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1132" r:id="rId6"/>
    <p:sldId id="1133" r:id="rId7"/>
    <p:sldId id="1184" r:id="rId8"/>
    <p:sldId id="1185" r:id="rId9"/>
    <p:sldId id="1186" r:id="rId10"/>
    <p:sldId id="1169" r:id="rId11"/>
    <p:sldId id="1173" r:id="rId12"/>
    <p:sldId id="1183" r:id="rId13"/>
    <p:sldId id="1148" r:id="rId14"/>
    <p:sldId id="1170" r:id="rId15"/>
    <p:sldId id="1167" r:id="rId16"/>
    <p:sldId id="1166" r:id="rId17"/>
    <p:sldId id="1140" r:id="rId18"/>
    <p:sldId id="1122" r:id="rId19"/>
    <p:sldId id="1188" r:id="rId20"/>
    <p:sldId id="1135" r:id="rId21"/>
    <p:sldId id="1143" r:id="rId22"/>
    <p:sldId id="1142" r:id="rId23"/>
    <p:sldId id="1190" r:id="rId24"/>
    <p:sldId id="1181" r:id="rId25"/>
    <p:sldId id="1193" r:id="rId26"/>
    <p:sldId id="1179" r:id="rId27"/>
    <p:sldId id="1191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1673" autoAdjust="0"/>
  </p:normalViewPr>
  <p:slideViewPr>
    <p:cSldViewPr snapToGrid="0">
      <p:cViewPr varScale="1">
        <p:scale>
          <a:sx n="85" d="100"/>
          <a:sy n="85" d="100"/>
        </p:scale>
        <p:origin x="727" y="11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59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b="1" dirty="0">
                <a:solidFill>
                  <a:schemeClr val="tx1"/>
                </a:solidFill>
              </a:rPr>
              <a:t>RAN2 Attendees</a:t>
            </a:r>
          </a:p>
        </c:rich>
      </c:tx>
      <c:overlay val="0"/>
      <c:spPr>
        <a:noFill/>
        <a:ln w="25355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spPr>
            <a:solidFill>
              <a:srgbClr val="00B0F0"/>
            </a:solidFill>
            <a:ln w="9508" cap="flat" cmpd="sng" algn="ctr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CF3-480A-93B3-4C8EC953397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CF3-480A-93B3-4C8EC953397B}"/>
              </c:ext>
            </c:extLst>
          </c:dPt>
          <c:dPt>
            <c:idx val="10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3CF3-480A-93B3-4C8EC953397B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24-41D1-A4AB-177220FE9BFC}"/>
              </c:ext>
            </c:extLst>
          </c:dPt>
          <c:dLbls>
            <c:spPr>
              <a:noFill/>
              <a:ln w="2535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123</c:v>
                </c:pt>
                <c:pt idx="1">
                  <c:v>123bis</c:v>
                </c:pt>
                <c:pt idx="2">
                  <c:v>124</c:v>
                </c:pt>
                <c:pt idx="3">
                  <c:v>125</c:v>
                </c:pt>
                <c:pt idx="4">
                  <c:v>125bis</c:v>
                </c:pt>
                <c:pt idx="5">
                  <c:v>126</c:v>
                </c:pt>
                <c:pt idx="6">
                  <c:v>127</c:v>
                </c:pt>
                <c:pt idx="7">
                  <c:v>127bis</c:v>
                </c:pt>
                <c:pt idx="8">
                  <c:v>128</c:v>
                </c:pt>
                <c:pt idx="9">
                  <c:v>129</c:v>
                </c:pt>
                <c:pt idx="10">
                  <c:v>129bis</c:v>
                </c:pt>
                <c:pt idx="11">
                  <c:v>130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523</c:v>
                </c:pt>
                <c:pt idx="1">
                  <c:v>333</c:v>
                </c:pt>
                <c:pt idx="2">
                  <c:v>389</c:v>
                </c:pt>
                <c:pt idx="3">
                  <c:v>418</c:v>
                </c:pt>
                <c:pt idx="4">
                  <c:v>363</c:v>
                </c:pt>
                <c:pt idx="5">
                  <c:v>447</c:v>
                </c:pt>
                <c:pt idx="6">
                  <c:v>455</c:v>
                </c:pt>
                <c:pt idx="7">
                  <c:v>410</c:v>
                </c:pt>
                <c:pt idx="8">
                  <c:v>432</c:v>
                </c:pt>
                <c:pt idx="9">
                  <c:v>480</c:v>
                </c:pt>
                <c:pt idx="10">
                  <c:v>385</c:v>
                </c:pt>
                <c:pt idx="11">
                  <c:v>368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CF3-480A-93B3-4C8EC9533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36254560"/>
        <c:axId val="1"/>
      </c:barChart>
      <c:catAx>
        <c:axId val="23625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8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9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254560"/>
        <c:crosses val="autoZero"/>
        <c:crossBetween val="between"/>
      </c:valAx>
      <c:spPr>
        <a:noFill/>
        <a:ln w="2535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47" b="1" i="0" u="none" strike="noStrike" baseline="0">
                <a:solidFill>
                  <a:srgbClr val="333333"/>
                </a:solidFill>
                <a:latin typeface="Calibri Light"/>
                <a:ea typeface="Calibri Light"/>
                <a:cs typeface="Calibri Light"/>
              </a:defRPr>
            </a:pPr>
            <a:r>
              <a:rPr lang="en-GB" dirty="0"/>
              <a:t>Tdocs per meeting</a:t>
            </a:r>
          </a:p>
        </c:rich>
      </c:tx>
      <c:overlay val="0"/>
      <c:spPr>
        <a:noFill/>
        <a:ln w="25669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0-15A7-4D30-8560-58C0F34477F8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1-15A7-4D30-8560-58C0F34477F8}"/>
              </c:ext>
            </c:extLst>
          </c:dPt>
          <c:dPt>
            <c:idx val="10"/>
            <c:invertIfNegative val="0"/>
            <c:bubble3D val="0"/>
            <c:spPr>
              <a:solidFill>
                <a:srgbClr val="00CC00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2-15A7-4D30-8560-58C0F34477F8}"/>
              </c:ext>
            </c:extLst>
          </c:dPt>
          <c:dPt>
            <c:idx val="11"/>
            <c:invertIfNegative val="0"/>
            <c:bubble3D val="0"/>
            <c:spPr>
              <a:solidFill>
                <a:srgbClr val="00CC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933-4D8A-8998-606A6DB2A69A}"/>
              </c:ext>
            </c:extLst>
          </c:dPt>
          <c:dLbls>
            <c:spPr>
              <a:noFill/>
              <a:ln w="256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123</c:v>
                </c:pt>
                <c:pt idx="1">
                  <c:v>123bis</c:v>
                </c:pt>
                <c:pt idx="2">
                  <c:v>124</c:v>
                </c:pt>
                <c:pt idx="3">
                  <c:v>125</c:v>
                </c:pt>
                <c:pt idx="4">
                  <c:v>125bis</c:v>
                </c:pt>
                <c:pt idx="5">
                  <c:v>126</c:v>
                </c:pt>
                <c:pt idx="6">
                  <c:v>127</c:v>
                </c:pt>
                <c:pt idx="7">
                  <c:v>127bis</c:v>
                </c:pt>
                <c:pt idx="8">
                  <c:v>128</c:v>
                </c:pt>
                <c:pt idx="9">
                  <c:v>129</c:v>
                </c:pt>
                <c:pt idx="10">
                  <c:v>129bis</c:v>
                </c:pt>
                <c:pt idx="11">
                  <c:v>130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2269</c:v>
                </c:pt>
                <c:pt idx="1">
                  <c:v>2098</c:v>
                </c:pt>
                <c:pt idx="2">
                  <c:v>2369</c:v>
                </c:pt>
                <c:pt idx="3">
                  <c:v>2045</c:v>
                </c:pt>
                <c:pt idx="4">
                  <c:v>1813</c:v>
                </c:pt>
                <c:pt idx="5">
                  <c:v>1993</c:v>
                </c:pt>
                <c:pt idx="6">
                  <c:v>1620</c:v>
                </c:pt>
                <c:pt idx="7">
                  <c:v>1461</c:v>
                </c:pt>
                <c:pt idx="8">
                  <c:v>1716</c:v>
                </c:pt>
                <c:pt idx="9">
                  <c:v>1577</c:v>
                </c:pt>
                <c:pt idx="10">
                  <c:v>1430</c:v>
                </c:pt>
                <c:pt idx="11">
                  <c:v>1626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A7-4D30-8560-58C0F344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27402768"/>
        <c:axId val="1"/>
      </c:barChart>
      <c:catAx>
        <c:axId val="22740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6043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2700000" vert="horz"/>
          <a:lstStyle/>
          <a:p>
            <a:pPr>
              <a:defRPr sz="1413" b="1" i="0" u="none" strike="noStrike" baseline="0">
                <a:ln>
                  <a:noFill/>
                </a:ln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626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417">
            <a:noFill/>
          </a:ln>
        </c:spPr>
        <c:txPr>
          <a:bodyPr rot="0" vert="horz"/>
          <a:lstStyle/>
          <a:p>
            <a:pPr>
              <a:defRPr sz="1208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27402768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1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Agreed CRs per meeting</a:t>
            </a:r>
          </a:p>
        </c:rich>
      </c:tx>
      <c:overlay val="0"/>
      <c:spPr>
        <a:noFill/>
        <a:ln w="2525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3572908464566928"/>
          <c:h val="0.823012382866388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120</c:v>
                </c:pt>
                <c:pt idx="1">
                  <c:v>121</c:v>
                </c:pt>
                <c:pt idx="2">
                  <c:v>122</c:v>
                </c:pt>
                <c:pt idx="3">
                  <c:v>123</c:v>
                </c:pt>
                <c:pt idx="4">
                  <c:v>124</c:v>
                </c:pt>
                <c:pt idx="5">
                  <c:v>125</c:v>
                </c:pt>
                <c:pt idx="6">
                  <c:v>126</c:v>
                </c:pt>
                <c:pt idx="7">
                  <c:v>127</c:v>
                </c:pt>
                <c:pt idx="8">
                  <c:v>128</c:v>
                </c:pt>
                <c:pt idx="9">
                  <c:v>129</c:v>
                </c:pt>
                <c:pt idx="10">
                  <c:v>130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36</c:v>
                </c:pt>
                <c:pt idx="1">
                  <c:v>32</c:v>
                </c:pt>
                <c:pt idx="2">
                  <c:v>43</c:v>
                </c:pt>
                <c:pt idx="3">
                  <c:v>26</c:v>
                </c:pt>
                <c:pt idx="4">
                  <c:v>24</c:v>
                </c:pt>
                <c:pt idx="5">
                  <c:v>15</c:v>
                </c:pt>
                <c:pt idx="6">
                  <c:v>26</c:v>
                </c:pt>
                <c:pt idx="7">
                  <c:v>14</c:v>
                </c:pt>
                <c:pt idx="8">
                  <c:v>20</c:v>
                </c:pt>
                <c:pt idx="9">
                  <c:v>8</c:v>
                </c:pt>
                <c:pt idx="1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9-4555-BB2A-64A0A6BDD11E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Sheet1!$A$2:$A$12</c:f>
              <c:strCache>
                <c:ptCount val="11"/>
                <c:pt idx="0">
                  <c:v>120</c:v>
                </c:pt>
                <c:pt idx="1">
                  <c:v>121</c:v>
                </c:pt>
                <c:pt idx="2">
                  <c:v>122</c:v>
                </c:pt>
                <c:pt idx="3">
                  <c:v>123</c:v>
                </c:pt>
                <c:pt idx="4">
                  <c:v>124</c:v>
                </c:pt>
                <c:pt idx="5">
                  <c:v>125</c:v>
                </c:pt>
                <c:pt idx="6">
                  <c:v>126</c:v>
                </c:pt>
                <c:pt idx="7">
                  <c:v>127</c:v>
                </c:pt>
                <c:pt idx="8">
                  <c:v>128</c:v>
                </c:pt>
                <c:pt idx="9">
                  <c:v>129</c:v>
                </c:pt>
                <c:pt idx="10">
                  <c:v>130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131</c:v>
                </c:pt>
                <c:pt idx="1">
                  <c:v>136</c:v>
                </c:pt>
                <c:pt idx="2">
                  <c:v>157</c:v>
                </c:pt>
                <c:pt idx="3">
                  <c:v>64</c:v>
                </c:pt>
                <c:pt idx="4">
                  <c:v>93</c:v>
                </c:pt>
                <c:pt idx="5">
                  <c:v>46</c:v>
                </c:pt>
                <c:pt idx="6">
                  <c:v>56</c:v>
                </c:pt>
                <c:pt idx="7">
                  <c:v>27</c:v>
                </c:pt>
                <c:pt idx="8">
                  <c:v>63</c:v>
                </c:pt>
                <c:pt idx="9">
                  <c:v>27</c:v>
                </c:pt>
                <c:pt idx="10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9-4555-BB2A-64A0A6BDD11E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A59-4555-BB2A-64A0A6BDD11E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59-4555-BB2A-64A0A6BDD11E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A59-4555-BB2A-64A0A6BDD11E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A59-4555-BB2A-64A0A6BDD11E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A59-4555-BB2A-64A0A6BDD11E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A59-4555-BB2A-64A0A6BDD11E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/>
                      <a:t>200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735-4F56-B7E4-0F6ECF60BCB2}"/>
                </c:ext>
              </c:extLst>
            </c:dLbl>
            <c:spPr>
              <a:noFill/>
              <a:ln w="25251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1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120</c:v>
                </c:pt>
                <c:pt idx="1">
                  <c:v>121</c:v>
                </c:pt>
                <c:pt idx="2">
                  <c:v>122</c:v>
                </c:pt>
                <c:pt idx="3">
                  <c:v>123</c:v>
                </c:pt>
                <c:pt idx="4">
                  <c:v>124</c:v>
                </c:pt>
                <c:pt idx="5">
                  <c:v>125</c:v>
                </c:pt>
                <c:pt idx="6">
                  <c:v>126</c:v>
                </c:pt>
                <c:pt idx="7">
                  <c:v>127</c:v>
                </c:pt>
                <c:pt idx="8">
                  <c:v>128</c:v>
                </c:pt>
                <c:pt idx="9">
                  <c:v>129</c:v>
                </c:pt>
                <c:pt idx="10">
                  <c:v>130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162</c:v>
                </c:pt>
                <c:pt idx="5">
                  <c:v>183</c:v>
                </c:pt>
                <c:pt idx="6">
                  <c:v>188</c:v>
                </c:pt>
                <c:pt idx="7">
                  <c:v>103</c:v>
                </c:pt>
                <c:pt idx="8">
                  <c:v>200</c:v>
                </c:pt>
                <c:pt idx="9">
                  <c:v>84</c:v>
                </c:pt>
                <c:pt idx="10">
                  <c:v>116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9-4555-BB2A-64A0A6BDD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23406632"/>
        <c:axId val="1"/>
      </c:barChart>
      <c:catAx>
        <c:axId val="2234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6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1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406632"/>
        <c:crosses val="autoZero"/>
        <c:crossBetween val="between"/>
      </c:valAx>
      <c:spPr>
        <a:noFill/>
        <a:ln w="25326">
          <a:noFill/>
        </a:ln>
      </c:spPr>
    </c:plotArea>
    <c:legend>
      <c:legendPos val="b"/>
      <c:layout>
        <c:manualLayout>
          <c:xMode val="edge"/>
          <c:yMode val="edge"/>
          <c:x val="0.20097378452693412"/>
          <c:y val="0.15515136079688152"/>
          <c:w val="0.45693163354580679"/>
          <c:h val="6.8627176319941141E-2"/>
        </c:manualLayout>
      </c:layout>
      <c:overlay val="0"/>
      <c:spPr>
        <a:noFill/>
        <a:ln w="25251">
          <a:noFill/>
        </a:ln>
      </c:spPr>
      <c:txPr>
        <a:bodyPr rot="0" spcFirstLastPara="1" vertOverflow="ellipsis" vert="horz" wrap="square" anchor="ctr" anchorCtr="1"/>
        <a:lstStyle/>
        <a:p>
          <a:pPr>
            <a:defRPr sz="1191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6/10/2025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6/10/2025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40013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0717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C84840-CBEB-7A83-E542-6DD711ECD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1E2AD8-2591-562A-D3EA-D27075AE92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9D857C-E935-36A6-4E54-B40528FC26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A7D19C-8B19-479C-60EF-554738DE6D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1235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65047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5351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15D2088-7040-1868-165A-75E090084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C9D46C39-3698-0207-051D-B8F5444801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 dirty="0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11B0D8C-4851-B9E7-BCA2-4EE7BFF645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64567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908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36371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02750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CCF5E-52C6-47B1-CCFC-8AF04A349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819AAF-6F3D-E310-7719-0B3B2A568E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8DC98A-0AAE-5A4B-1360-4B17BB4D5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3E7A19-EC68-4459-1C30-25766112B5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55176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10/06/2025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50188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50107.zip" TargetMode="External"/><Relationship Id="rId12" Type="http://schemas.openxmlformats.org/officeDocument/2006/relationships/hyperlink" Target="https://www.3gpp.org/ftp/tsg_ran/TSG_RAN/TSGR_104/Info_for_workplan/revised_WID_48/RAN2_5/RP-240924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43300.zip" TargetMode="External"/><Relationship Id="rId11" Type="http://schemas.openxmlformats.org/officeDocument/2006/relationships/hyperlink" Target="https://www.3gpp.org/ftp/Information/WI_Sheet/RP-242397.zip" TargetMode="External"/><Relationship Id="rId5" Type="http://schemas.openxmlformats.org/officeDocument/2006/relationships/hyperlink" Target="https://www.3gpp.org/ftp/Information/WI_Sheet/RP-250339.zip" TargetMode="External"/><Relationship Id="rId10" Type="http://schemas.openxmlformats.org/officeDocument/2006/relationships/hyperlink" Target="https://www.3gpp.org/ftp/Information/WI_Sheet/RP-243247.zip" TargetMode="External"/><Relationship Id="rId4" Type="http://schemas.openxmlformats.org/officeDocument/2006/relationships/hyperlink" Target="https://www.3gpp.org/ftp/Information/WI_Sheet/RP-242393.zip" TargetMode="External"/><Relationship Id="rId9" Type="http://schemas.openxmlformats.org/officeDocument/2006/relationships/hyperlink" Target="https://www.3gpp.org/ftp/Information/WI_Sheet/RP-250767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2_RL2/TSGR2_130/Docs/R2-250492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hyperlink" Target="NULL" TargetMode="External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portal.3gpp.org/desktopmodules/Release/ReleaseDetails.aspx?releaseId=192" TargetMode="External"/><Relationship Id="rId7" Type="http://schemas.openxmlformats.org/officeDocument/2006/relationships/hyperlink" Target="https://portal.3gpp.org/desktopmodules/Release/ReleaseDetails.aspx?releaseId=193" TargetMode="External"/><Relationship Id="rId2" Type="http://schemas.openxmlformats.org/officeDocument/2006/relationships/hyperlink" Target="https://www.3gpp.org/ftp/tsg_ran/WG2_RL2/TSGR2_130/Docs/R2-250450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2_RL2/TSGR2_130/Docs/R2-2504509.zip" TargetMode="External"/><Relationship Id="rId5" Type="http://schemas.openxmlformats.org/officeDocument/2006/relationships/hyperlink" Target="https://portal.3gpp.org/desktopmodules/WorkItem/WorkItemDetails.aspx?workitemId=850047" TargetMode="External"/><Relationship Id="rId4" Type="http://schemas.openxmlformats.org/officeDocument/2006/relationships/hyperlink" Target="https://portal.3gpp.org/desktopmodules/Specifications/SpecificationDetails.aspx?specificationId=319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4" TargetMode="External"/><Relationship Id="rId13" Type="http://schemas.openxmlformats.org/officeDocument/2006/relationships/hyperlink" Target="https://portal.3gpp.org/desktopmodules/Specifications/SpecificationDetails.aspx?specificationId=2430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3gpp.org/ftp/tsg_ran/WG2_RL2/TSGR2_130/Docs/R2-2503841.zip" TargetMode="External"/><Relationship Id="rId12" Type="http://schemas.openxmlformats.org/officeDocument/2006/relationships/hyperlink" Target="https://www.3gpp.org/ftp/tsg_ran/WG2_RL2/TSGR2_130/Docs/R2-2504789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Specifications/SpecificationDetails.aspx?specificationId=3191" TargetMode="External"/><Relationship Id="rId11" Type="http://schemas.openxmlformats.org/officeDocument/2006/relationships/hyperlink" Target="https://portal.3gpp.org/desktopmodules/WorkItem/WorkItemDetails.aspx?workitemId=920042" TargetMode="External"/><Relationship Id="rId5" Type="http://schemas.openxmlformats.org/officeDocument/2006/relationships/hyperlink" Target="https://portal.3gpp.org/desktopmodules/Release/ReleaseDetails.aspx?releaseId=193" TargetMode="External"/><Relationship Id="rId10" Type="http://schemas.openxmlformats.org/officeDocument/2006/relationships/hyperlink" Target="https://portal.3gpp.org/desktopmodules/Specifications/SpecificationDetails.aspx?specificationId=2434" TargetMode="External"/><Relationship Id="rId4" Type="http://schemas.openxmlformats.org/officeDocument/2006/relationships/hyperlink" Target="https://www.3gpp.org/ftp/tsg_ran/WG2_RL2/TSGR2_130/Docs/R2-2503685.zip" TargetMode="External"/><Relationship Id="rId9" Type="http://schemas.openxmlformats.org/officeDocument/2006/relationships/hyperlink" Target="https://www.3gpp.org/ftp/tsg_ran/WG2_RL2/TSGR2_130/Docs/R2-2504786.zip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2430" TargetMode="External"/><Relationship Id="rId3" Type="http://schemas.openxmlformats.org/officeDocument/2006/relationships/hyperlink" Target="https://www.3gpp.org/ftp/tsg_ran/WG2_RL2/TSGR2_130/Docs/R2-2504786.zip" TargetMode="External"/><Relationship Id="rId7" Type="http://schemas.openxmlformats.org/officeDocument/2006/relationships/hyperlink" Target="https://www.3gpp.org/ftp/tsg_ran/WG2_RL2/TSGR2_130/Docs/R2-2504789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920042" TargetMode="External"/><Relationship Id="rId5" Type="http://schemas.openxmlformats.org/officeDocument/2006/relationships/hyperlink" Target="https://portal.3gpp.org/desktopmodules/Specifications/SpecificationDetails.aspx?specificationId=2434" TargetMode="External"/><Relationship Id="rId4" Type="http://schemas.openxmlformats.org/officeDocument/2006/relationships/hyperlink" Target="https://portal.3gpp.org/desktopmodules/Release/ReleaseDetails.aspx?releaseId=193" TargetMode="External"/><Relationship Id="rId9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197" TargetMode="External"/><Relationship Id="rId13" Type="http://schemas.openxmlformats.org/officeDocument/2006/relationships/hyperlink" Target="https://www.3gpp.org/ftp/tsg_ran/WG2_RL2/TSGR2_130/Docs/R2-2504691.zip" TargetMode="External"/><Relationship Id="rId18" Type="http://schemas.openxmlformats.org/officeDocument/2006/relationships/hyperlink" Target="https://www.3gpp.org/ftp/tsg_ran/WG2_RL2/TSGR2_130/Docs/R2-2504837.zip" TargetMode="External"/><Relationship Id="rId3" Type="http://schemas.openxmlformats.org/officeDocument/2006/relationships/hyperlink" Target="https://www.3gpp.org/ftp/tsg_ran/WG2_RL2/TSGR2_130/Docs/R2-2503949.zip" TargetMode="External"/><Relationship Id="rId7" Type="http://schemas.openxmlformats.org/officeDocument/2006/relationships/hyperlink" Target="https://portal.3gpp.org/desktopmodules/Release/ReleaseDetails.aspx?releaseId=191" TargetMode="External"/><Relationship Id="rId12" Type="http://schemas.openxmlformats.org/officeDocument/2006/relationships/hyperlink" Target="https://www.3gpp.org/ftp/tsg_ran/WG2_RL2/TSGR2_130/Docs/R2-2504690.zip" TargetMode="External"/><Relationship Id="rId17" Type="http://schemas.openxmlformats.org/officeDocument/2006/relationships/hyperlink" Target="https://www.3gpp.org/ftp/tsg_ran/WG2_RL2/TSGR2_130/Docs/R2-2504836.zip" TargetMode="External"/><Relationship Id="rId2" Type="http://schemas.openxmlformats.org/officeDocument/2006/relationships/notesSlide" Target="../notesSlides/notesSlide10.xml"/><Relationship Id="rId16" Type="http://schemas.openxmlformats.org/officeDocument/2006/relationships/hyperlink" Target="https://portal.3gpp.org/desktopmodules/Specifications/SpecificationDetails.aspx?specificationId=244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2_RL2/TSGR2_130/Docs/R2-2504687.zip" TargetMode="External"/><Relationship Id="rId11" Type="http://schemas.openxmlformats.org/officeDocument/2006/relationships/hyperlink" Target="https://www.3gpp.org/ftp/tsg_ran/WG2_RL2/TSGR2_130/Docs/R2-2504689.zip" TargetMode="External"/><Relationship Id="rId5" Type="http://schemas.openxmlformats.org/officeDocument/2006/relationships/hyperlink" Target="https://portal.3gpp.org/desktopmodules/Specifications/SpecificationDetails.aspx?specificationId=3193" TargetMode="External"/><Relationship Id="rId15" Type="http://schemas.openxmlformats.org/officeDocument/2006/relationships/hyperlink" Target="https://www.3gpp.org/ftp/tsg_ran/WG2_RL2/TSGR2_130/Docs/R2-2504835.zip" TargetMode="External"/><Relationship Id="rId10" Type="http://schemas.openxmlformats.org/officeDocument/2006/relationships/hyperlink" Target="https://portal.3gpp.org/desktopmodules/Release/ReleaseDetails.aspx?releaseId=192" TargetMode="External"/><Relationship Id="rId4" Type="http://schemas.openxmlformats.org/officeDocument/2006/relationships/hyperlink" Target="https://portal.3gpp.org/desktopmodules/Release/ReleaseDetails.aspx?releaseId=193" TargetMode="External"/><Relationship Id="rId9" Type="http://schemas.openxmlformats.org/officeDocument/2006/relationships/hyperlink" Target="https://www.3gpp.org/ftp/tsg_ran/WG2_RL2/TSGR2_130/Docs/R2-2504688.zip" TargetMode="External"/><Relationship Id="rId14" Type="http://schemas.openxmlformats.org/officeDocument/2006/relationships/hyperlink" Target="https://www.3gpp.org/ftp/tsg_ran/WG2_RL2/TSGR2_130/Docs/R2-2504692.zip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WG2_RL2/TSGR2_130/Docs/R2-2504840.zip" TargetMode="External"/><Relationship Id="rId13" Type="http://schemas.openxmlformats.org/officeDocument/2006/relationships/hyperlink" Target="https://portal.3gpp.org/desktopmodules/Specifications/SpecificationDetails.aspx?specificationId=3193" TargetMode="External"/><Relationship Id="rId18" Type="http://schemas.openxmlformats.org/officeDocument/2006/relationships/hyperlink" Target="https://portal.3gpp.org/desktopmodules/Specifications/SpecificationDetails.aspx?specificationId=3198" TargetMode="External"/><Relationship Id="rId3" Type="http://schemas.openxmlformats.org/officeDocument/2006/relationships/hyperlink" Target="https://www.3gpp.org/ftp/tsg_ran/WG2_RL2/TSGR2_130/Docs/R2-2504838.zip" TargetMode="External"/><Relationship Id="rId7" Type="http://schemas.openxmlformats.org/officeDocument/2006/relationships/hyperlink" Target="https://portal.3gpp.org/desktopmodules/Release/ReleaseDetails.aspx?releaseId=192" TargetMode="External"/><Relationship Id="rId12" Type="http://schemas.openxmlformats.org/officeDocument/2006/relationships/hyperlink" Target="https://www.3gpp.org/ftp/tsg_ran/WG2_RL2/TSGR2_130/Docs/R2-2504923.zip" TargetMode="External"/><Relationship Id="rId17" Type="http://schemas.openxmlformats.org/officeDocument/2006/relationships/hyperlink" Target="https://www.3gpp.org/ftp/tsg_ran/WG2_RL2/TSGR2_130/Docs/R2-2504941.zip" TargetMode="External"/><Relationship Id="rId2" Type="http://schemas.openxmlformats.org/officeDocument/2006/relationships/notesSlide" Target="../notesSlides/notesSlide11.xml"/><Relationship Id="rId16" Type="http://schemas.openxmlformats.org/officeDocument/2006/relationships/hyperlink" Target="https://www.3gpp.org/ftp/tsg_ran/WG2_RL2/TSGR2_130/Docs/R2-2504938.zip" TargetMode="External"/><Relationship Id="rId20" Type="http://schemas.openxmlformats.org/officeDocument/2006/relationships/hyperlink" Target="https://portal.3gpp.org/desktopmodules/Specifications/SpecificationDetails.aspx?specificationId=243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WG2_RL2/TSGR2_130/Docs/R2-2504839.zip" TargetMode="External"/><Relationship Id="rId11" Type="http://schemas.openxmlformats.org/officeDocument/2006/relationships/hyperlink" Target="https://portal.3gpp.org/desktopmodules/Specifications/SpecificationDetails.aspx?specificationId=3197" TargetMode="External"/><Relationship Id="rId5" Type="http://schemas.openxmlformats.org/officeDocument/2006/relationships/hyperlink" Target="https://portal.3gpp.org/desktopmodules/Specifications/SpecificationDetails.aspx?specificationId=2440" TargetMode="External"/><Relationship Id="rId15" Type="http://schemas.openxmlformats.org/officeDocument/2006/relationships/hyperlink" Target="https://www.3gpp.org/ftp/tsg_ran/WG2_RL2/TSGR2_130/Docs/R2-2504925.zip" TargetMode="External"/><Relationship Id="rId10" Type="http://schemas.openxmlformats.org/officeDocument/2006/relationships/hyperlink" Target="https://www.3gpp.org/ftp/tsg_ran/WG2_RL2/TSGR2_130/Docs/R2-2504885.zip" TargetMode="External"/><Relationship Id="rId19" Type="http://schemas.openxmlformats.org/officeDocument/2006/relationships/hyperlink" Target="https://www.3gpp.org/ftp/tsg_ran/WG2_RL2/TSGR2_130/Docs/R2-2504942.zip" TargetMode="External"/><Relationship Id="rId4" Type="http://schemas.openxmlformats.org/officeDocument/2006/relationships/hyperlink" Target="https://portal.3gpp.org/desktopmodules/Release/ReleaseDetails.aspx?releaseId=191" TargetMode="External"/><Relationship Id="rId9" Type="http://schemas.openxmlformats.org/officeDocument/2006/relationships/hyperlink" Target="https://portal.3gpp.org/desktopmodules/Release/ReleaseDetails.aspx?releaseId=193" TargetMode="External"/><Relationship Id="rId14" Type="http://schemas.openxmlformats.org/officeDocument/2006/relationships/hyperlink" Target="https://www.3gpp.org/ftp/tsg_ran/WG2_RL2/TSGR2_130/Docs/R2-2504924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859088"/>
            <a:ext cx="6400800" cy="1314450"/>
          </a:xfrm>
        </p:spPr>
        <p:txBody>
          <a:bodyPr/>
          <a:lstStyle/>
          <a:p>
            <a:r>
              <a:rPr lang="en-US" altLang="en-US" dirty="0"/>
              <a:t>3GPP RAN WG2 Chair </a:t>
            </a:r>
          </a:p>
          <a:p>
            <a:r>
              <a:rPr lang="en-US" altLang="en-US" dirty="0"/>
              <a:t>Diana Pani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C0C0C0"/>
                  </a:outerShdw>
                </a:effectLst>
              </a:rPr>
              <a:t>RAN 108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98425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RP-250829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Maintenance up to Rel-18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776662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Number of CRs decreased, but load still remains high</a:t>
            </a:r>
          </a:p>
          <a:p>
            <a:pPr marL="739815" lvl="1" indent="-341313"/>
            <a:r>
              <a:rPr lang="en-US" altLang="en-US" sz="1400" dirty="0"/>
              <a:t>116 CR agreed for Rel-18 </a:t>
            </a:r>
            <a:endParaRPr lang="en-US" altLang="en-US" sz="1600" dirty="0"/>
          </a:p>
          <a:p>
            <a:pPr marL="341313" indent="-341313"/>
            <a:r>
              <a:rPr lang="en-US" altLang="en-US" sz="1800" b="1" dirty="0"/>
              <a:t>NBC CRs </a:t>
            </a:r>
            <a:endParaRPr lang="en-US" altLang="en-US" sz="1800" dirty="0"/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LTM functionality:   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R2-2503408	Handling of the default SRB configuration upon LTM execution	CATT	Rel-18	38.331	NR_Mob_enh2-Core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US" sz="12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L1 measurement with and without gaps in LTM:</a:t>
            </a:r>
            <a:r>
              <a:rPr lang="en-US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R2-2504725	Correction on the maximum number of SSB </a:t>
            </a:r>
            <a:r>
              <a:rPr lang="en-GB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rsources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for L1 measurement without gaps in LTM	vivo, Ericsson, Xiaomi, ZTE Corporation	Rel-18	38.331	NR_Mob_enh2-Core	</a:t>
            </a:r>
            <a:r>
              <a:rPr lang="en-GB" sz="12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(this CR contains ASN.1 modifications)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L1 measurement for LTM: 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R2-2504143	Handling of PUCCH resources for L1 LTM reports at TAT expiry	Huawei, </a:t>
            </a:r>
            <a:r>
              <a:rPr lang="en-GB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Rel-18	38.331	NR_Mob_enh2-Core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LTM </a:t>
            </a:r>
            <a:r>
              <a:rPr lang="en-GB" sz="1200" b="1" u="sng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eEMR</a:t>
            </a:r>
            <a:r>
              <a:rPr lang="en-GB" sz="12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and IMR features</a:t>
            </a:r>
            <a:r>
              <a:rPr lang="en-GB" sz="1200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R2-2504567	Corrections on </a:t>
            </a:r>
            <a:r>
              <a:rPr lang="en-GB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eEMR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/IMR and LTM L2 Reset/UE-based TA measurement	Samsung, Ericsson	Rel-18	38.331	NR_Mob_enh2-Core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US" sz="12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SCG LTM and/or MCG LTM with SCG unchanged or with SCG release: </a:t>
            </a:r>
            <a:r>
              <a:rPr lang="en-US" sz="12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R2-2504887	Handling of radio and RLC bearers at LTM cell switch execution in NR-DC	Huawei, </a:t>
            </a:r>
            <a:r>
              <a:rPr lang="en-GB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Rel-18	38.331	NR_Mob_enh2-Core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Relative velocity for </a:t>
            </a:r>
            <a:r>
              <a:rPr lang="en-GB" sz="1200" b="1" u="sng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sidelink</a:t>
            </a:r>
            <a:r>
              <a:rPr lang="en-GB" sz="12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positioning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R2-2503774	Missing rate of change direction of azimuth/elevation for relative velocity	Xiaomi, Qualcomm, CATT, Huawei, MediaTek Inc., Ericsson	Rel-18	38.355	NR_pos_enh2-Core</a:t>
            </a:r>
          </a:p>
        </p:txBody>
      </p:sp>
    </p:spTree>
    <p:extLst>
      <p:ext uri="{BB962C8B-B14F-4D97-AF65-F5344CB8AC3E}">
        <p14:creationId xmlns:p14="http://schemas.microsoft.com/office/powerpoint/2010/main" val="26843821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 dirty="0"/>
              <a:t>Rel-19 NR</a:t>
            </a:r>
          </a:p>
        </p:txBody>
      </p:sp>
    </p:spTree>
    <p:extLst>
      <p:ext uri="{BB962C8B-B14F-4D97-AF65-F5344CB8AC3E}">
        <p14:creationId xmlns:p14="http://schemas.microsoft.com/office/powerpoint/2010/main" val="5554843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128DD28-21FB-1A99-68CF-6F9427A7C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Rel-19 RAN2 Led WID/SIDs</a:t>
            </a:r>
            <a:endParaRPr lang="en-US" altLang="en-US" dirty="0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11151850-FC09-994E-6A7B-6E30687D5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 dirty="0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54D3AA4-67D6-1F6C-14B2-4A02EE6A2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643884"/>
              </p:ext>
            </p:extLst>
          </p:nvPr>
        </p:nvGraphicFramePr>
        <p:xfrm>
          <a:off x="422275" y="1477963"/>
          <a:ext cx="8493125" cy="336303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0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1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2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287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000" dirty="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1020084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Study on Artificial Intelligence (AI)/Machine Learning (ML) for mobility in NR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FS_NR_AIML_Mob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62.5%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4"/>
                        </a:rPr>
                        <a:t>RP-242393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  Core part: NR mobility enhancements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NR_Mob_Ph4-Core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65%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RP-250339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8619186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Core part: Non-Terrestrial Networks (NTN)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75%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/>
                        </a:rPr>
                        <a:t>RP-243300</a:t>
                      </a:r>
                      <a:endParaRPr 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Core part: XR (eXtended Reality) for NR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NR_XR_Ph3-Core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67%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RP-250107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336965262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1040114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Yu Mincho"/>
                          <a:cs typeface="Times New Roman"/>
                        </a:rPr>
                        <a:t>NR sidelink multi-hop relay</a:t>
                      </a:r>
                      <a:endParaRPr lang="en-US" sz="900" kern="100" dirty="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NR_SL_relay_multihop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60%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8"/>
                        </a:rPr>
                        <a:t>RP-250188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00009882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1050121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 dirty="0">
                          <a:effectLst/>
                          <a:latin typeface="Arial"/>
                          <a:ea typeface="Yu Mincho"/>
                          <a:cs typeface="Arial"/>
                        </a:rPr>
                        <a:t>Introduction of BDS B2b Signal in A-GNSS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LCS_BDS_B2b_LTE_NR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99%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9"/>
                        </a:rPr>
                        <a:t>RP-250767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17869562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1050122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 dirty="0">
                          <a:effectLst/>
                          <a:latin typeface="Arial"/>
                          <a:ea typeface="Yu Mincho"/>
                          <a:cs typeface="Arial"/>
                        </a:rPr>
                        <a:t>Introduction of A-GNSS support for NavIC L1 SPS in NR and LTE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LCS_NAVIC_L1_SPS_NR_LTE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6/9/2025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80%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10"/>
                        </a:rPr>
                        <a:t>RP-243247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90564541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Core part: Non-Terrestrial Networks (NTN) for Internet of Things (IoT) Phase 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IoT_NTN_Ph3-Core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70%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11"/>
                        </a:rPr>
                        <a:t>RP-242397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85%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1031076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Inter RAT mode mobility support from E-UTRAN TN to NR-NTN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LTE_TN_NR_NTN_mob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ea typeface="+mn-ea"/>
                          <a:cs typeface="+mn-cs"/>
                        </a:rPr>
                        <a:t>9/15/2025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98%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RP-240924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853736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Rel-19 WIs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7456"/>
            <a:ext cx="8388350" cy="3881437"/>
          </a:xfrm>
        </p:spPr>
        <p:txBody>
          <a:bodyPr/>
          <a:lstStyle/>
          <a:p>
            <a:pPr>
              <a:defRPr/>
            </a:pPr>
            <a:r>
              <a:rPr lang="en-US" altLang="en-US" sz="1800" dirty="0"/>
              <a:t>Currently RAN2 has 15 WIs ongoing and 1 ongoing SI </a:t>
            </a:r>
          </a:p>
          <a:p>
            <a:pPr lvl="1">
              <a:defRPr/>
            </a:pPr>
            <a:r>
              <a:rPr lang="en-US" altLang="en-US" sz="1600" dirty="0"/>
              <a:t>No issues to report</a:t>
            </a:r>
          </a:p>
          <a:p>
            <a:pPr>
              <a:defRPr/>
            </a:pPr>
            <a:r>
              <a:rPr lang="en-US" altLang="en-US" sz="1800" dirty="0"/>
              <a:t>ASN.1 planning - Endorsed plan in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R2-2504920</a:t>
            </a:r>
            <a:r>
              <a:rPr lang="en-US" sz="800" dirty="0"/>
              <a:t> </a:t>
            </a:r>
          </a:p>
          <a:p>
            <a:pPr lvl="1">
              <a:defRPr/>
            </a:pPr>
            <a:r>
              <a:rPr lang="en-US" altLang="en-US" sz="1800" dirty="0"/>
              <a:t>Tight timeline between RANP#109 and RAN2#131bis</a:t>
            </a:r>
          </a:p>
          <a:p>
            <a:pPr lvl="2">
              <a:defRPr/>
            </a:pPr>
            <a:r>
              <a:rPr lang="en-US" altLang="en-US" sz="1600" dirty="0"/>
              <a:t>MCC will try to created merged RRC specification a week after plenary </a:t>
            </a:r>
          </a:p>
          <a:p>
            <a:pPr lvl="1"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Identify WI interactions before functional freeze in August</a:t>
            </a:r>
          </a:p>
          <a:p>
            <a:pPr lvl="1">
              <a:defRPr/>
            </a:pP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Start ASN.1 review early, per WI, by reviewing the agreed WI </a:t>
            </a:r>
            <a:r>
              <a:rPr lang="en-US" sz="1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CRs 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1">
              <a:defRPr/>
            </a:pPr>
            <a:r>
              <a:rPr lang="en-US" altLang="en-US" sz="1800" dirty="0">
                <a:latin typeface="Times New Roman" panose="02020603050405020304" pitchFamily="18" charset="0"/>
                <a:ea typeface="SimSun" panose="02010600030101010101" pitchFamily="2" charset="-122"/>
              </a:rPr>
              <a:t>Agreed to some small improvements </a:t>
            </a:r>
          </a:p>
          <a:p>
            <a:pPr lvl="2">
              <a:defRPr/>
            </a:pPr>
            <a:r>
              <a:rPr lang="en-US" altLang="en-US" sz="1600" dirty="0"/>
              <a:t>Split the review file into smaller files</a:t>
            </a:r>
          </a:p>
          <a:p>
            <a:pPr lvl="2">
              <a:defRPr/>
            </a:pPr>
            <a:r>
              <a:rPr lang="en-US" altLang="en-US" sz="1600" dirty="0"/>
              <a:t>Reduce the bubble comment template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TEI17/18 -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831850"/>
            <a:ext cx="8388350" cy="36226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6 Agreed CRs (TEI17/18)</a:t>
            </a:r>
          </a:p>
          <a:p>
            <a:pPr lvl="1"/>
            <a:r>
              <a:rPr lang="en-US" altLang="en-US" sz="1400" dirty="0"/>
              <a:t>2 Cat B and 4 Cat F</a:t>
            </a:r>
          </a:p>
          <a:p>
            <a:pPr marL="341313" indent="-341313"/>
            <a:r>
              <a:rPr lang="en-US" altLang="en-US" sz="2000" dirty="0"/>
              <a:t>Details of each agreed TEI17 CR and corresponding identifier in Appendix</a:t>
            </a:r>
          </a:p>
          <a:p>
            <a:pPr marL="741402" lvl="1" indent="-342900"/>
            <a:r>
              <a:rPr lang="en-US" altLang="en-US" sz="1400" dirty="0"/>
              <a:t>[</a:t>
            </a:r>
            <a:r>
              <a:rPr lang="en-US" altLang="en-US" sz="1400" dirty="0" err="1"/>
              <a:t>NTNNBIoT_inbandNTNNR</a:t>
            </a:r>
            <a:r>
              <a:rPr lang="en-US" altLang="en-US" sz="1400" dirty="0"/>
              <a:t>]</a:t>
            </a:r>
          </a:p>
          <a:p>
            <a:pPr marL="741402" lvl="1" indent="-342900"/>
            <a:r>
              <a:rPr lang="en-US" altLang="en-US" sz="1400" dirty="0"/>
              <a:t>[NR_HSDN]</a:t>
            </a:r>
          </a:p>
          <a:p>
            <a:pPr marL="741402" lvl="1" indent="-342900"/>
            <a:r>
              <a:rPr lang="en-US" altLang="en-US" sz="1400" kern="0" dirty="0"/>
              <a:t>[RACH-</a:t>
            </a:r>
            <a:r>
              <a:rPr lang="en-US" altLang="en-US" sz="1400" kern="0" dirty="0" err="1"/>
              <a:t>lessHO</a:t>
            </a:r>
            <a:r>
              <a:rPr lang="en-US" altLang="en-US" sz="1400" kern="0" dirty="0"/>
              <a:t>]</a:t>
            </a:r>
            <a:endParaRPr lang="en-US" altLang="en-US" sz="800" kern="0" dirty="0"/>
          </a:p>
          <a:p>
            <a:pPr marL="398502" lvl="1" indent="0">
              <a:buNone/>
            </a:pPr>
            <a:endParaRPr lang="en-US" altLang="en-US" sz="1400" b="1" dirty="0"/>
          </a:p>
          <a:p>
            <a:pPr marL="341313" indent="-341313"/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1F24E-282D-989E-C02B-8D2696EFB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503" y="-11662"/>
            <a:ext cx="7135343" cy="359392"/>
          </a:xfrm>
        </p:spPr>
        <p:txBody>
          <a:bodyPr/>
          <a:lstStyle/>
          <a:p>
            <a:r>
              <a:rPr lang="en-US" sz="2800" dirty="0"/>
              <a:t>RAN2 vs. RAN3 basketball – April, Wuhan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3F0F8B-BC91-E3BB-2609-AE80D1FDE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74080"/>
            <a:ext cx="8388350" cy="234227"/>
          </a:xfrm>
        </p:spPr>
        <p:txBody>
          <a:bodyPr/>
          <a:lstStyle/>
          <a:p>
            <a:r>
              <a:rPr lang="en-US" sz="2400" dirty="0"/>
              <a:t>RAN2 Gold medal winners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977BA3A-76CC-3746-9E63-54D9AA44FE67}"/>
              </a:ext>
            </a:extLst>
          </p:cNvPr>
          <p:cNvSpPr txBox="1">
            <a:spLocks/>
          </p:cNvSpPr>
          <p:nvPr/>
        </p:nvSpPr>
        <p:spPr bwMode="auto">
          <a:xfrm>
            <a:off x="-12045" y="4722521"/>
            <a:ext cx="8388350" cy="420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>
                <a:hlinkClick r:id="rId4" invalidUrl="ftp://ftp.3gpp.org/tsg_ran/WG2_RL2/TSGR2_129bis/Inbox/Photos/Basketball/20250407 basketball RAN23-1080P_v0.mov"/>
              </a:rPr>
              <a:t>Video</a:t>
            </a:r>
            <a:r>
              <a:rPr lang="en-US" sz="2400" kern="0" dirty="0"/>
              <a:t> from Jing Liang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139BD84-D486-B654-4422-BCEBA8595B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43" y="675741"/>
            <a:ext cx="4065926" cy="27106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BC776D-2989-03A2-0D61-2763B9793F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282" y="2095145"/>
            <a:ext cx="5254580" cy="305077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F382859-25F9-B3D8-8123-9B08D1B81B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130" y="421470"/>
            <a:ext cx="1439605" cy="21594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B9E8F3-41D7-2C8F-1313-5DE1AFED39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735" y="391193"/>
            <a:ext cx="1439605" cy="2159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4BAF54-0FDE-E528-3E35-BF8A72B177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7476" y="3271234"/>
            <a:ext cx="2504171" cy="139678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769DAEE-ECD5-C501-BE1D-2756EB0EE6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068" y="755142"/>
            <a:ext cx="2010789" cy="13438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2CDCAA9-E872-AE0A-10B7-FDF1C89583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47" y="2580877"/>
            <a:ext cx="1498111" cy="224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14640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829095"/>
              </p:ext>
            </p:extLst>
          </p:nvPr>
        </p:nvGraphicFramePr>
        <p:xfrm>
          <a:off x="681038" y="819150"/>
          <a:ext cx="8462962" cy="101157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8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5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79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429">
                <a:tc>
                  <a:txBody>
                    <a:bodyPr/>
                    <a:lstStyle/>
                    <a:p>
                      <a:r>
                        <a:rPr lang="en-US" sz="1800" dirty="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600" dirty="0"/>
                        <a:t>RAN2#131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August 25</a:t>
                      </a:r>
                      <a:r>
                        <a:rPr lang="en-US" sz="1600" baseline="30000" dirty="0"/>
                        <a:t>th</a:t>
                      </a:r>
                      <a:r>
                        <a:rPr lang="en-US" sz="1600" dirty="0"/>
                        <a:t> – 29</a:t>
                      </a:r>
                      <a:r>
                        <a:rPr lang="en-US" sz="1600" baseline="30000" dirty="0"/>
                        <a:t>th</a:t>
                      </a:r>
                      <a:r>
                        <a:rPr lang="en-US" sz="1600" baseline="0" dirty="0"/>
                        <a:t>, 2025</a:t>
                      </a:r>
                      <a:endParaRPr lang="en-US" sz="1600" dirty="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dirty="0"/>
                        <a:t>Bangalore, India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Maintenance, R19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8" y="2327275"/>
            <a:ext cx="8388350" cy="2233839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Rel-18</a:t>
            </a:r>
          </a:p>
          <a:p>
            <a:pPr lvl="1">
              <a:defRPr/>
            </a:pPr>
            <a:r>
              <a:rPr lang="en-US" sz="1600" dirty="0"/>
              <a:t>Continue maintenance work. </a:t>
            </a:r>
          </a:p>
          <a:p>
            <a:pPr>
              <a:defRPr/>
            </a:pPr>
            <a:r>
              <a:rPr lang="en-US" sz="2000" dirty="0"/>
              <a:t>Rel-19 work</a:t>
            </a:r>
          </a:p>
          <a:p>
            <a:pPr lvl="1">
              <a:defRPr/>
            </a:pPr>
            <a:r>
              <a:rPr lang="en-US" sz="1600" dirty="0"/>
              <a:t>Functional freeze for Rel-19</a:t>
            </a:r>
          </a:p>
        </p:txBody>
      </p:sp>
    </p:spTree>
    <p:extLst>
      <p:ext uri="{BB962C8B-B14F-4D97-AF65-F5344CB8AC3E}">
        <p14:creationId xmlns:p14="http://schemas.microsoft.com/office/powerpoint/2010/main" val="245296472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(MCC) – for his excellent and efficient support </a:t>
            </a:r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and Mattias Bergstrom for efficiently chairing sessions in Q3</a:t>
            </a:r>
          </a:p>
          <a:p>
            <a:pPr marL="341313" indent="-341313"/>
            <a:r>
              <a:rPr lang="en-US" altLang="en-US" sz="1600" b="1" dirty="0"/>
              <a:t>UE capability rapporteur (Ziyi Li) </a:t>
            </a:r>
            <a:r>
              <a:rPr lang="en-US" altLang="en-US" sz="1600" dirty="0"/>
              <a:t>for coordinating all the UE capability work across all WGs</a:t>
            </a:r>
          </a:p>
          <a:p>
            <a:pPr marL="341313" indent="-341313"/>
            <a:r>
              <a:rPr lang="en-US" altLang="en-US" sz="1600" dirty="0"/>
              <a:t>All WI and CR spec rapporteurs for managing all the Rel-18 corrections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 dirty="0"/>
              <a:t>Shi Cong for organizing and OPPO sponsoring basketball event</a:t>
            </a:r>
          </a:p>
          <a:p>
            <a:pPr marL="341313" indent="-341313"/>
            <a:r>
              <a:rPr lang="en-US" altLang="en-US" sz="1600" dirty="0"/>
              <a:t>Emmanuelle for organizing the charity event and all delegates that attended/contributed</a:t>
            </a:r>
          </a:p>
          <a:p>
            <a:pPr marL="341313" indent="-341313"/>
            <a:r>
              <a:rPr lang="en-US" altLang="en-US" sz="1600" dirty="0"/>
              <a:t>Thank you to</a:t>
            </a:r>
            <a:r>
              <a:rPr lang="en-US" altLang="en-US" sz="1600" b="1" dirty="0"/>
              <a:t> CCSA and ETSI for hosting </a:t>
            </a:r>
            <a:r>
              <a:rPr lang="en-US" altLang="en-US" sz="1600" dirty="0"/>
              <a:t>in Wuhan and Malta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 dirty="0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F28C2-1298-7780-C388-4FF92F0F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TEI17	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BB4564F-ED50-0069-B0C3-625324A55A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157261"/>
              </p:ext>
            </p:extLst>
          </p:nvPr>
        </p:nvGraphicFramePr>
        <p:xfrm>
          <a:off x="434521" y="1286154"/>
          <a:ext cx="8388350" cy="1585875"/>
        </p:xfrm>
        <a:graphic>
          <a:graphicData uri="http://schemas.openxmlformats.org/drawingml/2006/table">
            <a:tbl>
              <a:tblPr/>
              <a:tblGrid>
                <a:gridCol w="511729">
                  <a:extLst>
                    <a:ext uri="{9D8B030D-6E8A-4147-A177-3AD203B41FA5}">
                      <a16:colId xmlns:a16="http://schemas.microsoft.com/office/drawing/2014/main" val="4051112505"/>
                    </a:ext>
                  </a:extLst>
                </a:gridCol>
                <a:gridCol w="2046918">
                  <a:extLst>
                    <a:ext uri="{9D8B030D-6E8A-4147-A177-3AD203B41FA5}">
                      <a16:colId xmlns:a16="http://schemas.microsoft.com/office/drawing/2014/main" val="3964830439"/>
                    </a:ext>
                  </a:extLst>
                </a:gridCol>
                <a:gridCol w="782645">
                  <a:extLst>
                    <a:ext uri="{9D8B030D-6E8A-4147-A177-3AD203B41FA5}">
                      <a16:colId xmlns:a16="http://schemas.microsoft.com/office/drawing/2014/main" val="2425487947"/>
                    </a:ext>
                  </a:extLst>
                </a:gridCol>
                <a:gridCol w="702374">
                  <a:extLst>
                    <a:ext uri="{9D8B030D-6E8A-4147-A177-3AD203B41FA5}">
                      <a16:colId xmlns:a16="http://schemas.microsoft.com/office/drawing/2014/main" val="2122111672"/>
                    </a:ext>
                  </a:extLst>
                </a:gridCol>
                <a:gridCol w="551865">
                  <a:extLst>
                    <a:ext uri="{9D8B030D-6E8A-4147-A177-3AD203B41FA5}">
                      <a16:colId xmlns:a16="http://schemas.microsoft.com/office/drawing/2014/main" val="1820791308"/>
                    </a:ext>
                  </a:extLst>
                </a:gridCol>
                <a:gridCol w="551865">
                  <a:extLst>
                    <a:ext uri="{9D8B030D-6E8A-4147-A177-3AD203B41FA5}">
                      <a16:colId xmlns:a16="http://schemas.microsoft.com/office/drawing/2014/main" val="2816511729"/>
                    </a:ext>
                  </a:extLst>
                </a:gridCol>
                <a:gridCol w="913086">
                  <a:extLst>
                    <a:ext uri="{9D8B030D-6E8A-4147-A177-3AD203B41FA5}">
                      <a16:colId xmlns:a16="http://schemas.microsoft.com/office/drawing/2014/main" val="2032851604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1235046331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384221795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3274782095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2964184647"/>
                    </a:ext>
                  </a:extLst>
                </a:gridCol>
              </a:tblGrid>
              <a:tr h="219743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886281"/>
                  </a:ext>
                </a:extLst>
              </a:tr>
              <a:tr h="688326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R2-2504508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cell type specific cell reselection prioritisation [NR_HSDN]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Nokia, Qualcomm, CMCC, Xiaomi, CATT, Apple, NTT DOCOMO, INC.,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TEI17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0992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63130"/>
                  </a:ext>
                </a:extLst>
              </a:tr>
              <a:tr h="65370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R2-2504509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cell type specific cell reselection prioritisation [NR_HSDN]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Nokia, Qualcomm, CMCC, Xiaomi, CATT, Apple, NTT DOCOMO, INC., 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TEI17, NR_mobile_IAB-Core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0993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344026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648CD47-D44B-70A1-D81A-F8198DB0FA81}"/>
              </a:ext>
            </a:extLst>
          </p:cNvPr>
          <p:cNvSpPr txBox="1">
            <a:spLocks/>
          </p:cNvSpPr>
          <p:nvPr/>
        </p:nvSpPr>
        <p:spPr bwMode="auto">
          <a:xfrm>
            <a:off x="485775" y="921499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8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[NR_HSDN]</a:t>
            </a:r>
            <a:endParaRPr lang="en-US" altLang="en-US" kern="0" dirty="0"/>
          </a:p>
          <a:p>
            <a:pPr marL="341313" indent="-341313"/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190284638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466053"/>
              </p:ext>
            </p:extLst>
          </p:nvPr>
        </p:nvGraphicFramePr>
        <p:xfrm>
          <a:off x="825500" y="785813"/>
          <a:ext cx="7829549" cy="134242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9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3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8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7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 dirty="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RAN2#129bis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7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11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2025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dirty="0"/>
                        <a:t>Hefei, China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Maintenance, Rel-19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RAN2#130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May 19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23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2025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Saint Julian, Malta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Maintenance, Rel-19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3182394685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 dirty="0"/>
                        <a:t>RAN #108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June 9</a:t>
                      </a:r>
                      <a:r>
                        <a:rPr lang="en-US" sz="1400" b="1" baseline="30000" dirty="0"/>
                        <a:t>th - </a:t>
                      </a:r>
                      <a:r>
                        <a:rPr lang="en-US" sz="1400" b="1" dirty="0"/>
                        <a:t> 13</a:t>
                      </a:r>
                      <a:r>
                        <a:rPr lang="en-US" sz="1400" b="1" i="0" u="none" strike="noStrike" baseline="30000" noProof="0" dirty="0" err="1">
                          <a:solidFill>
                            <a:srgbClr val="000000"/>
                          </a:solidFill>
                          <a:latin typeface="Calibri"/>
                        </a:rPr>
                        <a:t>th</a:t>
                      </a:r>
                      <a:r>
                        <a:rPr lang="en-US" sz="1400" b="1" dirty="0"/>
                        <a:t>, 2025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1" dirty="0"/>
                        <a:t>Prague. Czech Republic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3661775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965" y="2150663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Rel-18 Work Items</a:t>
            </a:r>
          </a:p>
          <a:p>
            <a:pPr lvl="1"/>
            <a:r>
              <a:rPr lang="en-US" altLang="en-US" sz="1600" dirty="0"/>
              <a:t>Workload slightly reduced </a:t>
            </a:r>
          </a:p>
          <a:p>
            <a:pPr marL="341313" indent="-341313"/>
            <a:r>
              <a:rPr lang="en-US" altLang="en-US" sz="2000" dirty="0"/>
              <a:t>Rel-19 Work Items – currently 1 Study Item and 9 WIs ongoing</a:t>
            </a:r>
          </a:p>
          <a:p>
            <a:pPr lvl="1"/>
            <a:r>
              <a:rPr lang="en-US" altLang="en-US" sz="1600" dirty="0"/>
              <a:t>Progress on track for all SIs/WIs.    </a:t>
            </a:r>
          </a:p>
          <a:p>
            <a:pPr lvl="1"/>
            <a:r>
              <a:rPr lang="en-US" altLang="en-US" sz="1600" dirty="0"/>
              <a:t>RRC parameters and UE features received from RAN1/RAN4 – will be implemented by RAN2#131.  Still expecting updates from RAN4 and some from RAN1. </a:t>
            </a:r>
          </a:p>
          <a:p>
            <a:pPr lvl="1"/>
            <a:r>
              <a:rPr lang="en-US" altLang="en-US" sz="1600" dirty="0"/>
              <a:t>ASN.1 plan endorsed</a:t>
            </a:r>
          </a:p>
          <a:p>
            <a:pPr marL="341313" indent="-341313"/>
            <a:r>
              <a:rPr lang="en-US" altLang="en-US" sz="2000" dirty="0"/>
              <a:t>Rel-15/16/17 maintenance</a:t>
            </a:r>
          </a:p>
          <a:p>
            <a:pPr lvl="1"/>
            <a:r>
              <a:rPr lang="en-US" altLang="en-US" sz="1600" dirty="0"/>
              <a:t>Workload similar to previous meetings 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74278-1545-496A-6EA5-43CEA4BF1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RAN2 TEI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24CA44-587E-0BE3-EB2E-0BCA42AB4BDE}"/>
              </a:ext>
            </a:extLst>
          </p:cNvPr>
          <p:cNvSpPr txBox="1">
            <a:spLocks/>
          </p:cNvSpPr>
          <p:nvPr/>
        </p:nvSpPr>
        <p:spPr bwMode="auto">
          <a:xfrm>
            <a:off x="540204" y="881743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altLang="en-US" sz="1800" kern="0" dirty="0"/>
              <a:t>[RACH-</a:t>
            </a:r>
            <a:r>
              <a:rPr lang="en-US" altLang="en-US" sz="1800" kern="0" dirty="0" err="1"/>
              <a:t>lessHO</a:t>
            </a:r>
            <a:r>
              <a:rPr lang="en-US" altLang="en-US" sz="1800" kern="0" dirty="0"/>
              <a:t>]</a:t>
            </a:r>
            <a:endParaRPr lang="en-US" altLang="en-US" kern="0" dirty="0"/>
          </a:p>
          <a:p>
            <a:pPr marL="341313" indent="-341313"/>
            <a:endParaRPr lang="en-US" altLang="en-US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6520155-528E-AC86-40A9-4312694BB3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537276"/>
              </p:ext>
            </p:extLst>
          </p:nvPr>
        </p:nvGraphicFramePr>
        <p:xfrm>
          <a:off x="488950" y="1300487"/>
          <a:ext cx="8388350" cy="1524000"/>
        </p:xfrm>
        <a:graphic>
          <a:graphicData uri="http://schemas.openxmlformats.org/drawingml/2006/table">
            <a:tbl>
              <a:tblPr/>
              <a:tblGrid>
                <a:gridCol w="511729">
                  <a:extLst>
                    <a:ext uri="{9D8B030D-6E8A-4147-A177-3AD203B41FA5}">
                      <a16:colId xmlns:a16="http://schemas.microsoft.com/office/drawing/2014/main" val="2825613223"/>
                    </a:ext>
                  </a:extLst>
                </a:gridCol>
                <a:gridCol w="2046918">
                  <a:extLst>
                    <a:ext uri="{9D8B030D-6E8A-4147-A177-3AD203B41FA5}">
                      <a16:colId xmlns:a16="http://schemas.microsoft.com/office/drawing/2014/main" val="2461847658"/>
                    </a:ext>
                  </a:extLst>
                </a:gridCol>
                <a:gridCol w="782645">
                  <a:extLst>
                    <a:ext uri="{9D8B030D-6E8A-4147-A177-3AD203B41FA5}">
                      <a16:colId xmlns:a16="http://schemas.microsoft.com/office/drawing/2014/main" val="1296801378"/>
                    </a:ext>
                  </a:extLst>
                </a:gridCol>
                <a:gridCol w="702374">
                  <a:extLst>
                    <a:ext uri="{9D8B030D-6E8A-4147-A177-3AD203B41FA5}">
                      <a16:colId xmlns:a16="http://schemas.microsoft.com/office/drawing/2014/main" val="3345125795"/>
                    </a:ext>
                  </a:extLst>
                </a:gridCol>
                <a:gridCol w="551865">
                  <a:extLst>
                    <a:ext uri="{9D8B030D-6E8A-4147-A177-3AD203B41FA5}">
                      <a16:colId xmlns:a16="http://schemas.microsoft.com/office/drawing/2014/main" val="2306641097"/>
                    </a:ext>
                  </a:extLst>
                </a:gridCol>
                <a:gridCol w="551865">
                  <a:extLst>
                    <a:ext uri="{9D8B030D-6E8A-4147-A177-3AD203B41FA5}">
                      <a16:colId xmlns:a16="http://schemas.microsoft.com/office/drawing/2014/main" val="3157082574"/>
                    </a:ext>
                  </a:extLst>
                </a:gridCol>
                <a:gridCol w="913086">
                  <a:extLst>
                    <a:ext uri="{9D8B030D-6E8A-4147-A177-3AD203B41FA5}">
                      <a16:colId xmlns:a16="http://schemas.microsoft.com/office/drawing/2014/main" val="3671108214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2260730676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2590783675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2162587538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3952271079"/>
                    </a:ext>
                  </a:extLst>
                </a:gridCol>
              </a:tblGrid>
              <a:tr h="236320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1408459"/>
                  </a:ext>
                </a:extLst>
              </a:tr>
              <a:tr h="76071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R2-2503685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RACH-less HO Use Case [RACH-</a:t>
                      </a:r>
                      <a:r>
                        <a:rPr lang="en-US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lessHO</a:t>
                      </a: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vivo, Nokia, Nokia Shanghai Bell, Ericsson, Samsung, ZTE Corporation, Sanechips, Huawei, HiSilicon, Lenovo, THALES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38.300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NR_NTN_enh-Core, NR_mobile_IAB-Core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0904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4772315"/>
                  </a:ext>
                </a:extLst>
              </a:tr>
              <a:tr h="412895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R2-2503841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Rapporteur CR for RACH-less HO and LTM [RACH-lessHO]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CATT, Nokia, Qualcomm, 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38.321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TEI18, NR_Mob_enh2-Core, NR_NTN_enh-Core, NR_mobile_IAB-Core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0202507"/>
                  </a:ext>
                </a:extLst>
              </a:tr>
            </a:tbl>
          </a:graphicData>
        </a:graphic>
      </p:graphicFrame>
      <p:graphicFrame>
        <p:nvGraphicFramePr>
          <p:cNvPr id="10" name="Content Placeholder 4">
            <a:extLst>
              <a:ext uri="{FF2B5EF4-FFF2-40B4-BE49-F238E27FC236}">
                <a16:creationId xmlns:a16="http://schemas.microsoft.com/office/drawing/2014/main" id="{BBA85031-C744-B4B6-202C-942151CDB0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0256251"/>
              </p:ext>
            </p:extLst>
          </p:nvPr>
        </p:nvGraphicFramePr>
        <p:xfrm>
          <a:off x="488950" y="3499757"/>
          <a:ext cx="8388350" cy="1005840"/>
        </p:xfrm>
        <a:graphic>
          <a:graphicData uri="http://schemas.openxmlformats.org/drawingml/2006/table">
            <a:tbl>
              <a:tblPr/>
              <a:tblGrid>
                <a:gridCol w="709759">
                  <a:extLst>
                    <a:ext uri="{9D8B030D-6E8A-4147-A177-3AD203B41FA5}">
                      <a16:colId xmlns:a16="http://schemas.microsoft.com/office/drawing/2014/main" val="527418370"/>
                    </a:ext>
                  </a:extLst>
                </a:gridCol>
                <a:gridCol w="1848888">
                  <a:extLst>
                    <a:ext uri="{9D8B030D-6E8A-4147-A177-3AD203B41FA5}">
                      <a16:colId xmlns:a16="http://schemas.microsoft.com/office/drawing/2014/main" val="1748120105"/>
                    </a:ext>
                  </a:extLst>
                </a:gridCol>
                <a:gridCol w="782645">
                  <a:extLst>
                    <a:ext uri="{9D8B030D-6E8A-4147-A177-3AD203B41FA5}">
                      <a16:colId xmlns:a16="http://schemas.microsoft.com/office/drawing/2014/main" val="3726795212"/>
                    </a:ext>
                  </a:extLst>
                </a:gridCol>
                <a:gridCol w="702374">
                  <a:extLst>
                    <a:ext uri="{9D8B030D-6E8A-4147-A177-3AD203B41FA5}">
                      <a16:colId xmlns:a16="http://schemas.microsoft.com/office/drawing/2014/main" val="3723473513"/>
                    </a:ext>
                  </a:extLst>
                </a:gridCol>
                <a:gridCol w="551865">
                  <a:extLst>
                    <a:ext uri="{9D8B030D-6E8A-4147-A177-3AD203B41FA5}">
                      <a16:colId xmlns:a16="http://schemas.microsoft.com/office/drawing/2014/main" val="997801611"/>
                    </a:ext>
                  </a:extLst>
                </a:gridCol>
                <a:gridCol w="551865">
                  <a:extLst>
                    <a:ext uri="{9D8B030D-6E8A-4147-A177-3AD203B41FA5}">
                      <a16:colId xmlns:a16="http://schemas.microsoft.com/office/drawing/2014/main" val="57147092"/>
                    </a:ext>
                  </a:extLst>
                </a:gridCol>
                <a:gridCol w="913086">
                  <a:extLst>
                    <a:ext uri="{9D8B030D-6E8A-4147-A177-3AD203B41FA5}">
                      <a16:colId xmlns:a16="http://schemas.microsoft.com/office/drawing/2014/main" val="2289170149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967219753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2828426834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443214616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3176323822"/>
                    </a:ext>
                  </a:extLst>
                </a:gridCol>
              </a:tblGrid>
              <a:tr h="219743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977263"/>
                  </a:ext>
                </a:extLst>
              </a:tr>
              <a:tr h="20669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R2-2504786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the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inband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operation for NTN IoT in NR NTN [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NTNNBIoT_inbandNTNNR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Samsung, 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36.306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18.4.0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9069074"/>
                  </a:ext>
                </a:extLst>
              </a:tr>
              <a:tr h="20669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R2-2504789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the inband operation for NTN IoT in NR NTN [NTNNBIoT_inbandNTNNR]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Samsung, 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36.300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18.4.0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556824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20BCEC8-E48E-57FA-E3EF-F78F20DF9D4D}"/>
              </a:ext>
            </a:extLst>
          </p:cNvPr>
          <p:cNvSpPr txBox="1">
            <a:spLocks/>
          </p:cNvSpPr>
          <p:nvPr/>
        </p:nvSpPr>
        <p:spPr bwMode="auto">
          <a:xfrm>
            <a:off x="381000" y="3053753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[</a:t>
            </a:r>
            <a:r>
              <a:rPr lang="en-US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NTNNBIoT_inbandNTNNR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]</a:t>
            </a:r>
            <a:endParaRPr lang="en-US" altLang="en-US" sz="1600" kern="0" dirty="0"/>
          </a:p>
          <a:p>
            <a:pPr marL="341313" indent="-341313"/>
            <a:endParaRPr lang="en-US" alt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3001676783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D6FEF-5665-7A6C-682A-072E220D0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3324C-B78B-947A-4B84-FC55FDFC4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RAN4 related TEI</a:t>
            </a:r>
          </a:p>
        </p:txBody>
      </p:sp>
      <p:graphicFrame>
        <p:nvGraphicFramePr>
          <p:cNvPr id="10" name="Content Placeholder 4">
            <a:extLst>
              <a:ext uri="{FF2B5EF4-FFF2-40B4-BE49-F238E27FC236}">
                <a16:creationId xmlns:a16="http://schemas.microsoft.com/office/drawing/2014/main" id="{7E0003FA-E4C4-EA9D-DD0C-B9D70E5D92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7851568"/>
              </p:ext>
            </p:extLst>
          </p:nvPr>
        </p:nvGraphicFramePr>
        <p:xfrm>
          <a:off x="612955" y="2128157"/>
          <a:ext cx="8388350" cy="1005840"/>
        </p:xfrm>
        <a:graphic>
          <a:graphicData uri="http://schemas.openxmlformats.org/drawingml/2006/table">
            <a:tbl>
              <a:tblPr/>
              <a:tblGrid>
                <a:gridCol w="709759">
                  <a:extLst>
                    <a:ext uri="{9D8B030D-6E8A-4147-A177-3AD203B41FA5}">
                      <a16:colId xmlns:a16="http://schemas.microsoft.com/office/drawing/2014/main" val="527418370"/>
                    </a:ext>
                  </a:extLst>
                </a:gridCol>
                <a:gridCol w="1848888">
                  <a:extLst>
                    <a:ext uri="{9D8B030D-6E8A-4147-A177-3AD203B41FA5}">
                      <a16:colId xmlns:a16="http://schemas.microsoft.com/office/drawing/2014/main" val="1748120105"/>
                    </a:ext>
                  </a:extLst>
                </a:gridCol>
                <a:gridCol w="782645">
                  <a:extLst>
                    <a:ext uri="{9D8B030D-6E8A-4147-A177-3AD203B41FA5}">
                      <a16:colId xmlns:a16="http://schemas.microsoft.com/office/drawing/2014/main" val="3726795212"/>
                    </a:ext>
                  </a:extLst>
                </a:gridCol>
                <a:gridCol w="702374">
                  <a:extLst>
                    <a:ext uri="{9D8B030D-6E8A-4147-A177-3AD203B41FA5}">
                      <a16:colId xmlns:a16="http://schemas.microsoft.com/office/drawing/2014/main" val="3723473513"/>
                    </a:ext>
                  </a:extLst>
                </a:gridCol>
                <a:gridCol w="551865">
                  <a:extLst>
                    <a:ext uri="{9D8B030D-6E8A-4147-A177-3AD203B41FA5}">
                      <a16:colId xmlns:a16="http://schemas.microsoft.com/office/drawing/2014/main" val="997801611"/>
                    </a:ext>
                  </a:extLst>
                </a:gridCol>
                <a:gridCol w="551865">
                  <a:extLst>
                    <a:ext uri="{9D8B030D-6E8A-4147-A177-3AD203B41FA5}">
                      <a16:colId xmlns:a16="http://schemas.microsoft.com/office/drawing/2014/main" val="57147092"/>
                    </a:ext>
                  </a:extLst>
                </a:gridCol>
                <a:gridCol w="913086">
                  <a:extLst>
                    <a:ext uri="{9D8B030D-6E8A-4147-A177-3AD203B41FA5}">
                      <a16:colId xmlns:a16="http://schemas.microsoft.com/office/drawing/2014/main" val="2289170149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967219753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2828426834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443214616"/>
                    </a:ext>
                  </a:extLst>
                </a:gridCol>
                <a:gridCol w="581967">
                  <a:extLst>
                    <a:ext uri="{9D8B030D-6E8A-4147-A177-3AD203B41FA5}">
                      <a16:colId xmlns:a16="http://schemas.microsoft.com/office/drawing/2014/main" val="3176323822"/>
                    </a:ext>
                  </a:extLst>
                </a:gridCol>
              </a:tblGrid>
              <a:tr h="219743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977263"/>
                  </a:ext>
                </a:extLst>
              </a:tr>
              <a:tr h="20669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R2-2504786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the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inband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operation for NTN IoT in NR NTN [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NTNNBIoT_inbandNTNNR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Samsung, 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36.306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18.4.0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9069074"/>
                  </a:ext>
                </a:extLst>
              </a:tr>
              <a:tr h="206699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R2-2504789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the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inband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operation for NTN IoT in NR NTN [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NTNNBIoT_inbandNTNNR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]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Samsung, 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36.300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18.4.0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TEI18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556824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96EE201-2FDB-5A9D-E98C-10167D79A1F7}"/>
              </a:ext>
            </a:extLst>
          </p:cNvPr>
          <p:cNvSpPr txBox="1">
            <a:spLocks/>
          </p:cNvSpPr>
          <p:nvPr/>
        </p:nvSpPr>
        <p:spPr bwMode="auto">
          <a:xfrm>
            <a:off x="488950" y="910923"/>
            <a:ext cx="8388350" cy="41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9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/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[</a:t>
            </a:r>
            <a:r>
              <a:rPr lang="en-US" sz="16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NTNNBIoT_inbandNTNNR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]</a:t>
            </a:r>
          </a:p>
          <a:p>
            <a:pPr marL="341313" indent="-341313"/>
            <a:r>
              <a:rPr lang="en-US" sz="1600" dirty="0">
                <a:effectLst/>
                <a:latin typeface="inherit"/>
              </a:rPr>
              <a:t>RAN4 Related CRs : 36.102 CR 0057, 36.108 CR 0030, 36.181 CR 0024, 36.307 CR 4508, 38.108 CR 0106, 38.181 CR 0056  </a:t>
            </a:r>
          </a:p>
          <a:p>
            <a:pPr marL="0" indent="0">
              <a:buNone/>
            </a:pPr>
            <a:r>
              <a:rPr lang="en-US" sz="1600" dirty="0">
                <a:latin typeface="inherit"/>
              </a:rPr>
              <a:t>	NOTE: The reference to these CRs is missing in the CRs below</a:t>
            </a:r>
            <a:endParaRPr lang="en-US" sz="1600" dirty="0">
              <a:effectLst/>
            </a:endParaRPr>
          </a:p>
          <a:p>
            <a:pPr marL="0" indent="0">
              <a:buNone/>
            </a:pPr>
            <a:endParaRPr lang="en-US" alt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181490826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74278-1545-496A-6EA5-43CEA4BF1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TEIs (</a:t>
            </a:r>
            <a:r>
              <a:rPr lang="en-US" sz="2000" dirty="0"/>
              <a:t>legacy feature corrections in later releases</a:t>
            </a:r>
            <a:r>
              <a:rPr lang="en-US" dirty="0"/>
              <a:t>) (1/2)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83A6EE-903C-FAD9-0D89-D8408DA9B3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142930"/>
              </p:ext>
            </p:extLst>
          </p:nvPr>
        </p:nvGraphicFramePr>
        <p:xfrm>
          <a:off x="614722" y="1091132"/>
          <a:ext cx="7192259" cy="3988011"/>
        </p:xfrm>
        <a:graphic>
          <a:graphicData uri="http://schemas.openxmlformats.org/drawingml/2006/table">
            <a:tbl>
              <a:tblPr/>
              <a:tblGrid>
                <a:gridCol w="623250">
                  <a:extLst>
                    <a:ext uri="{9D8B030D-6E8A-4147-A177-3AD203B41FA5}">
                      <a16:colId xmlns:a16="http://schemas.microsoft.com/office/drawing/2014/main" val="1205121572"/>
                    </a:ext>
                  </a:extLst>
                </a:gridCol>
                <a:gridCol w="1570561">
                  <a:extLst>
                    <a:ext uri="{9D8B030D-6E8A-4147-A177-3AD203B41FA5}">
                      <a16:colId xmlns:a16="http://schemas.microsoft.com/office/drawing/2014/main" val="1562565757"/>
                    </a:ext>
                  </a:extLst>
                </a:gridCol>
                <a:gridCol w="671049">
                  <a:extLst>
                    <a:ext uri="{9D8B030D-6E8A-4147-A177-3AD203B41FA5}">
                      <a16:colId xmlns:a16="http://schemas.microsoft.com/office/drawing/2014/main" val="3775161861"/>
                    </a:ext>
                  </a:extLst>
                </a:gridCol>
                <a:gridCol w="602223">
                  <a:extLst>
                    <a:ext uri="{9D8B030D-6E8A-4147-A177-3AD203B41FA5}">
                      <a16:colId xmlns:a16="http://schemas.microsoft.com/office/drawing/2014/main" val="3077452572"/>
                    </a:ext>
                  </a:extLst>
                </a:gridCol>
                <a:gridCol w="473175">
                  <a:extLst>
                    <a:ext uri="{9D8B030D-6E8A-4147-A177-3AD203B41FA5}">
                      <a16:colId xmlns:a16="http://schemas.microsoft.com/office/drawing/2014/main" val="3414888849"/>
                    </a:ext>
                  </a:extLst>
                </a:gridCol>
                <a:gridCol w="473175">
                  <a:extLst>
                    <a:ext uri="{9D8B030D-6E8A-4147-A177-3AD203B41FA5}">
                      <a16:colId xmlns:a16="http://schemas.microsoft.com/office/drawing/2014/main" val="3208831240"/>
                    </a:ext>
                  </a:extLst>
                </a:gridCol>
                <a:gridCol w="1050120">
                  <a:extLst>
                    <a:ext uri="{9D8B030D-6E8A-4147-A177-3AD203B41FA5}">
                      <a16:colId xmlns:a16="http://schemas.microsoft.com/office/drawing/2014/main" val="3078081224"/>
                    </a:ext>
                  </a:extLst>
                </a:gridCol>
                <a:gridCol w="231754">
                  <a:extLst>
                    <a:ext uri="{9D8B030D-6E8A-4147-A177-3AD203B41FA5}">
                      <a16:colId xmlns:a16="http://schemas.microsoft.com/office/drawing/2014/main" val="2957980465"/>
                    </a:ext>
                  </a:extLst>
                </a:gridCol>
                <a:gridCol w="498984">
                  <a:extLst>
                    <a:ext uri="{9D8B030D-6E8A-4147-A177-3AD203B41FA5}">
                      <a16:colId xmlns:a16="http://schemas.microsoft.com/office/drawing/2014/main" val="3205030105"/>
                    </a:ext>
                  </a:extLst>
                </a:gridCol>
                <a:gridCol w="498984">
                  <a:extLst>
                    <a:ext uri="{9D8B030D-6E8A-4147-A177-3AD203B41FA5}">
                      <a16:colId xmlns:a16="http://schemas.microsoft.com/office/drawing/2014/main" val="3670204072"/>
                    </a:ext>
                  </a:extLst>
                </a:gridCol>
                <a:gridCol w="498984">
                  <a:extLst>
                    <a:ext uri="{9D8B030D-6E8A-4147-A177-3AD203B41FA5}">
                      <a16:colId xmlns:a16="http://schemas.microsoft.com/office/drawing/2014/main" val="905771801"/>
                    </a:ext>
                  </a:extLst>
                </a:gridCol>
              </a:tblGrid>
              <a:tr h="220634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587458"/>
                  </a:ext>
                </a:extLst>
              </a:tr>
              <a:tr h="237227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R2-2503949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UE capability for SIB17bis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NR_UE_pow_sav_enh-Core,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8917736"/>
                  </a:ext>
                </a:extLst>
              </a:tr>
              <a:tr h="44126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R2-2504687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SRS capability reporting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16.19.0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322165"/>
                  </a:ext>
                </a:extLst>
              </a:tr>
              <a:tr h="44126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R2-2504688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SRS capability reporting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Rel-17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TEI16, NR_FeMIMO-Core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223127"/>
                  </a:ext>
                </a:extLst>
              </a:tr>
              <a:tr h="551586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R2-2504689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SRS capability reporting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TEI16, NR_FeMIMO-Core, NR_MIMO_evo_DL_UL-Core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5327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4541453"/>
                  </a:ext>
                </a:extLst>
              </a:tr>
              <a:tr h="44126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R2-2504690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SRS capability reporting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16.20.0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2823726"/>
                  </a:ext>
                </a:extLst>
              </a:tr>
              <a:tr h="44126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R2-2504691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SRS capability reporting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Rel-17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TEI16, NR_FeMIMO-Core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8416620"/>
                  </a:ext>
                </a:extLst>
              </a:tr>
              <a:tr h="551586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R2-2504692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SRS capability reporting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HiSilicon, Ericsson, 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TEI16, NR_FeMIMO-Core, NR_MIMO_evo_DL_UL-Core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709964"/>
                  </a:ext>
                </a:extLst>
              </a:tr>
              <a:tr h="22063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5"/>
                        </a:rPr>
                        <a:t>R2-2504835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NeedForGap capability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6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16.19.0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8914871"/>
                  </a:ext>
                </a:extLst>
              </a:tr>
              <a:tr h="22063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7"/>
                        </a:rPr>
                        <a:t>R2-2504836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NeedForGap capability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Rel-17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6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6807373"/>
                  </a:ext>
                </a:extLst>
              </a:tr>
              <a:tr h="22063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8"/>
                        </a:rPr>
                        <a:t>R2-2504837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NeedForGap capability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6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RP-251688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7882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00066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5621D-F52A-BDF9-C1AE-417AE2421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D269B-6313-745C-2D70-DC05AEAEA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TEIs (</a:t>
            </a:r>
            <a:r>
              <a:rPr lang="en-US" sz="2000" dirty="0"/>
              <a:t>legacy feature corrections in later releases</a:t>
            </a:r>
            <a:r>
              <a:rPr lang="en-US" dirty="0"/>
              <a:t>) (2/2)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537C70E-94AC-98C2-2771-1EC15B7325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231461"/>
              </p:ext>
            </p:extLst>
          </p:nvPr>
        </p:nvGraphicFramePr>
        <p:xfrm>
          <a:off x="960504" y="1137236"/>
          <a:ext cx="7353620" cy="3457813"/>
        </p:xfrm>
        <a:graphic>
          <a:graphicData uri="http://schemas.openxmlformats.org/drawingml/2006/table">
            <a:tbl>
              <a:tblPr/>
              <a:tblGrid>
                <a:gridCol w="554476">
                  <a:extLst>
                    <a:ext uri="{9D8B030D-6E8A-4147-A177-3AD203B41FA5}">
                      <a16:colId xmlns:a16="http://schemas.microsoft.com/office/drawing/2014/main" val="1205121572"/>
                    </a:ext>
                  </a:extLst>
                </a:gridCol>
                <a:gridCol w="1688554">
                  <a:extLst>
                    <a:ext uri="{9D8B030D-6E8A-4147-A177-3AD203B41FA5}">
                      <a16:colId xmlns:a16="http://schemas.microsoft.com/office/drawing/2014/main" val="1562565757"/>
                    </a:ext>
                  </a:extLst>
                </a:gridCol>
                <a:gridCol w="934858">
                  <a:extLst>
                    <a:ext uri="{9D8B030D-6E8A-4147-A177-3AD203B41FA5}">
                      <a16:colId xmlns:a16="http://schemas.microsoft.com/office/drawing/2014/main" val="3775161861"/>
                    </a:ext>
                  </a:extLst>
                </a:gridCol>
                <a:gridCol w="366980">
                  <a:extLst>
                    <a:ext uri="{9D8B030D-6E8A-4147-A177-3AD203B41FA5}">
                      <a16:colId xmlns:a16="http://schemas.microsoft.com/office/drawing/2014/main" val="3077452572"/>
                    </a:ext>
                  </a:extLst>
                </a:gridCol>
                <a:gridCol w="483791">
                  <a:extLst>
                    <a:ext uri="{9D8B030D-6E8A-4147-A177-3AD203B41FA5}">
                      <a16:colId xmlns:a16="http://schemas.microsoft.com/office/drawing/2014/main" val="3414888849"/>
                    </a:ext>
                  </a:extLst>
                </a:gridCol>
                <a:gridCol w="483791">
                  <a:extLst>
                    <a:ext uri="{9D8B030D-6E8A-4147-A177-3AD203B41FA5}">
                      <a16:colId xmlns:a16="http://schemas.microsoft.com/office/drawing/2014/main" val="3208831240"/>
                    </a:ext>
                  </a:extLst>
                </a:gridCol>
                <a:gridCol w="800454">
                  <a:extLst>
                    <a:ext uri="{9D8B030D-6E8A-4147-A177-3AD203B41FA5}">
                      <a16:colId xmlns:a16="http://schemas.microsoft.com/office/drawing/2014/main" val="3078081224"/>
                    </a:ext>
                  </a:extLst>
                </a:gridCol>
                <a:gridCol w="510179">
                  <a:extLst>
                    <a:ext uri="{9D8B030D-6E8A-4147-A177-3AD203B41FA5}">
                      <a16:colId xmlns:a16="http://schemas.microsoft.com/office/drawing/2014/main" val="2957980465"/>
                    </a:ext>
                  </a:extLst>
                </a:gridCol>
                <a:gridCol w="510179">
                  <a:extLst>
                    <a:ext uri="{9D8B030D-6E8A-4147-A177-3AD203B41FA5}">
                      <a16:colId xmlns:a16="http://schemas.microsoft.com/office/drawing/2014/main" val="3205030105"/>
                    </a:ext>
                  </a:extLst>
                </a:gridCol>
                <a:gridCol w="510179">
                  <a:extLst>
                    <a:ext uri="{9D8B030D-6E8A-4147-A177-3AD203B41FA5}">
                      <a16:colId xmlns:a16="http://schemas.microsoft.com/office/drawing/2014/main" val="3670204072"/>
                    </a:ext>
                  </a:extLst>
                </a:gridCol>
                <a:gridCol w="510179">
                  <a:extLst>
                    <a:ext uri="{9D8B030D-6E8A-4147-A177-3AD203B41FA5}">
                      <a16:colId xmlns:a16="http://schemas.microsoft.com/office/drawing/2014/main" val="905771801"/>
                    </a:ext>
                  </a:extLst>
                </a:gridCol>
              </a:tblGrid>
              <a:tr h="222008"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587458"/>
                  </a:ext>
                </a:extLst>
              </a:tr>
              <a:tr h="22200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R2-2504838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non-controversial corrections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16.19.0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7369733"/>
                  </a:ext>
                </a:extLst>
              </a:tr>
              <a:tr h="22200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R2-2504839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non-controversial corrections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6321344"/>
                  </a:ext>
                </a:extLst>
              </a:tr>
              <a:tr h="22200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R2-2504840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non-controversial corrections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36.331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5133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9849627"/>
                  </a:ext>
                </a:extLst>
              </a:tr>
              <a:tr h="444015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R2-2504885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Type clarification for UE requirements associated with nonCollocatedTypeMRDC and nonCollocatedTypeNR-CA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Apple, Huawei, HiSilicon, xiaomi, Samsung, 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TEI16, NonCol_intraB_ENDC_NR_CA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5364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7744066"/>
                  </a:ext>
                </a:extLst>
              </a:tr>
              <a:tr h="33301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R2-2504923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Type clarification for interBandMRDC-WithOverlapDL-Bands-r16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Apple, Huawei, HiSilicon, xiaomi, Samsung, 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Rel-16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16.20.0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5094117"/>
                  </a:ext>
                </a:extLst>
              </a:tr>
              <a:tr h="33301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R2-2504924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Type clarification for interBandMRDC-WithOverlapDL-Bands-r16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Apple, Huawei, HiSilicon, xiaomi, Samsung, 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Rel-17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17.12.0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576475"/>
                  </a:ext>
                </a:extLst>
              </a:tr>
              <a:tr h="33301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5"/>
                        </a:rPr>
                        <a:t>R2-2504925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Type clarification for interBandMRDC-WithOverlapDL-Bands-r16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Apple, Huawei, HiSilicon, xiaomi, Samsung, 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38.306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7965968"/>
                  </a:ext>
                </a:extLst>
              </a:tr>
              <a:tr h="23870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6"/>
                        </a:rPr>
                        <a:t>R2-2504938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non-controversial corrections Set XXV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38.331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9481795"/>
                  </a:ext>
                </a:extLst>
              </a:tr>
              <a:tr h="55501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7"/>
                        </a:rPr>
                        <a:t>R2-2504941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of CPC Cancel and SN 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(Huawei, Lenovo, LG Electronics, Google, Nokia, Ericsson, ZTE, China Telecom)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8"/>
                        </a:rPr>
                        <a:t>37.340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18.5.0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LTE_NR_DC_enh2-Core,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0418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7089801"/>
                  </a:ext>
                </a:extLst>
              </a:tr>
              <a:tr h="33301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9"/>
                        </a:rPr>
                        <a:t>R2-2504942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data transmission for EDT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 (ZTE Corporation, China Telecom, Huawei, Nokia)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Rel-18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0"/>
                        </a:rPr>
                        <a:t>36.300</a:t>
                      </a:r>
                      <a:endParaRPr lang="en-US" sz="7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18.4.0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NB_IOTenh3-Core, TEI18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RP-251697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651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272279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793DF3-D582-BFBA-6A3E-A41272FD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300" y="0"/>
            <a:ext cx="6827838" cy="857250"/>
          </a:xfrm>
        </p:spPr>
        <p:txBody>
          <a:bodyPr/>
          <a:lstStyle/>
          <a:p>
            <a:r>
              <a:rPr lang="en-US" altLang="en-US" dirty="0"/>
              <a:t>Delegates in RAN2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FC9C4A-C2BC-BBCD-3140-1D54C6EE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847725"/>
            <a:ext cx="8388350" cy="6381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RAN2#129bis and RAN2#130 had ~370 delegates that attended f2f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AA359570-01F4-64A5-9749-8FD8789FEC75}"/>
              </a:ext>
            </a:extLst>
          </p:cNvPr>
          <p:cNvGraphicFramePr>
            <a:graphicFrameLocks/>
          </p:cNvGraphicFramePr>
          <p:nvPr/>
        </p:nvGraphicFramePr>
        <p:xfrm>
          <a:off x="927100" y="1641475"/>
          <a:ext cx="6908800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5D40E86-CA8F-C124-6C84-29E869B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 dirty="0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16AEFA7-885A-4FC4-C8E0-51A82BFD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17349"/>
            <a:ext cx="8388350" cy="633413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Number of tdocs stabilized to ~1600</a:t>
            </a:r>
          </a:p>
          <a:p>
            <a:pPr marL="739815" lvl="1" indent="-341313"/>
            <a:r>
              <a:rPr lang="en-US" altLang="en-US" sz="2000" dirty="0"/>
              <a:t>Tdoc limits and reduced Rel-18 workload</a:t>
            </a:r>
          </a:p>
        </p:txBody>
      </p:sp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2B307970-8EC7-059B-1C1E-8678D1F457FA}"/>
              </a:ext>
            </a:extLst>
          </p:cNvPr>
          <p:cNvGraphicFramePr>
            <a:graphicFrameLocks/>
          </p:cNvGraphicFramePr>
          <p:nvPr/>
        </p:nvGraphicFramePr>
        <p:xfrm>
          <a:off x="581818" y="1721984"/>
          <a:ext cx="8202613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E08A6D4-56AA-208D-FB98-107028D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 dirty="0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0796B1B-5E9F-0AFD-8A25-CE30FBEA3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785813"/>
            <a:ext cx="8388350" cy="4857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Rel-17/18 workload has slightly decreased  </a:t>
            </a:r>
          </a:p>
          <a:p>
            <a:pPr marL="341313" indent="-341313"/>
            <a:r>
              <a:rPr lang="en-US" altLang="en-US" sz="1800" dirty="0"/>
              <a:t>116 Rel-18 CRs agreed in RAN2#130 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B6EDD7B-4019-9725-BAA7-B371E472EDA3}"/>
              </a:ext>
            </a:extLst>
          </p:cNvPr>
          <p:cNvGraphicFramePr>
            <a:graphicFrameLocks/>
          </p:cNvGraphicFramePr>
          <p:nvPr/>
        </p:nvGraphicFramePr>
        <p:xfrm>
          <a:off x="1698625" y="1470025"/>
          <a:ext cx="6391275" cy="3527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71FB-9AD6-9E96-48C8-788A998C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in RAN2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2D0C75-1698-BCCD-1BEC-9F3C2FF3A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731270"/>
              </p:ext>
            </p:extLst>
          </p:nvPr>
        </p:nvGraphicFramePr>
        <p:xfrm>
          <a:off x="142875" y="2571750"/>
          <a:ext cx="8623302" cy="2137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209">
                  <a:extLst>
                    <a:ext uri="{9D8B030D-6E8A-4147-A177-3AD203B41FA5}">
                      <a16:colId xmlns:a16="http://schemas.microsoft.com/office/drawing/2014/main" val="23026775"/>
                    </a:ext>
                  </a:extLst>
                </a:gridCol>
                <a:gridCol w="506866">
                  <a:extLst>
                    <a:ext uri="{9D8B030D-6E8A-4147-A177-3AD203B41FA5}">
                      <a16:colId xmlns:a16="http://schemas.microsoft.com/office/drawing/2014/main" val="2512217045"/>
                    </a:ext>
                  </a:extLst>
                </a:gridCol>
                <a:gridCol w="591642">
                  <a:extLst>
                    <a:ext uri="{9D8B030D-6E8A-4147-A177-3AD203B41FA5}">
                      <a16:colId xmlns:a16="http://schemas.microsoft.com/office/drawing/2014/main" val="1304487912"/>
                    </a:ext>
                  </a:extLst>
                </a:gridCol>
                <a:gridCol w="475158">
                  <a:extLst>
                    <a:ext uri="{9D8B030D-6E8A-4147-A177-3AD203B41FA5}">
                      <a16:colId xmlns:a16="http://schemas.microsoft.com/office/drawing/2014/main" val="1793783708"/>
                    </a:ext>
                  </a:extLst>
                </a:gridCol>
                <a:gridCol w="466725">
                  <a:extLst>
                    <a:ext uri="{9D8B030D-6E8A-4147-A177-3AD203B41FA5}">
                      <a16:colId xmlns:a16="http://schemas.microsoft.com/office/drawing/2014/main" val="3448453387"/>
                    </a:ext>
                  </a:extLst>
                </a:gridCol>
                <a:gridCol w="473842">
                  <a:extLst>
                    <a:ext uri="{9D8B030D-6E8A-4147-A177-3AD203B41FA5}">
                      <a16:colId xmlns:a16="http://schemas.microsoft.com/office/drawing/2014/main" val="3081535304"/>
                    </a:ext>
                  </a:extLst>
                </a:gridCol>
                <a:gridCol w="583433">
                  <a:extLst>
                    <a:ext uri="{9D8B030D-6E8A-4147-A177-3AD203B41FA5}">
                      <a16:colId xmlns:a16="http://schemas.microsoft.com/office/drawing/2014/main" val="796090734"/>
                    </a:ext>
                  </a:extLst>
                </a:gridCol>
                <a:gridCol w="507383">
                  <a:extLst>
                    <a:ext uri="{9D8B030D-6E8A-4147-A177-3AD203B41FA5}">
                      <a16:colId xmlns:a16="http://schemas.microsoft.com/office/drawing/2014/main" val="2590816221"/>
                    </a:ext>
                  </a:extLst>
                </a:gridCol>
                <a:gridCol w="545408">
                  <a:extLst>
                    <a:ext uri="{9D8B030D-6E8A-4147-A177-3AD203B41FA5}">
                      <a16:colId xmlns:a16="http://schemas.microsoft.com/office/drawing/2014/main" val="4202375031"/>
                    </a:ext>
                  </a:extLst>
                </a:gridCol>
                <a:gridCol w="585509">
                  <a:extLst>
                    <a:ext uri="{9D8B030D-6E8A-4147-A177-3AD203B41FA5}">
                      <a16:colId xmlns:a16="http://schemas.microsoft.com/office/drawing/2014/main" val="78763164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4128451102"/>
                    </a:ext>
                  </a:extLst>
                </a:gridCol>
                <a:gridCol w="584562">
                  <a:extLst>
                    <a:ext uri="{9D8B030D-6E8A-4147-A177-3AD203B41FA5}">
                      <a16:colId xmlns:a16="http://schemas.microsoft.com/office/drawing/2014/main" val="1822653457"/>
                    </a:ext>
                  </a:extLst>
                </a:gridCol>
                <a:gridCol w="631705">
                  <a:extLst>
                    <a:ext uri="{9D8B030D-6E8A-4147-A177-3AD203B41FA5}">
                      <a16:colId xmlns:a16="http://schemas.microsoft.com/office/drawing/2014/main" val="1460320984"/>
                    </a:ext>
                  </a:extLst>
                </a:gridCol>
                <a:gridCol w="631705">
                  <a:extLst>
                    <a:ext uri="{9D8B030D-6E8A-4147-A177-3AD203B41FA5}">
                      <a16:colId xmlns:a16="http://schemas.microsoft.com/office/drawing/2014/main" val="3292543697"/>
                    </a:ext>
                  </a:extLst>
                </a:gridCol>
                <a:gridCol w="631705">
                  <a:extLst>
                    <a:ext uri="{9D8B030D-6E8A-4147-A177-3AD203B41FA5}">
                      <a16:colId xmlns:a16="http://schemas.microsoft.com/office/drawing/2014/main" val="29318088"/>
                    </a:ext>
                  </a:extLst>
                </a:gridCol>
              </a:tblGrid>
              <a:tr h="418693">
                <a:tc>
                  <a:txBody>
                    <a:bodyPr/>
                    <a:lstStyle/>
                    <a:p>
                      <a:r>
                        <a:rPr lang="en-US" altLang="ko-KR" sz="1100" b="1" dirty="0">
                          <a:solidFill>
                            <a:schemeClr val="bg1"/>
                          </a:solidFill>
                        </a:rPr>
                        <a:t>Rel-19 WI/Sis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 Mob.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AIoT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NES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NTN/IoT NTN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SL relay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SBFD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SON/</a:t>
                      </a:r>
                    </a:p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MDT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 (BDS and NAVIC)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Maintenance &amp; TEI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70223265"/>
                  </a:ext>
                </a:extLst>
              </a:tr>
              <a:tr h="500924">
                <a:tc>
                  <a:txBody>
                    <a:bodyPr/>
                    <a:lstStyle/>
                    <a:p>
                      <a:r>
                        <a:rPr lang="en-US" altLang="ko-KR" sz="1100" b="1" dirty="0"/>
                        <a:t>Assigned TUs (per meeting)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3.5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0.75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14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1946937859"/>
                  </a:ext>
                </a:extLst>
              </a:tr>
              <a:tr h="42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Approx Online </a:t>
                      </a:r>
                      <a:r>
                        <a:rPr lang="en-US" altLang="ko-KR" sz="1100" b="1" dirty="0"/>
                        <a:t>time spent  RAN2#120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Arial Narrow" panose="020B0606020202030204" pitchFamily="34" charset="0"/>
                        </a:rPr>
                        <a:t>3.75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2.5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3.25</a:t>
                      </a:r>
                      <a:endParaRPr lang="en-US" sz="1100" dirty="0"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4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.75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Arial Narrow" panose="020B0606020202030204" pitchFamily="34" charset="0"/>
                        </a:rPr>
                        <a:t>13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2126859008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30091A-1403-CF20-DE73-5D716774F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28700"/>
            <a:ext cx="8388350" cy="2449286"/>
          </a:xfrm>
        </p:spPr>
        <p:txBody>
          <a:bodyPr/>
          <a:lstStyle/>
          <a:p>
            <a:r>
              <a:rPr lang="en-US" sz="1800" dirty="0"/>
              <a:t>3 parallel sessions are used for official online discussions throughout the week.  </a:t>
            </a:r>
          </a:p>
          <a:p>
            <a:pPr lvl="1"/>
            <a:r>
              <a:rPr lang="en-US" sz="1400" dirty="0"/>
              <a:t>Online time spent for all Rel-19 WIs is generally 25-100% higher.  Maintenance still continues to occupy a significant amount of time in RAN2 (~30% of the time)</a:t>
            </a:r>
          </a:p>
          <a:p>
            <a:r>
              <a:rPr lang="en-US" sz="1800" dirty="0"/>
              <a:t>1 offline session is used for official offline discussions </a:t>
            </a:r>
          </a:p>
        </p:txBody>
      </p:sp>
    </p:spTree>
    <p:extLst>
      <p:ext uri="{BB962C8B-B14F-4D97-AF65-F5344CB8AC3E}">
        <p14:creationId xmlns:p14="http://schemas.microsoft.com/office/powerpoint/2010/main" val="20253348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 dirty="0"/>
              <a:t>Maintenance up to Rel-17</a:t>
            </a:r>
          </a:p>
        </p:txBody>
      </p:sp>
    </p:spTree>
    <p:extLst>
      <p:ext uri="{BB962C8B-B14F-4D97-AF65-F5344CB8AC3E}">
        <p14:creationId xmlns:p14="http://schemas.microsoft.com/office/powerpoint/2010/main" val="298049005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5F1E366-0DBE-A188-F110-1435AA0B8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669BA6E-E353-10EB-0579-E55D42DDB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40528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Number of CRs for Rel-17 lower than previous meetings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44 Rel-17 CRs agreed 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10 Rel-15, 20 Rel-16 CRs agreed</a:t>
            </a:r>
          </a:p>
          <a:p>
            <a:pPr marL="341313" indent="-341313"/>
            <a:r>
              <a:rPr lang="en-US" altLang="en-US" sz="2000" b="1" dirty="0"/>
              <a:t>NBC CRs </a:t>
            </a:r>
          </a:p>
          <a:p>
            <a:pPr marL="739815" lvl="1" indent="-341313"/>
            <a:r>
              <a:rPr lang="en-GB" sz="14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71Ghz with Multi PUSCH/PUCCH aggregation </a:t>
            </a:r>
            <a:endParaRPr lang="en-GB" sz="1400" b="1" dirty="0"/>
          </a:p>
          <a:p>
            <a:pPr marL="971550" lvl="2" indent="-171450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R2-2503887	Slot aggregation configuration with multi-PUSCH	Nokia	Rel-17	38.331	NR_ext_to_71GHz-Core</a:t>
            </a:r>
          </a:p>
          <a:p>
            <a:pPr marL="971550" lvl="2" indent="-171450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R2-2503888	Slot aggregation configuration with multi-PUSCH	Nokia	Rel-18	38.331	NR_ext_to_71GHz-Core</a:t>
            </a:r>
          </a:p>
          <a:p>
            <a:pPr marL="571500" lvl="1" indent="-171450">
              <a:spcBef>
                <a:spcPts val="300"/>
              </a:spcBef>
              <a:defRPr/>
            </a:pPr>
            <a:r>
              <a:rPr lang="en-US" sz="14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PUCCH spatial Relation activation/deactivation for </a:t>
            </a:r>
            <a:r>
              <a:rPr lang="en-US" sz="1400" b="1" u="sng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mTRP</a:t>
            </a:r>
            <a:r>
              <a:rPr lang="en-US" sz="1400" b="1" u="sng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PUCCH repetition</a:t>
            </a:r>
          </a:p>
          <a:p>
            <a:pPr marL="1085850" lvl="2" indent="-287338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R2-2504901	Correction on PUCCH spatial relation Activation/Deactivation for multiple TRP PUCCH repetition MAC CE	ZTE Corporation, Samsung, Qualcomm, Nokia, China Telecom, MediaTek	CR	Rel-17	38.321	17.12.0	2080	1	F	</a:t>
            </a:r>
            <a:r>
              <a:rPr lang="en-GB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NR_FeMIMO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</a:t>
            </a:r>
          </a:p>
          <a:p>
            <a:pPr marL="1085850" lvl="2" indent="-287338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R2-2504902	Correction on PUCCH spatial relation Activation/Deactivation for multiple TRP PUCCH repetition MAC CE	ZTE Corporation, Samsung, Qualcomm, Nokia, China Telecom, MediaTek	CR	Rel-18	38.321	18.5.0	2081	1	A	</a:t>
            </a:r>
            <a:r>
              <a:rPr lang="en-GB" sz="12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NR_FeMIMO</a:t>
            </a: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</a:t>
            </a:r>
          </a:p>
          <a:p>
            <a:pPr marL="400050" lvl="1" indent="0">
              <a:spcBef>
                <a:spcPts val="300"/>
              </a:spcBef>
              <a:buNone/>
              <a:defRPr/>
            </a:pP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 dirty="0"/>
              <a:t>Rel-18 NR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51D225-5F30-4DB3-AD73-A094A7726C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  <ds:schemaRef ds:uri="3bf2a938-977f-4d5f-8f64-920cbfce838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bb9c9243-6514-496e-9bea-3e67ed9ba0ed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59834</TotalTime>
  <Words>2395</Words>
  <Application>Microsoft Office PowerPoint</Application>
  <PresentationFormat>On-screen Show (16:9)</PresentationFormat>
  <Paragraphs>632</Paragraphs>
  <Slides>23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Arial Narrow</vt:lpstr>
      <vt:lpstr>Calibri</vt:lpstr>
      <vt:lpstr>Century Gothic</vt:lpstr>
      <vt:lpstr>inherit</vt:lpstr>
      <vt:lpstr>Times New Roman</vt:lpstr>
      <vt:lpstr>Office Theme</vt:lpstr>
      <vt:lpstr>Custom Design</vt:lpstr>
      <vt:lpstr>PowerPoint Presentation</vt:lpstr>
      <vt:lpstr>Executive Summary</vt:lpstr>
      <vt:lpstr>Delegates in RAN2</vt:lpstr>
      <vt:lpstr>Submitted contributions in RAN2</vt:lpstr>
      <vt:lpstr>RAN2 Agreed CRs </vt:lpstr>
      <vt:lpstr>Time in RAN2 </vt:lpstr>
      <vt:lpstr>Maintenance up to Rel-17</vt:lpstr>
      <vt:lpstr>Maintenance up to Rel-17</vt:lpstr>
      <vt:lpstr>Rel-18 NR</vt:lpstr>
      <vt:lpstr>Maintenance up to Rel-18</vt:lpstr>
      <vt:lpstr>Rel-19 NR</vt:lpstr>
      <vt:lpstr>Rel-19 RAN2 Led WID/SIDs</vt:lpstr>
      <vt:lpstr>Rel-19 WIs</vt:lpstr>
      <vt:lpstr>TEI17/18 - Summary</vt:lpstr>
      <vt:lpstr>RAN2 vs. RAN3 basketball – April, Wuhan</vt:lpstr>
      <vt:lpstr>Next Steps</vt:lpstr>
      <vt:lpstr>THANK YOU!!!</vt:lpstr>
      <vt:lpstr>Appendix – TEI identifiers and CRs</vt:lpstr>
      <vt:lpstr>TEI17 </vt:lpstr>
      <vt:lpstr>Rel-18 RAN2 TEI</vt:lpstr>
      <vt:lpstr>Rel-18 RAN4 related TEI</vt:lpstr>
      <vt:lpstr>Other TEIs (legacy feature corrections in later releases) (1/2)</vt:lpstr>
      <vt:lpstr>Other TEIs (legacy feature corrections in later releases)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2014</cp:revision>
  <cp:lastPrinted>2017-02-24T12:37:51Z</cp:lastPrinted>
  <dcterms:created xsi:type="dcterms:W3CDTF">2008-08-30T09:32:10Z</dcterms:created>
  <dcterms:modified xsi:type="dcterms:W3CDTF">2025-06-10T07:29:20Z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