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8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14" r:id="rId9"/>
  </p:sldMasterIdLst>
  <p:notesMasterIdLst>
    <p:notesMasterId r:id="rId14"/>
  </p:notesMasterIdLst>
  <p:sldIdLst>
    <p:sldId id="6952166" r:id="rId10"/>
    <p:sldId id="6952165" r:id="rId11"/>
    <p:sldId id="6952162" r:id="rId12"/>
    <p:sldId id="402" r:id="rId13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56">
          <p15:clr>
            <a:srgbClr val="A4A3A4"/>
          </p15:clr>
        </p15:guide>
        <p15:guide id="2" pos="288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张楠10184108" initials="ZN" lastIdx="4" clrIdx="0"/>
  <p:cmAuthor id="1" name="ZTE" initials="TL" lastIdx="9" clrIdx="0"/>
  <p:cmAuthor id="2" name="田力10182718" initials="田力10182718" lastIdx="14" clrIdx="1"/>
  <p:cmAuthor id="3" name="ZTE2" initials="ZTE2" lastIdx="1" clrIdx="2"/>
  <p:cmAuthor id="4" name="ZTE(Yuan)" initials="ZTE" lastIdx="1" clrIdx="3"/>
  <p:cmAuthor id="6" name="10222520" initials="1" lastIdx="4" clrIdx="5"/>
  <p:cmAuthor id="7" name="00070164" initials="0" lastIdx="2" clrIdx="6"/>
  <p:cmAuthor id="8" name="Marcus A Janke" initials="MAJ" lastIdx="19" clrIdx="7"/>
  <p:cmAuthor id="1411827" name="黄晓平" initials="黄" lastIdx="0" clrIdx="0"/>
  <p:cmAuthor id="9" name="Benjamin J Grigsby" initials="BJG" lastIdx="22" clrIdx="8"/>
  <p:cmAuthor id="10" name="Mingming Cai" initials="MC" lastIdx="1" clrIdx="9"/>
  <p:cmAuthor id="11" name="Jeannette L Chu" initials="J" lastIdx="40" clrIdx="5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8" name="谢晋10100182" initials="谢晋10100182" lastIdx="2" clrIdx="17"/>
  <p:cmAuthor id="19" name="Saku Uchikawa" initials="S" lastIdx="11" clrIdx="0"/>
  <p:cmAuthor id="20" name="10012269" initials="1" lastIdx="4" clrIdx="19"/>
  <p:cmAuthor id="21" name="10086807" initials="1" lastIdx="3" clrIdx="20"/>
  <p:cmAuthor id="22" name="10146393" initials="1" lastIdx="1" clrIdx="21"/>
  <p:cmAuthor id="23" name="10009110" initials="1" lastIdx="23" clrIdx="22"/>
  <p:cmAuthor id="24" name="李蕾00009994" initials="李" lastIdx="6" clrIdx="17"/>
  <p:cmAuthor id="25" name="wyz" initials="w" lastIdx="1" clrIdx="24"/>
  <p:cmAuthor id="26" name="10270945" initials="1" lastIdx="1" clrIdx="25"/>
  <p:cmAuthor id="27" name="10295142" initials="1" lastIdx="1" clrIdx="26"/>
  <p:cmAuthor id="28" name="Hou Yingfeng" initials="H" lastIdx="10" clrIdx="23"/>
  <p:cmAuthor id="29" name="zhangyu" initials="z" lastIdx="1" clrIdx="28"/>
  <p:cmAuthor id="30" name="10056791" initials="ZTE" lastIdx="1" clrIdx="29"/>
  <p:cmAuthor id="31" name="Author" initials="A" lastIdx="0" clrIdx="30"/>
  <p:cmAuthor id="32" name="10033224" initials="1" lastIdx="1" clrIdx="31"/>
  <p:cmAuthor id="33" name="10045953" initials="1" lastIdx="1" clrIdx="32"/>
  <p:cmAuthor id="34" name="Y Y" initials="YY" lastIdx="2" clrIdx="33"/>
  <p:cmAuthor id="35" name="Administrator" initials="A" lastIdx="1" clrIdx="35"/>
  <p:cmAuthor id="36" name="关全全10258021" initials="关全全10258021" lastIdx="1" clrIdx="36"/>
  <p:cmAuthor id="37" name="齐晓虹10024015" initials="齐晓虹10024015" lastIdx="1" clrIdx="37"/>
  <p:cmAuthor id="38" name="赵欣" initials="zx" lastIdx="4" clrIdx="3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8FD4"/>
    <a:srgbClr val="FFFF66"/>
    <a:srgbClr val="FF9966"/>
    <a:srgbClr val="FF0000"/>
    <a:srgbClr val="FF6600"/>
    <a:srgbClr val="FF9999"/>
    <a:srgbClr val="99FF99"/>
    <a:srgbClr val="FFCC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64" autoAdjust="0"/>
    <p:restoredTop sz="95256" autoAdjust="0"/>
  </p:normalViewPr>
  <p:slideViewPr>
    <p:cSldViewPr snapToGrid="0" snapToObjects="1">
      <p:cViewPr varScale="1">
        <p:scale>
          <a:sx n="99" d="100"/>
          <a:sy n="99" d="100"/>
        </p:scale>
        <p:origin x="48" y="48"/>
      </p:cViewPr>
      <p:guideLst>
        <p:guide orient="horz" pos="1656"/>
        <p:guide pos="2889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84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379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385" y="-7702"/>
            <a:ext cx="9143286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385" y="-20538"/>
            <a:ext cx="9159766" cy="5151202"/>
          </a:xfrm>
          <a:prstGeom prst="rect">
            <a:avLst/>
          </a:prstGeom>
          <a:gradFill>
            <a:gsLst>
              <a:gs pos="11000">
                <a:srgbClr val="09204C">
                  <a:alpha val="58000"/>
                </a:srgbClr>
              </a:gs>
              <a:gs pos="100000">
                <a:srgbClr val="14559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5" name="图片 4" descr="ZTE-e-白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622147" y="4785996"/>
            <a:ext cx="432003" cy="280051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1715863" y="722715"/>
            <a:ext cx="5712513" cy="323996"/>
            <a:chOff x="1988082" y="963299"/>
            <a:chExt cx="7618470" cy="43205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988082" y="963299"/>
              <a:ext cx="3809897" cy="4320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5796656" y="963299"/>
              <a:ext cx="3809896" cy="4320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6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6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.10086.cn/aboutus/news/groupnews/index_detail_50179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583008" y="1739821"/>
            <a:ext cx="8026519" cy="1196563"/>
          </a:xfrm>
        </p:spPr>
        <p:txBody>
          <a:bodyPr anchor="ctr" anchorCtr="0"/>
          <a:lstStyle/>
          <a:p>
            <a:pPr algn="ctr"/>
            <a:r>
              <a:rPr lang="en-US" sz="3200" dirty="0"/>
              <a:t>Views </a:t>
            </a:r>
            <a:r>
              <a:rPr lang="en-US" sz="3200"/>
              <a:t>on IoT-NTN </a:t>
            </a:r>
            <a:r>
              <a:rPr lang="en-US" sz="3200" dirty="0"/>
              <a:t>in 5G-A Rel-20</a:t>
            </a:r>
            <a:endParaRPr 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C196D4B-6720-4369-8A18-9BC0002145DA}"/>
              </a:ext>
            </a:extLst>
          </p:cNvPr>
          <p:cNvSpPr/>
          <p:nvPr/>
        </p:nvSpPr>
        <p:spPr>
          <a:xfrm>
            <a:off x="7519164" y="74782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RP-250552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26ABB6A-E0AF-4D90-A244-A4DF7D2795EB}"/>
              </a:ext>
            </a:extLst>
          </p:cNvPr>
          <p:cNvSpPr/>
          <p:nvPr/>
        </p:nvSpPr>
        <p:spPr>
          <a:xfrm>
            <a:off x="122351" y="74782"/>
            <a:ext cx="4949182" cy="126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3GPP TSG RAN Meeting #107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Incheon, Korea, March 12-14, 2025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</a:rPr>
              <a:t>Source: ZTE Corporation, </a:t>
            </a:r>
            <a:r>
              <a:rPr lang="en-US" altLang="zh-CN" sz="1400" dirty="0" err="1">
                <a:solidFill>
                  <a:schemeClr val="bg1"/>
                </a:solidFill>
                <a:latin typeface="Arial" panose="020B0604020202020204" pitchFamily="34" charset="0"/>
              </a:rPr>
              <a:t>Sanechips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</a:rPr>
              <a:t>Agenda: 15.2.5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内容占位符 4">
            <a:extLst>
              <a:ext uri="{FF2B5EF4-FFF2-40B4-BE49-F238E27FC236}">
                <a16:creationId xmlns:a16="http://schemas.microsoft.com/office/drawing/2014/main" id="{4FD1C7D9-0E36-4513-B23D-925C075FCECB}"/>
              </a:ext>
            </a:extLst>
          </p:cNvPr>
          <p:cNvSpPr txBox="1"/>
          <p:nvPr/>
        </p:nvSpPr>
        <p:spPr bwMode="auto">
          <a:xfrm>
            <a:off x="311040" y="833787"/>
            <a:ext cx="8488353" cy="4053745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prstDash val="dash"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2"/>
          </p:nvPr>
        </p:nvSpPr>
        <p:spPr>
          <a:xfrm>
            <a:off x="344607" y="897083"/>
            <a:ext cx="8400148" cy="3990449"/>
          </a:xfrm>
        </p:spPr>
        <p:txBody>
          <a:bodyPr/>
          <a:lstStyle/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endorsed in </a:t>
            </a:r>
            <a:r>
              <a:rPr lang="en-US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RP-243292,</a:t>
            </a:r>
            <a:r>
              <a:rPr lang="zh-CN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evolution of IoT-NTN is supported by many companies with the following guidance:</a:t>
            </a:r>
          </a:p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an promising way to enable the direct connection between handheld device and satellite, t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trial with </a:t>
            </a:r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operator to verify the feasibility and performance has been conducted as shown in:  </a:t>
            </a:r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https://www1.10086.cn/aboutus/news/groupnews/index_detail_50179.html</a:t>
            </a:r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Additionally, in Rel-19, for IoT-NTN, the following scope is endorsed in RP-242397 to boost the UL performance of IoT-NTN, which is essential for the deployment, especially in GEO cases.</a:t>
            </a:r>
          </a:p>
          <a:p>
            <a:pPr marL="685800" lvl="2">
              <a:lnSpc>
                <a:spcPct val="100000"/>
              </a:lnSpc>
            </a:pPr>
            <a:endParaRPr lang="en-US" altLang="zh-CN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</a:pPr>
            <a:endParaRPr lang="en-US" altLang="zh-CN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</a:pPr>
            <a:endParaRPr lang="en-US" altLang="zh-CN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3850" lvl="1" indent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However, given the limited TU, it’s failed to align the views on the corresponding solutions, e.g., intra-symbol group, with the following conclusion made in RAN1#120:</a:t>
            </a:r>
          </a:p>
          <a:p>
            <a:pPr marL="323850" lvl="1" indent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23850" lvl="1" indent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标题 5"/>
          <p:cNvSpPr>
            <a:spLocks noGrp="1"/>
          </p:cNvSpPr>
          <p:nvPr>
            <p:ph type="title"/>
          </p:nvPr>
        </p:nvSpPr>
        <p:spPr>
          <a:xfrm>
            <a:off x="336137" y="311895"/>
            <a:ext cx="8513762" cy="430062"/>
          </a:xfrm>
        </p:spPr>
        <p:txBody>
          <a:bodyPr/>
          <a:lstStyle/>
          <a:p>
            <a:r>
              <a:rPr lang="en-US" altLang="zh-CN" dirty="0"/>
              <a:t>Motivation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5112AC8-B68F-498E-A96F-003FC15A14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964646"/>
              </p:ext>
            </p:extLst>
          </p:nvPr>
        </p:nvGraphicFramePr>
        <p:xfrm>
          <a:off x="664541" y="2770349"/>
          <a:ext cx="7783999" cy="778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3999">
                  <a:extLst>
                    <a:ext uri="{9D8B030D-6E8A-4147-A177-3AD203B41FA5}">
                      <a16:colId xmlns:a16="http://schemas.microsoft.com/office/drawing/2014/main" val="4105620991"/>
                    </a:ext>
                  </a:extLst>
                </a:gridCol>
              </a:tblGrid>
              <a:tr h="778051">
                <a:tc>
                  <a:txBody>
                    <a:bodyPr/>
                    <a:lstStyle/>
                    <a:p>
                      <a:pPr marL="171450" lvl="0" indent="-171450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Support of Capacity enhancements for uplink</a:t>
                      </a:r>
                    </a:p>
                    <a:p>
                      <a:pPr marL="628650" lvl="1" indent="-171450" hangingPunc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Study then specify, if beneficial, enhancements to enable multiplexing of multiple UEs (e.g. up to the min of 4 and the maximum allowed by the existing UL and DL signalling) in a single 3.75 kHz or 15 kHz subcarrier via orthogonal cover codes (OCC) for NPUSCH format 1 and </a:t>
                      </a:r>
                      <a:r>
                        <a:rPr lang="en-GB" sz="1000" b="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NPRACH</a:t>
                      </a: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[RAN1, RAN2, RAN4]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719631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E0C6F492-938C-4912-9D68-AF6285DE87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0842" y="1103150"/>
            <a:ext cx="3244194" cy="690787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A89DF49-8166-4005-862B-A9666F4A7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254972"/>
              </p:ext>
            </p:extLst>
          </p:nvPr>
        </p:nvGraphicFramePr>
        <p:xfrm>
          <a:off x="664541" y="3976172"/>
          <a:ext cx="4364657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4657">
                  <a:extLst>
                    <a:ext uri="{9D8B030D-6E8A-4147-A177-3AD203B41FA5}">
                      <a16:colId xmlns:a16="http://schemas.microsoft.com/office/drawing/2014/main" val="4105620991"/>
                    </a:ext>
                  </a:extLst>
                </a:gridCol>
              </a:tblGrid>
              <a:tr h="500071">
                <a:tc>
                  <a:txBody>
                    <a:bodyPr/>
                    <a:lstStyle/>
                    <a:p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Conclusion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RAN1 did not reach consensus on whether OCC for NPRACH is beneficial or not. RAN1 will not specify support for OCC for NPRACH in Rel-19 IoT NTN.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719631"/>
                  </a:ext>
                </a:extLst>
              </a:tr>
            </a:tbl>
          </a:graphicData>
        </a:graphic>
      </p:graphicFrame>
      <p:pic>
        <p:nvPicPr>
          <p:cNvPr id="15" name="图片 14" descr="D:\lijunli\项目相关\提案相关\RAN1 118\0731 results\NPRACH GEO.pngNPRACH GEO">
            <a:extLst>
              <a:ext uri="{FF2B5EF4-FFF2-40B4-BE49-F238E27FC236}">
                <a16:creationId xmlns:a16="http://schemas.microsoft.com/office/drawing/2014/main" id="{B2717959-ACC0-4533-9DFE-31F26E43E27D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6618082" y="3858925"/>
            <a:ext cx="1500389" cy="102860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D4BBD60-F38F-42CA-A048-F00EB7AD6906}"/>
              </a:ext>
            </a:extLst>
          </p:cNvPr>
          <p:cNvSpPr txBox="1"/>
          <p:nvPr/>
        </p:nvSpPr>
        <p:spPr>
          <a:xfrm>
            <a:off x="529497" y="4557265"/>
            <a:ext cx="8170181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DD7D1C-7E7C-40A8-8F4D-A5452FFC25C7}"/>
              </a:ext>
            </a:extLst>
          </p:cNvPr>
          <p:cNvSpPr txBox="1"/>
          <p:nvPr/>
        </p:nvSpPr>
        <p:spPr>
          <a:xfrm>
            <a:off x="664541" y="4537948"/>
            <a:ext cx="5908464" cy="3627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views,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performance gain can be well justified via the simulation results.  Given the needs for commercialization of IoT-NTN, the continual enhancement in Rel-20 is preferred.</a:t>
            </a:r>
            <a:endParaRPr kumimoji="1" lang="en-US" dirty="0"/>
          </a:p>
        </p:txBody>
      </p:sp>
    </p:spTree>
    <p:extLst>
      <p:ext uri="{BB962C8B-B14F-4D97-AF65-F5344CB8AC3E}">
        <p14:creationId xmlns:p14="http://schemas.microsoft.com/office/powerpoint/2010/main" val="3880885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内容占位符 4"/>
          <p:cNvSpPr txBox="1"/>
          <p:nvPr/>
        </p:nvSpPr>
        <p:spPr bwMode="auto">
          <a:xfrm>
            <a:off x="336137" y="833788"/>
            <a:ext cx="8469580" cy="3950714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prstDash val="dash"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justification before, the following objective can be considered for Rel-20 IoT-NTN enhancement:</a:t>
            </a: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Additionally, for other aspects, especially requiring the changes on the fundamental assumption for 5G-A IoT-NTN, it’s better to preclude it to avoid the market fragement along with complexity for implementation.</a:t>
            </a: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Then, the following proposals are highlighted: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13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Proposal 1</a:t>
            </a:r>
            <a:r>
              <a:rPr lang="en-US" altLang="zh-CN" sz="1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Considering the following objective for Rel-20 5G-A IoT-NTN: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n-US" altLang="zh-CN" sz="13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13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Proposal 2: </a:t>
            </a:r>
            <a:r>
              <a:rPr lang="en-US" altLang="zh-CN" sz="1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enhancement, which is not aligned with the fundamental assumption &amp; framework of </a:t>
            </a:r>
            <a:r>
              <a:rPr lang="en-US" altLang="zh-CN" sz="13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5G-A IoT-NTN,</a:t>
            </a:r>
            <a:endParaRPr lang="en-US" altLang="zh-CN" sz="13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zh-CN" sz="13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should not be included.</a:t>
            </a:r>
          </a:p>
        </p:txBody>
      </p:sp>
      <p:sp>
        <p:nvSpPr>
          <p:cNvPr id="52" name="标题 5"/>
          <p:cNvSpPr>
            <a:spLocks noGrp="1"/>
          </p:cNvSpPr>
          <p:nvPr>
            <p:ph type="title"/>
          </p:nvPr>
        </p:nvSpPr>
        <p:spPr>
          <a:xfrm>
            <a:off x="336137" y="311895"/>
            <a:ext cx="8513762" cy="430062"/>
          </a:xfrm>
        </p:spPr>
        <p:txBody>
          <a:bodyPr/>
          <a:lstStyle/>
          <a:p>
            <a:r>
              <a:rPr lang="en-US" altLang="zh-CN" dirty="0"/>
              <a:t>Conclusion &amp; Objectives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95BFEFF-E2B2-41D2-ADC2-901253F11841}"/>
              </a:ext>
            </a:extLst>
          </p:cNvPr>
          <p:cNvSpPr/>
          <p:nvPr/>
        </p:nvSpPr>
        <p:spPr>
          <a:xfrm>
            <a:off x="550784" y="1127760"/>
            <a:ext cx="78462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200" b="1" dirty="0">
                <a:latin typeface="Arial" panose="020B0604020202020204" pitchFamily="34" charset="0"/>
              </a:rPr>
              <a:t>Objectives:</a:t>
            </a:r>
            <a:endParaRPr lang="en-US" altLang="zh-CN" sz="1100" b="1" dirty="0">
              <a:latin typeface="Arial" panose="020B0604020202020204" pitchFamily="34" charset="0"/>
            </a:endParaRPr>
          </a:p>
          <a:p>
            <a:pPr marL="495300" lvl="1" indent="-171450" hangingPunct="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Support for IMS voice calls using GEO satellite access (e,g., ROHC overhead redcution) [RAN2, RAN1].</a:t>
            </a:r>
          </a:p>
          <a:p>
            <a:pPr marL="495300" lvl="1" indent="-171450" hangingPunct="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the application of intra-symbol group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 to enhance the capacity of NPRACH [RAN1, RAN2, RAN4]</a:t>
            </a:r>
            <a:endParaRPr lang="en-US" altLang="zh-CN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646030-38F0-4625-808B-1575F9C4898B}"/>
              </a:ext>
            </a:extLst>
          </p:cNvPr>
          <p:cNvSpPr/>
          <p:nvPr/>
        </p:nvSpPr>
        <p:spPr>
          <a:xfrm>
            <a:off x="650382" y="3331475"/>
            <a:ext cx="7746643" cy="76944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200" b="1" dirty="0">
                <a:latin typeface="Arial" panose="020B0604020202020204" pitchFamily="34" charset="0"/>
              </a:rPr>
              <a:t>Objectives:</a:t>
            </a:r>
            <a:endParaRPr lang="en-US" altLang="zh-CN" sz="1100" b="1" dirty="0">
              <a:latin typeface="Arial" panose="020B0604020202020204" pitchFamily="34" charset="0"/>
            </a:endParaRPr>
          </a:p>
          <a:p>
            <a:pPr marL="495300" lvl="1" indent="-171450" hangingPunct="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Support for IMS voice calls using GEO satellite access (e,g., ROHC overhead redcution) [RAN2, RAN1].</a:t>
            </a:r>
          </a:p>
          <a:p>
            <a:pPr marL="495300" lvl="1" indent="-171450" hangingPunct="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the application of intra-symbol group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 to enhance the capacity of NPRACH [RAN1, RAN2, RAN4]</a:t>
            </a:r>
            <a:endParaRPr lang="en-US" altLang="zh-CN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0723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10287</TotalTime>
  <Words>500</Words>
  <Application>Microsoft Office PowerPoint</Application>
  <PresentationFormat>全屏显示(16:9)</PresentationFormat>
  <Paragraphs>47</Paragraphs>
  <Slides>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</vt:i4>
      </vt:variant>
      <vt:variant>
        <vt:lpstr>自定义放映</vt:lpstr>
      </vt:variant>
      <vt:variant>
        <vt:i4>1</vt:i4>
      </vt:variant>
    </vt:vector>
  </HeadingPairs>
  <TitlesOfParts>
    <vt:vector size="25" baseType="lpstr">
      <vt:lpstr>Heiti SC Light</vt:lpstr>
      <vt:lpstr>MS PGothic</vt:lpstr>
      <vt:lpstr>宋体</vt:lpstr>
      <vt:lpstr>微软雅黑</vt:lpstr>
      <vt:lpstr>黑体</vt:lpstr>
      <vt:lpstr>Arial</vt:lpstr>
      <vt:lpstr>Calibri</vt:lpstr>
      <vt:lpstr>Courier New</vt:lpstr>
      <vt:lpstr>Impact</vt:lpstr>
      <vt:lpstr>Times New Roman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Views on IoT-NTN in 5G-A Rel-20</vt:lpstr>
      <vt:lpstr>Motivation</vt:lpstr>
      <vt:lpstr>Conclusion &amp; Objectives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Continuation of 5G-A Rel-20 ZTE</dc:title>
  <dc:creator>ZTE</dc:creator>
  <cp:keywords>ZTE</cp:keywords>
  <cp:lastModifiedBy>ZTE</cp:lastModifiedBy>
  <cp:revision>2737</cp:revision>
  <cp:lastPrinted>2024-10-19T00:34:22Z</cp:lastPrinted>
  <dcterms:created xsi:type="dcterms:W3CDTF">2015-07-14T07:21:00Z</dcterms:created>
  <dcterms:modified xsi:type="dcterms:W3CDTF">2025-03-03T15:07:00Z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40416A8B22354E82ABA2868F2F7D526F</vt:lpwstr>
  </property>
</Properties>
</file>