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1"/>
  </p:notesMasterIdLst>
  <p:handoutMasterIdLst>
    <p:handoutMasterId r:id="rId12"/>
  </p:handoutMasterIdLst>
  <p:sldIdLst>
    <p:sldId id="2860" r:id="rId2"/>
    <p:sldId id="2922" r:id="rId3"/>
    <p:sldId id="2937" r:id="rId4"/>
    <p:sldId id="2947" r:id="rId5"/>
    <p:sldId id="2943" r:id="rId6"/>
    <p:sldId id="2948" r:id="rId7"/>
    <p:sldId id="2944" r:id="rId8"/>
    <p:sldId id="2949" r:id="rId9"/>
    <p:sldId id="2923" r:id="rId10"/>
  </p:sldIdLst>
  <p:sldSz cx="12192000" cy="6858000"/>
  <p:notesSz cx="6858000" cy="9144000"/>
  <p:custShowLst>
    <p:custShow name="自定义放映 1" id="0">
      <p:sldLst/>
    </p:custShow>
  </p:custShow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141DF74-2287-4D49-9F6E-756B31ED9BEF}">
          <p14:sldIdLst>
            <p14:sldId id="2860"/>
            <p14:sldId id="2922"/>
            <p14:sldId id="2937"/>
            <p14:sldId id="2947"/>
            <p14:sldId id="2943"/>
            <p14:sldId id="2948"/>
            <p14:sldId id="2944"/>
            <p14:sldId id="2949"/>
            <p14:sldId id="2923"/>
          </p14:sldIdLst>
        </p14:section>
      </p14:sectionLst>
    </p:ext>
    <p:ext uri="{EFAFB233-063F-42B5-8137-9DF3F51BA10A}">
      <p15:sldGuideLst xmlns:p15="http://schemas.microsoft.com/office/powerpoint/2012/main">
        <p15:guide id="1" orient="horz" pos="2228">
          <p15:clr>
            <a:srgbClr val="A4A3A4"/>
          </p15:clr>
        </p15:guide>
        <p15:guide id="2" pos="399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用户" initials="W用" lastIdx="3" clrIdx="0"/>
  <p:cmAuthor id="307" name="未知用户93" initials="" lastIdx="1" clrIdx="0"/>
  <p:cmAuthor id="1" name="李楠" initials="李楠" lastIdx="7" clrIdx="1"/>
  <p:cmAuthor id="308" name="未知用户90" initials="" lastIdx="5" clrIdx="1"/>
  <p:cmAuthor id="2" name="陈琦10012967" initials="陈琦10012967" lastIdx="2" clrIdx="2"/>
  <p:cmAuthor id="309" name="未知用户91" initials="" lastIdx="0" clrIdx="1"/>
  <p:cmAuthor id="3" name="10008729" initials="whb" lastIdx="5" clrIdx="2"/>
  <p:cmAuthor id="310" name="未知用户92" initials="" lastIdx="1" clrIdx="0"/>
  <p:cmAuthor id="4" name="Macy Jin" initials="MJ" lastIdx="1" clrIdx="3"/>
  <p:cmAuthor id="311" name="未知用户74" initials="" lastIdx="5" clrIdx="1"/>
  <p:cmAuthor id="5" name="zte" initials="z" lastIdx="2" clrIdx="0"/>
  <p:cmAuthor id="312" name="未知用户75" initials="" lastIdx="8" clrIdx="0"/>
  <p:cmAuthor id="6" name="10222520" initials="1" lastIdx="4" clrIdx="5"/>
  <p:cmAuthor id="313" name="未知用户76" initials="" lastIdx="1" clrIdx="0"/>
  <p:cmAuthor id="7" name="00196605" initials="0" lastIdx="2" clrIdx="0"/>
  <p:cmAuthor id="314" name="未知用户77" initials="" lastIdx="8" clrIdx="0"/>
  <p:cmAuthor id="8" name="00006891" initials="0" lastIdx="15" clrIdx="8"/>
  <p:cmAuthor id="315" name="未知用户78" initials="" lastIdx="8" clrIdx="0"/>
  <p:cmAuthor id="9" name="熊先奎10009191" initials="熊先奎10009191" lastIdx="1" clrIdx="9"/>
  <p:cmAuthor id="316" name="未知用户79" initials="" lastIdx="1" clrIdx="0"/>
  <p:cmAuthor id="10" name="10107538" initials="1" lastIdx="1" clrIdx="9"/>
  <p:cmAuthor id="317" name="未知用户80" initials="" lastIdx="1" clrIdx="0"/>
  <p:cmAuthor id="11" name="李楠10047711" initials="Li Nan" lastIdx="2" clrIdx="10"/>
  <p:cmAuthor id="318" name="Harry xu" initials="" lastIdx="1" clrIdx="0"/>
  <p:cmAuthor id="12" name="zhouwd" initials="1" lastIdx="1" clrIdx="11"/>
  <p:cmAuthor id="319" name="未知用户27" initials="未" lastIdx="1" clrIdx="0"/>
  <p:cmAuthor id="13" name="马云飞10014438" initials="马" lastIdx="4" clrIdx="0"/>
  <p:cmAuthor id="320" name="未知用户35" initials="未" lastIdx="1" clrIdx="0"/>
  <p:cmAuthor id="14" name="10099398" initials="LL" lastIdx="1" clrIdx="13"/>
  <p:cmAuthor id="321" name="未知用户111" initials="未" lastIdx="1" clrIdx="1"/>
  <p:cmAuthor id="15" name="10025093" initials="1" lastIdx="51" clrIdx="14"/>
  <p:cmAuthor id="16" name="10078380" initials="1" lastIdx="1" clrIdx="15"/>
  <p:cmAuthor id="17" name="00035181" initials="0" lastIdx="1" clrIdx="16"/>
  <p:cmAuthor id="18" name="李蕾00009994" initials="李蕾00009994" lastIdx="6" clrIdx="17"/>
  <p:cmAuthor id="19" name="Saku Uchikawa" initials="S" lastIdx="11" clrIdx="0"/>
  <p:cmAuthor id="20" name="未知用户1" initials="未知用户1" lastIdx="7" clrIdx="19"/>
  <p:cmAuthor id="21" name="10066351" initials="1" lastIdx="2" clrIdx="0"/>
  <p:cmAuthor id="22" name="蔡建楠" initials="caijianna" lastIdx="15" clrIdx="17"/>
  <p:cmAuthor id="23" name="赵诚荣10027092" initials="赵" lastIdx="2" clrIdx="25"/>
  <p:cmAuthor id="24" name="10288631" initials="1" lastIdx="10" clrIdx="23"/>
  <p:cmAuthor id="25" name="10118178" initials="1" lastIdx="1" clrIdx="24"/>
  <p:cmAuthor id="26" name="10270945" initials="1" lastIdx="2" clrIdx="25"/>
  <p:cmAuthor id="27" name="10295142" initials="1" lastIdx="1" clrIdx="26"/>
  <p:cmAuthor id="28" name="Hou Yingfeng" initials="H" lastIdx="10" clrIdx="23"/>
  <p:cmAuthor id="29" name="10092001" initials="1" lastIdx="1" clrIdx="24"/>
  <p:cmAuthor id="30" name="10056791" initials="ZTE" lastIdx="1" clrIdx="29"/>
  <p:cmAuthor id="31" name="Author" initials="A" lastIdx="0" clrIdx="30"/>
  <p:cmAuthor id="32" name="王凯10177225" initials="王凯10177225" lastIdx="2" clrIdx="31"/>
  <p:cmAuthor id="33" name="610007" initials="6" lastIdx="0" clrIdx="32"/>
  <p:cmAuthor id="34" name="任军" initials="renj" lastIdx="1" clrIdx="33"/>
  <p:cmAuthor id="35" name="Administrator" initials="A" lastIdx="1" clrIdx="35"/>
  <p:cmAuthor id="36" name="倪燕子00036324" initials="倪燕子00036324" lastIdx="3" clrIdx="36"/>
  <p:cmAuthor id="37" name="黄珂10009187" initials="黄珂10009187" lastIdx="1" clrIdx="37"/>
  <p:cmAuthor id="38" name="赵欣" initials="zx" lastIdx="4" clrIdx="37"/>
  <p:cmAuthor id="39" name="10209970" initials="1" lastIdx="6" clrIdx="38"/>
  <p:cmAuthor id="40" name="未知的使用者75" initials="" lastIdx="1" clrIdx="0"/>
  <p:cmAuthor id="41" name="fuyaqiong" initials="f" lastIdx="1" clrIdx="40"/>
  <p:cmAuthor id="42" name="未知的使用者77" initials="" lastIdx="1" clrIdx="0"/>
  <p:cmAuthor id="43" name="未知的使用者92" initials="" lastIdx="1" clrIdx="0"/>
  <p:cmAuthor id="44" name="未知的使用者78" initials="" lastIdx="5" clrIdx="1"/>
  <p:cmAuthor id="45" name="未知用户3" initials="" lastIdx="1" clrIdx="0"/>
  <p:cmAuthor id="46" name="未知的使用者79" initials="" lastIdx="0" clrIdx="1"/>
  <p:cmAuthor id="47" name="未知用户107" initials="" lastIdx="1" clrIdx="0"/>
  <p:cmAuthor id="48" name="未知的使用者80" initials="" lastIdx="0" clrIdx="0"/>
  <p:cmAuthor id="49" name="未知用户51" initials="" lastIdx="1" clrIdx="1"/>
  <p:cmAuthor id="50" name="未知的使用者82" initials="" lastIdx="1" clrIdx="0"/>
  <p:cmAuthor id="52" name="未知的使用者83" initials="" lastIdx="1" clrIdx="0"/>
  <p:cmAuthor id="53" name="未知的使用者118" initials="" lastIdx="1" clrIdx="0"/>
  <p:cmAuthor id="54" name="未知的使用者84" initials="" lastIdx="1" clrIdx="1"/>
  <p:cmAuthor id="55" name="未知的使用者70" initials="" lastIdx="1" clrIdx="0"/>
  <p:cmAuthor id="56" name="未知的使用者85" initials="" lastIdx="1" clrIdx="0"/>
  <p:cmAuthor id="57" name="未知的使用者40" initials="" lastIdx="1" clrIdx="0"/>
  <p:cmAuthor id="58" name="未知的使用者87" initials="" lastIdx="1" clrIdx="0"/>
  <p:cmAuthor id="59" name="曾红" initials="" lastIdx="0" clrIdx="0"/>
  <p:cmAuthor id="60" name="未知的使用者90" initials="" lastIdx="8" clrIdx="0"/>
  <p:cmAuthor id="61" name="未知的使用者29" initials="" lastIdx="1" clrIdx="0"/>
  <p:cmAuthor id="62" name="未知的使用者91" initials="" lastIdx="1" clrIdx="0"/>
  <p:cmAuthor id="63" name="未知的使用者98" initials="" lastIdx="1" clrIdx="0"/>
  <p:cmAuthor id="64" name="CHRISYU" initials="" lastIdx="1" clrIdx="0"/>
  <p:cmAuthor id="65" name="未知的使用者113" initials="" lastIdx="1" clrIdx="2"/>
  <p:cmAuthor id="66" name="liucunri" initials="" lastIdx="1" clrIdx="0"/>
  <p:cmAuthor id="67" name="未知用户9" initials="" lastIdx="1" clrIdx="0"/>
  <p:cmAuthor id="68" name="Unknown User48" initials="" lastIdx="8" clrIdx="0"/>
  <p:cmAuthor id="69" name="未知用户103" initials="" lastIdx="1" clrIdx="0"/>
  <p:cmAuthor id="70" name="Unknown User52" initials="" lastIdx="1" clrIdx="0"/>
  <p:cmAuthor id="71" name="未知的使用者42" initials="" lastIdx="1" clrIdx="0"/>
  <p:cmAuthor id="72" name="Unknown User50" initials="" lastIdx="1" clrIdx="0"/>
  <p:cmAuthor id="73" name="未知的使用者120" initials="" lastIdx="1" clrIdx="0"/>
  <p:cmAuthor id="74" name="px" initials="" lastIdx="3" clrIdx="1"/>
  <p:cmAuthor id="75" name="Sky123.Org" initials="" lastIdx="1" clrIdx="0"/>
  <p:cmAuthor id="77" name="elfinhsu" initials="" lastIdx="1" clrIdx="0"/>
  <p:cmAuthor id="79" name="微软用户" initials="" lastIdx="1" clrIdx="0"/>
  <p:cmAuthor id="80" name="未知的使用者73" initials="" lastIdx="1" clrIdx="0"/>
  <p:cmAuthor id="81" name="未知的使用者24" initials="" lastIdx="8" clrIdx="0"/>
  <p:cmAuthor id="82" name="未知用户16" initials="" lastIdx="1" clrIdx="0"/>
  <p:cmAuthor id="83" name="Mary Feil-Jacobs" initials="" lastIdx="43" clrIdx="1"/>
  <p:cmAuthor id="84" name="LiuHui" initials="" lastIdx="1" clrIdx="0"/>
  <p:cmAuthor id="85" name="未知的使用者45" initials="" lastIdx="1" clrIdx="0"/>
  <p:cmAuthor id="86" name="王鹏凯" initials="" lastIdx="1" clrIdx="0"/>
  <p:cmAuthor id="87" name="未知用户104" initials="" lastIdx="1" clrIdx="0"/>
  <p:cmAuthor id="88" name="未知用户5" initials="" lastIdx="1" clrIdx="0"/>
  <p:cmAuthor id="89" name="未知的使用者10" initials="" lastIdx="3" clrIdx="1"/>
  <p:cmAuthor id="90" name="未知的使用者93" initials="" lastIdx="1" clrIdx="1"/>
  <p:cmAuthor id="92" name="LeeElva" initials="" lastIdx="1" clrIdx="0"/>
  <p:cmAuthor id="93" name="未知用户99" initials="" lastIdx="1" clrIdx="2"/>
  <p:cmAuthor id="94" name="未知的使用者34" initials="" lastIdx="1" clrIdx="0"/>
  <p:cmAuthor id="95" name="未知的使用者115" initials="" lastIdx="1" clrIdx="1"/>
  <p:cmAuthor id="96" name="未知用户57" initials="" lastIdx="1" clrIdx="0"/>
  <p:cmAuthor id="97" name="lianghb" initials="" lastIdx="19" clrIdx="0"/>
  <p:cmAuthor id="98" name="未知用户17" initials="" lastIdx="0" clrIdx="1"/>
  <p:cmAuthor id="99" name="Deanna Schuler (Bookey Consulting)" initials="" lastIdx="2" clrIdx="0"/>
  <p:cmAuthor id="100" name="未知的使用者57" initials="" lastIdx="1" clrIdx="0"/>
  <p:cmAuthor id="101" name="未知的使用者16" initials="" lastIdx="6" clrIdx="0"/>
  <p:cmAuthor id="102" name="未知的使用者35" initials="" lastIdx="1" clrIdx="0"/>
  <p:cmAuthor id="103" name="未知用户102" initials="" lastIdx="1" clrIdx="1"/>
  <p:cmAuthor id="104" name="maxine" initials="" lastIdx="0" clrIdx="0"/>
  <p:cmAuthor id="105" name="未知的使用者121" initials="" lastIdx="1" clrIdx="1"/>
  <p:cmAuthor id="106" name="未知的使用者12" initials="" lastIdx="1" clrIdx="0"/>
  <p:cmAuthor id="107" name="周元元" initials="" lastIdx="5" clrIdx="0"/>
  <p:cmAuthor id="108" name="未知的使用者27" initials="" lastIdx="8" clrIdx="0"/>
  <p:cmAuthor id="110" name="未知的使用者30" initials="" lastIdx="8" clrIdx="0"/>
  <p:cmAuthor id="111" name="未知的使用者53" initials="" lastIdx="1" clrIdx="0"/>
  <p:cmAuthor id="112" name="未知用户58" initials="" lastIdx="5" clrIdx="1"/>
  <p:cmAuthor id="113" name="未知的使用者25" initials="" lastIdx="1" clrIdx="0"/>
  <p:cmAuthor id="114" name="liupeng" initials="" lastIdx="1" clrIdx="1"/>
  <p:cmAuthor id="115" name="未知用户24" initials="" lastIdx="1" clrIdx="0"/>
  <p:cmAuthor id="116" name="AbuSina" initials="" lastIdx="2" clrIdx="0"/>
  <p:cmAuthor id="117" name="hl sun" initials="" lastIdx="1" clrIdx="0"/>
  <p:cmAuthor id="118" name="未知的使用者94" initials="" lastIdx="1" clrIdx="2"/>
  <p:cmAuthor id="119" name="未知用户66" initials="" lastIdx="1" clrIdx="0"/>
  <p:cmAuthor id="121" name="未知用户19" initials="" lastIdx="1" clrIdx="0"/>
  <p:cmAuthor id="122" name="周宏達JerryChou" initials="" lastIdx="6" clrIdx="2"/>
  <p:cmAuthor id="124" name="未知用户7" initials="" lastIdx="1" clrIdx="0"/>
  <p:cmAuthor id="125" name="未知的使用者56" initials="" lastIdx="1" clrIdx="0"/>
  <p:cmAuthor id="127" name="未知的使用者119" initials="" lastIdx="1" clrIdx="2"/>
  <p:cmAuthor id="128" name="未知用户59" initials="" lastIdx="0" clrIdx="1"/>
  <p:cmAuthor id="129" name="未知的使用者22" initials="" lastIdx="8" clrIdx="0"/>
  <p:cmAuthor id="130" name="未知的使用者103" initials="" lastIdx="8" clrIdx="0"/>
  <p:cmAuthor id="131" name="Wenwen" initials="" lastIdx="1" clrIdx="1"/>
  <p:cmAuthor id="132" name="未知的使用者117" initials="" lastIdx="1" clrIdx="0"/>
  <p:cmAuthor id="133" name="未知的使用者33" initials="" lastIdx="1" clrIdx="0"/>
  <p:cmAuthor id="134" name="未知的使用者28" initials="" lastIdx="1" clrIdx="0"/>
  <p:cmAuthor id="135" name="未知用户67" initials="" lastIdx="1" clrIdx="0"/>
  <p:cmAuthor id="136" name="未知用户114" initials="" lastIdx="1" clrIdx="0"/>
  <p:cmAuthor id="137" name="未知用户18" initials="" lastIdx="10" clrIdx="0"/>
  <p:cmAuthor id="138" name="未知的使用者67" initials="" lastIdx="1" clrIdx="0"/>
  <p:cmAuthor id="139" name="未知的使用者46" initials="" lastIdx="1" clrIdx="1"/>
  <p:cmAuthor id="140" name="未知的使用者26" initials="" lastIdx="1" clrIdx="0"/>
  <p:cmAuthor id="141" name="未知的使用者43" initials="" lastIdx="1" clrIdx="0"/>
  <p:cmAuthor id="142" name="未知的使用者9" initials="" lastIdx="1" clrIdx="0"/>
  <p:cmAuthor id="143" name="未知用户62" initials="" lastIdx="1" clrIdx="1"/>
  <p:cmAuthor id="144" name="yuanzh" initials="" lastIdx="1" clrIdx="1"/>
  <p:cmAuthor id="145" name="不明使用者57" initials="" lastIdx="1" clrIdx="0"/>
  <p:cmAuthor id="146" name="未知用户108" initials="" lastIdx="1" clrIdx="0"/>
  <p:cmAuthor id="147" name="未知的使用者110" initials="" lastIdx="1" clrIdx="0"/>
  <p:cmAuthor id="148" name="linyd" initials="" lastIdx="3" clrIdx="1"/>
  <p:cmAuthor id="149" name="未知用户8" initials="" lastIdx="1" clrIdx="0"/>
  <p:cmAuthor id="150" name="未知的使用者31" initials="" lastIdx="1" clrIdx="0"/>
  <p:cmAuthor id="151" name="未知用户81" initials="" lastIdx="1" clrIdx="0"/>
  <p:cmAuthor id="152" name="未知用户115" initials="" lastIdx="1" clrIdx="0"/>
  <p:cmAuthor id="153" name="未知用户21" initials="" lastIdx="1" clrIdx="0"/>
  <p:cmAuthor id="154" name="未知的使用者68" initials="" lastIdx="1" clrIdx="0"/>
  <p:cmAuthor id="155" name="mm" initials="" lastIdx="1" clrIdx="0"/>
  <p:cmAuthor id="156" name="未知用户15" initials=""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未知用户6" initials="" lastIdx="8"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未知用户47" initials="" lastIdx="6" clrIdx="0"/>
  <p:cmAuthor id="691587970" name="小延魔法师" initials="小" lastIdx="1126286" clrIdx="0"/>
  <p:cmAuthor id="167" name="未知用户106" initials="未" lastIdx="1" clrIdx="0"/>
  <p:cmAuthor id="691587971" name="ZTE" initials="ZTE" lastIdx="5" clrIdx="50"/>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未知用户14" initials="" lastIdx="1" clrIdx="0"/>
  <p:cmAuthor id="195" name="Unknown User65" initials="U" lastIdx="1" clrIdx="0"/>
  <p:cmAuthor id="196" name="未知用户98" initials="" lastIdx="1" clrIdx="2"/>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203" name="未知用户28" initials="未" lastIdx="5" clrIdx="1"/>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2" name="Daniel Wuu" initials="" lastIdx="1" clrIdx="0"/>
  <p:cmAuthor id="213" name="未知用户56" initials="" lastIdx="1" clrIdx="0"/>
  <p:cmAuthor id="214" name="未知的使用者14" initials=""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用户55" initials="" lastIdx="1" clrIdx="0"/>
  <p:cmAuthor id="228" name="未知的使用者95" initials="" lastIdx="1" clrIdx="0"/>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236" name="Unknown User70" initials="" lastIdx="1" clrIdx="0"/>
  <p:cmAuthor id="237" name="clinchen" initials="" lastIdx="0" clrIdx="1"/>
  <p:cmAuthor id="238" name="未知用户23" initials="" lastIdx="1" clrIdx="0"/>
  <p:cmAuthor id="239" name="hanjuncompany" initials="" lastIdx="1" clrIdx="0"/>
  <p:cmAuthor id="240" name="kathy chen" initials="" lastIdx="3" clrIdx="0"/>
  <p:cmAuthor id="1411827" name="黄晓平" initials="黄" lastIdx="0"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未知用户49" initials="" lastIdx="1" clrIdx="0"/>
  <p:cmAuthor id="287" name="未知用户50" initials="" lastIdx="1" clrIdx="0"/>
  <p:cmAuthor id="288" name="未知用户52" initials="" lastIdx="1" clrIdx="0"/>
  <p:cmAuthor id="289" name="MA15" initials="" lastIdx="1" clrIdx="0"/>
  <p:cmAuthor id="290" name="未知用户53" initials="" lastIdx="10" clrIdx="0"/>
  <p:cmAuthor id="291" name="未知用户96" initials="" lastIdx="1" clrIdx="0"/>
  <p:cmAuthor id="292" name="未知用户48" initials="" lastIdx="1" clrIdx="0"/>
  <p:cmAuthor id="293" name="未知用户97" initials="" lastIdx="2" clrIdx="0"/>
  <p:cmAuthor id="294" name="未知用户40" initials="" lastIdx="5" clrIdx="1"/>
  <p:cmAuthor id="295" name="未知用户43" initials="" lastIdx="1" clrIdx="0"/>
  <p:cmAuthor id="296" name="未知用户100" initials="" lastIdx="1" clrIdx="0"/>
  <p:cmAuthor id="297" name="未知用户101" initials="" lastIdx="1" clrIdx="0"/>
  <p:cmAuthor id="298" name="未知用户26" initials="" lastIdx="1" clrIdx="0"/>
  <p:cmAuthor id="299" name="未知用户29" initials="" lastIdx="1" clrIdx="0"/>
  <p:cmAuthor id="300" name="未知用户32" initials="" lastIdx="1" clrIdx="0"/>
  <p:cmAuthor id="301" name="未知用户33" initials="" lastIdx="1" clrIdx="0"/>
  <p:cmAuthor id="302" name="未知用户34" initials="" lastIdx="2" clrIdx="0"/>
  <p:cmAuthor id="303" name="未知用户42" initials="" lastIdx="1" clrIdx="0"/>
  <p:cmAuthor id="304" name="未知的使用者109" initials="" lastIdx="5" clrIdx="1"/>
  <p:cmAuthor id="305" name="未知的使用者122" initials="" lastIdx="1" clrIdx="0"/>
  <p:cmAuthor id="306" name="未知的使用者123" initials=""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08DD3"/>
    <a:srgbClr val="67B7E1"/>
    <a:srgbClr val="008ED3"/>
    <a:srgbClr val="0086D1"/>
    <a:srgbClr val="5B9BD5"/>
    <a:srgbClr val="DEEBF7"/>
    <a:srgbClr val="DBD3D0"/>
    <a:srgbClr val="FFFFFF"/>
    <a:srgbClr val="548E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279" autoAdjust="0"/>
    <p:restoredTop sz="93875" autoAdjust="0"/>
  </p:normalViewPr>
  <p:slideViewPr>
    <p:cSldViewPr snapToGrid="0">
      <p:cViewPr varScale="1">
        <p:scale>
          <a:sx n="114" d="100"/>
          <a:sy n="114" d="100"/>
        </p:scale>
        <p:origin x="228" y="102"/>
      </p:cViewPr>
      <p:guideLst>
        <p:guide orient="horz" pos="2228"/>
        <p:guide pos="3999"/>
      </p:guideLst>
    </p:cSldViewPr>
  </p:slideViewPr>
  <p:notesTextViewPr>
    <p:cViewPr>
      <p:scale>
        <a:sx n="1" d="1"/>
        <a:sy n="1" d="1"/>
      </p:scale>
      <p:origin x="0" y="0"/>
    </p:cViewPr>
  </p:notesTextViewPr>
  <p:sorterViewPr>
    <p:cViewPr>
      <p:scale>
        <a:sx n="75" d="100"/>
        <a:sy n="75" d="100"/>
      </p:scale>
      <p:origin x="0" y="-1452"/>
    </p:cViewPr>
  </p:sorterViewPr>
  <p:notesViewPr>
    <p:cSldViewPr snapToGrid="0">
      <p:cViewPr varScale="1">
        <p:scale>
          <a:sx n="54" d="100"/>
          <a:sy n="54" d="100"/>
        </p:scale>
        <p:origin x="282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ABE569A-7249-4748-AC5F-FD232490A489}" type="datetimeFigureOut">
              <a:rPr lang="zh-CN" altLang="en-US" smtClean="0"/>
              <a:t>2025/3/3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E598BCF-30E1-4A25-B4EE-58643CB6A98C}"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E4CC39-CFAA-498E-83AD-C819189A81D4}" type="datetimeFigureOut">
              <a:rPr lang="zh-CN" altLang="en-US" smtClean="0"/>
              <a:t>2025/3/3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0E51724-514F-4452-90E5-3523C7746A6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0C40C5B-91DF-4EB8-8C8E-2190397BFEA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0E51724-514F-4452-90E5-3523C7746A6B}" type="slidenum">
              <a:rPr lang="zh-CN" altLang="en-US" smtClean="0"/>
              <a:t>4</a:t>
            </a:fld>
            <a:endParaRPr lang="zh-CN" altLang="en-US"/>
          </a:p>
        </p:txBody>
      </p:sp>
    </p:spTree>
    <p:extLst>
      <p:ext uri="{BB962C8B-B14F-4D97-AF65-F5344CB8AC3E}">
        <p14:creationId xmlns:p14="http://schemas.microsoft.com/office/powerpoint/2010/main" val="3266904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3993214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中文封面">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74745" y="278177"/>
            <a:ext cx="1322182" cy="501284"/>
          </a:xfrm>
          <a:prstGeom prst="rect">
            <a:avLst/>
          </a:prstGeom>
        </p:spPr>
      </p:pic>
      <p:cxnSp>
        <p:nvCxnSpPr>
          <p:cNvPr id="6" name="Straight Connector 13"/>
          <p:cNvCxnSpPr/>
          <p:nvPr userDrawn="1"/>
        </p:nvCxnSpPr>
        <p:spPr>
          <a:xfrm flipH="1">
            <a:off x="2207505" y="4735961"/>
            <a:ext cx="9900000" cy="0"/>
          </a:xfrm>
          <a:prstGeom prst="line">
            <a:avLst/>
          </a:prstGeom>
          <a:noFill/>
          <a:ln w="19050" cap="sq" cmpd="sng" algn="ctr">
            <a:solidFill>
              <a:srgbClr val="008ED3"/>
            </a:solidFill>
            <a:prstDash val="solid"/>
            <a:headEnd type="oval"/>
          </a:ln>
          <a:effectLst/>
        </p:spPr>
      </p:cxnSp>
      <p:grpSp>
        <p:nvGrpSpPr>
          <p:cNvPr id="7" name="组合 6"/>
          <p:cNvGrpSpPr>
            <a:grpSpLocks noChangeAspect="1"/>
          </p:cNvGrpSpPr>
          <p:nvPr userDrawn="1"/>
        </p:nvGrpSpPr>
        <p:grpSpPr>
          <a:xfrm flipH="1">
            <a:off x="309699" y="4011957"/>
            <a:ext cx="2745308" cy="2637067"/>
            <a:chOff x="5991769" y="2075883"/>
            <a:chExt cx="2745308" cy="2637067"/>
          </a:xfrm>
        </p:grpSpPr>
        <p:sp>
          <p:nvSpPr>
            <p:cNvPr id="8" name="等腰三角形 7"/>
            <p:cNvSpPr/>
            <p:nvPr/>
          </p:nvSpPr>
          <p:spPr>
            <a:xfrm rot="9233090">
              <a:off x="6876289" y="2726181"/>
              <a:ext cx="266912" cy="230096"/>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9" name="等腰三角形 8"/>
            <p:cNvSpPr/>
            <p:nvPr/>
          </p:nvSpPr>
          <p:spPr>
            <a:xfrm rot="15569576">
              <a:off x="6524363" y="3400055"/>
              <a:ext cx="397226" cy="342435"/>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0" name="等腰三角形 9"/>
            <p:cNvSpPr/>
            <p:nvPr/>
          </p:nvSpPr>
          <p:spPr>
            <a:xfrm rot="21371394">
              <a:off x="6391925" y="2075883"/>
              <a:ext cx="266912" cy="230096"/>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1" name="等腰三角形 10"/>
            <p:cNvSpPr/>
            <p:nvPr/>
          </p:nvSpPr>
          <p:spPr>
            <a:xfrm rot="12912161">
              <a:off x="7433529" y="3759538"/>
              <a:ext cx="945160" cy="814792"/>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2" name="等腰三角形 11"/>
            <p:cNvSpPr/>
            <p:nvPr/>
          </p:nvSpPr>
          <p:spPr>
            <a:xfrm rot="12912161">
              <a:off x="7302500" y="3699244"/>
              <a:ext cx="1175902" cy="1013706"/>
            </a:xfrm>
            <a:prstGeom prst="triangle">
              <a:avLst/>
            </a:prstGeom>
            <a:noFill/>
            <a:ln w="25400" cap="flat" cmpd="sng" algn="ctr">
              <a:solidFill>
                <a:srgbClr val="008ED3"/>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3" name="椭圆 12"/>
            <p:cNvSpPr/>
            <p:nvPr/>
          </p:nvSpPr>
          <p:spPr>
            <a:xfrm rot="9110320">
              <a:off x="8622232" y="4063962"/>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4" name="椭圆 13"/>
            <p:cNvSpPr/>
            <p:nvPr/>
          </p:nvSpPr>
          <p:spPr>
            <a:xfrm rot="9110320">
              <a:off x="7534355" y="4567707"/>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5" name="椭圆 14"/>
            <p:cNvSpPr/>
            <p:nvPr/>
          </p:nvSpPr>
          <p:spPr>
            <a:xfrm rot="9110320">
              <a:off x="7651538" y="3403671"/>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6" name="等腰三角形 15"/>
            <p:cNvSpPr/>
            <p:nvPr/>
          </p:nvSpPr>
          <p:spPr>
            <a:xfrm rot="18210217">
              <a:off x="5982928" y="2433474"/>
              <a:ext cx="128196" cy="110514"/>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7" name="等腰三角形 16"/>
            <p:cNvSpPr/>
            <p:nvPr/>
          </p:nvSpPr>
          <p:spPr>
            <a:xfrm rot="8748521">
              <a:off x="6341582" y="2585262"/>
              <a:ext cx="128196" cy="110514"/>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grpSp>
      <p:sp>
        <p:nvSpPr>
          <p:cNvPr id="24" name="文本占位符 23"/>
          <p:cNvSpPr>
            <a:spLocks noGrp="1"/>
          </p:cNvSpPr>
          <p:nvPr>
            <p:ph type="body" sz="quarter" idx="10"/>
          </p:nvPr>
        </p:nvSpPr>
        <p:spPr>
          <a:xfrm>
            <a:off x="3408363" y="4019381"/>
            <a:ext cx="8280000" cy="557212"/>
          </a:xfrm>
        </p:spPr>
        <p:txBody>
          <a:bodyPr anchor="ctr">
            <a:noAutofit/>
          </a:bodyPr>
          <a:lstStyle>
            <a:lvl1pPr marL="0" indent="0">
              <a:buNone/>
              <a:defRPr sz="3600" b="1">
                <a:solidFill>
                  <a:srgbClr val="008ED3"/>
                </a:solidFill>
                <a:latin typeface="Arial" panose="020B0604020202020204" pitchFamily="34" charset="0"/>
                <a:ea typeface="微软雅黑" panose="020B0503020204020204" pitchFamily="34" charset="-122"/>
                <a:cs typeface="Arial" panose="020B0604020202020204" pitchFamily="34" charset="0"/>
              </a:defRPr>
            </a:lvl1pPr>
          </a:lstStyle>
          <a:p>
            <a:pPr lvl="0"/>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英文封面">
    <p:spTree>
      <p:nvGrpSpPr>
        <p:cNvPr id="1" name=""/>
        <p:cNvGrpSpPr/>
        <p:nvPr/>
      </p:nvGrpSpPr>
      <p:grpSpPr>
        <a:xfrm>
          <a:off x="0" y="0"/>
          <a:ext cx="0" cy="0"/>
          <a:chOff x="0" y="0"/>
          <a:chExt cx="0" cy="0"/>
        </a:xfrm>
      </p:grpSpPr>
      <p:cxnSp>
        <p:nvCxnSpPr>
          <p:cNvPr id="6" name="Straight Connector 13"/>
          <p:cNvCxnSpPr/>
          <p:nvPr userDrawn="1"/>
        </p:nvCxnSpPr>
        <p:spPr>
          <a:xfrm flipH="1">
            <a:off x="2207505" y="4735961"/>
            <a:ext cx="9900000" cy="0"/>
          </a:xfrm>
          <a:prstGeom prst="line">
            <a:avLst/>
          </a:prstGeom>
          <a:noFill/>
          <a:ln w="19050" cap="sq" cmpd="sng" algn="ctr">
            <a:solidFill>
              <a:srgbClr val="008ED3"/>
            </a:solidFill>
            <a:prstDash val="solid"/>
            <a:headEnd type="oval"/>
          </a:ln>
          <a:effectLst/>
        </p:spPr>
      </p:cxnSp>
      <p:grpSp>
        <p:nvGrpSpPr>
          <p:cNvPr id="7" name="组合 6"/>
          <p:cNvGrpSpPr>
            <a:grpSpLocks noChangeAspect="1"/>
          </p:cNvGrpSpPr>
          <p:nvPr userDrawn="1"/>
        </p:nvGrpSpPr>
        <p:grpSpPr>
          <a:xfrm flipH="1">
            <a:off x="309699" y="4011957"/>
            <a:ext cx="2745308" cy="2637067"/>
            <a:chOff x="5991769" y="2075883"/>
            <a:chExt cx="2745308" cy="2637067"/>
          </a:xfrm>
        </p:grpSpPr>
        <p:sp>
          <p:nvSpPr>
            <p:cNvPr id="8" name="等腰三角形 7"/>
            <p:cNvSpPr/>
            <p:nvPr/>
          </p:nvSpPr>
          <p:spPr>
            <a:xfrm rot="9233090">
              <a:off x="6876289" y="2726181"/>
              <a:ext cx="266912" cy="230096"/>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9" name="等腰三角形 8"/>
            <p:cNvSpPr/>
            <p:nvPr/>
          </p:nvSpPr>
          <p:spPr>
            <a:xfrm rot="15569576">
              <a:off x="6524363" y="3400055"/>
              <a:ext cx="397226" cy="342435"/>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0" name="等腰三角形 9"/>
            <p:cNvSpPr/>
            <p:nvPr/>
          </p:nvSpPr>
          <p:spPr>
            <a:xfrm rot="21371394">
              <a:off x="6391925" y="2075883"/>
              <a:ext cx="266912" cy="230096"/>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1" name="等腰三角形 10"/>
            <p:cNvSpPr/>
            <p:nvPr/>
          </p:nvSpPr>
          <p:spPr>
            <a:xfrm rot="12912161">
              <a:off x="7433529" y="3759538"/>
              <a:ext cx="945160" cy="814792"/>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2" name="等腰三角形 11"/>
            <p:cNvSpPr/>
            <p:nvPr/>
          </p:nvSpPr>
          <p:spPr>
            <a:xfrm rot="12912161">
              <a:off x="7302500" y="3699244"/>
              <a:ext cx="1175902" cy="1013706"/>
            </a:xfrm>
            <a:prstGeom prst="triangle">
              <a:avLst/>
            </a:prstGeom>
            <a:noFill/>
            <a:ln w="25400" cap="flat" cmpd="sng" algn="ctr">
              <a:solidFill>
                <a:srgbClr val="008ED3"/>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3" name="椭圆 12"/>
            <p:cNvSpPr/>
            <p:nvPr/>
          </p:nvSpPr>
          <p:spPr>
            <a:xfrm rot="9110320">
              <a:off x="8622232" y="4063962"/>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4" name="椭圆 13"/>
            <p:cNvSpPr/>
            <p:nvPr/>
          </p:nvSpPr>
          <p:spPr>
            <a:xfrm rot="9110320">
              <a:off x="7534355" y="4567707"/>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5" name="椭圆 14"/>
            <p:cNvSpPr/>
            <p:nvPr/>
          </p:nvSpPr>
          <p:spPr>
            <a:xfrm rot="9110320">
              <a:off x="7651538" y="3403671"/>
              <a:ext cx="114845" cy="114845"/>
            </a:xfrm>
            <a:prstGeom prst="ellips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6" name="等腰三角形 15"/>
            <p:cNvSpPr/>
            <p:nvPr/>
          </p:nvSpPr>
          <p:spPr>
            <a:xfrm rot="18210217">
              <a:off x="5982928" y="2433474"/>
              <a:ext cx="128196" cy="110514"/>
            </a:xfrm>
            <a:prstGeom prst="triangle">
              <a:avLst/>
            </a:prstGeom>
            <a:solidFill>
              <a:srgbClr val="9ACA3C"/>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7" name="等腰三角形 16"/>
            <p:cNvSpPr/>
            <p:nvPr/>
          </p:nvSpPr>
          <p:spPr>
            <a:xfrm rot="8748521">
              <a:off x="6341582" y="2585262"/>
              <a:ext cx="128196" cy="110514"/>
            </a:xfrm>
            <a:prstGeom prst="triangle">
              <a:avLst/>
            </a:prstGeom>
            <a:solidFill>
              <a:srgbClr val="008ED3"/>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grpSp>
      <p:sp>
        <p:nvSpPr>
          <p:cNvPr id="24" name="文本占位符 23"/>
          <p:cNvSpPr>
            <a:spLocks noGrp="1"/>
          </p:cNvSpPr>
          <p:nvPr>
            <p:ph type="body" sz="quarter" idx="10"/>
          </p:nvPr>
        </p:nvSpPr>
        <p:spPr>
          <a:xfrm>
            <a:off x="3315836" y="4001839"/>
            <a:ext cx="8280000" cy="557212"/>
          </a:xfrm>
        </p:spPr>
        <p:txBody>
          <a:bodyPr anchor="ctr">
            <a:noAutofit/>
          </a:bodyPr>
          <a:lstStyle>
            <a:lvl1pPr marL="0" indent="0">
              <a:buNone/>
              <a:defRPr sz="3600" b="1">
                <a:solidFill>
                  <a:srgbClr val="008ED3"/>
                </a:solidFill>
                <a:latin typeface="Arial" panose="020B0604020202020204" pitchFamily="34" charset="0"/>
                <a:ea typeface="微软雅黑" panose="020B0503020204020204" pitchFamily="34" charset="-122"/>
                <a:cs typeface="Arial" panose="020B0604020202020204" pitchFamily="34" charset="0"/>
              </a:defRPr>
            </a:lvl1pPr>
          </a:lstStyle>
          <a:p>
            <a:pPr lvl="0"/>
            <a:endParaRPr lang="zh-CN" altLang="en-US" dirty="0"/>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83080" y="278177"/>
            <a:ext cx="905512" cy="501284"/>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7_Agenda">
    <p:spTree>
      <p:nvGrpSpPr>
        <p:cNvPr id="1" name=""/>
        <p:cNvGrpSpPr/>
        <p:nvPr/>
      </p:nvGrpSpPr>
      <p:grpSpPr>
        <a:xfrm>
          <a:off x="0" y="0"/>
          <a:ext cx="0" cy="0"/>
          <a:chOff x="0" y="0"/>
          <a:chExt cx="0" cy="0"/>
        </a:xfrm>
      </p:grpSpPr>
      <p:pic>
        <p:nvPicPr>
          <p:cNvPr id="2" name="图片 1"/>
          <p:cNvPicPr/>
          <p:nvPr userDrawn="1"/>
        </p:nvPicPr>
        <p:blipFill rotWithShape="1">
          <a:blip r:embed="rId2" cstate="screen"/>
          <a:stretch>
            <a:fillRect/>
          </a:stretch>
        </p:blipFill>
        <p:spPr>
          <a:xfrm>
            <a:off x="-28354" y="0"/>
            <a:ext cx="4176555" cy="6858000"/>
          </a:xfrm>
          <a:prstGeom prst="rect">
            <a:avLst/>
          </a:prstGeom>
        </p:spPr>
      </p:pic>
      <p:sp>
        <p:nvSpPr>
          <p:cNvPr id="3" name="矩形 2"/>
          <p:cNvSpPr/>
          <p:nvPr userDrawn="1"/>
        </p:nvSpPr>
        <p:spPr>
          <a:xfrm>
            <a:off x="1837400" y="0"/>
            <a:ext cx="10354600" cy="6858000"/>
          </a:xfrm>
          <a:prstGeom prst="rect">
            <a:avLst/>
          </a:prstGeom>
          <a:gradFill flip="none" rotWithShape="1">
            <a:gsLst>
              <a:gs pos="22000">
                <a:srgbClr val="FFFFFF"/>
              </a:gs>
              <a:gs pos="4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1" name="图片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grpSp>
        <p:nvGrpSpPr>
          <p:cNvPr id="14" name="组合 13"/>
          <p:cNvGrpSpPr/>
          <p:nvPr userDrawn="1"/>
        </p:nvGrpSpPr>
        <p:grpSpPr>
          <a:xfrm>
            <a:off x="1216083" y="1541644"/>
            <a:ext cx="3261359" cy="3279140"/>
            <a:chOff x="1287" y="2234"/>
            <a:chExt cx="3852" cy="3873"/>
          </a:xfrm>
        </p:grpSpPr>
        <p:sp>
          <p:nvSpPr>
            <p:cNvPr id="17"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文本框 17"/>
            <p:cNvSpPr txBox="1"/>
            <p:nvPr userDrawn="1"/>
          </p:nvSpPr>
          <p:spPr>
            <a:xfrm>
              <a:off x="2251" y="3419"/>
              <a:ext cx="2888" cy="98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altLang="zh-CN" sz="4800"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Agenda</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目录">
    <p:spTree>
      <p:nvGrpSpPr>
        <p:cNvPr id="1" name=""/>
        <p:cNvGrpSpPr/>
        <p:nvPr/>
      </p:nvGrpSpPr>
      <p:grpSpPr>
        <a:xfrm>
          <a:off x="0" y="0"/>
          <a:ext cx="0" cy="0"/>
          <a:chOff x="0" y="0"/>
          <a:chExt cx="0" cy="0"/>
        </a:xfrm>
      </p:grpSpPr>
      <p:pic>
        <p:nvPicPr>
          <p:cNvPr id="10" name="图片 9"/>
          <p:cNvPicPr/>
          <p:nvPr userDrawn="1"/>
        </p:nvPicPr>
        <p:blipFill rotWithShape="1">
          <a:blip r:embed="rId2" cstate="screen"/>
          <a:srcRect l="32151" r="3451"/>
          <a:stretch>
            <a:fillRect/>
          </a:stretch>
        </p:blipFill>
        <p:spPr>
          <a:xfrm>
            <a:off x="0" y="489"/>
            <a:ext cx="6634436" cy="6851904"/>
          </a:xfrm>
          <a:prstGeom prst="rect">
            <a:avLst/>
          </a:prstGeom>
        </p:spPr>
      </p:pic>
      <p:sp>
        <p:nvSpPr>
          <p:cNvPr id="2" name="矩形 1"/>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070013" cy="3279140"/>
            <a:chOff x="1287" y="2234"/>
            <a:chExt cx="3626" cy="3873"/>
          </a:xfrm>
        </p:grpSpPr>
        <p:sp>
          <p:nvSpPr>
            <p:cNvPr id="9"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 name="文本框 11"/>
            <p:cNvSpPr txBox="1"/>
            <p:nvPr userDrawn="1"/>
          </p:nvSpPr>
          <p:spPr>
            <a:xfrm>
              <a:off x="2476" y="3419"/>
              <a:ext cx="2437" cy="1466"/>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目   录</a:t>
              </a:r>
              <a:endParaRPr lang="en-US" altLang="zh-CN" sz="4800" b="1" dirty="0">
                <a:solidFill>
                  <a:prstClr val="white"/>
                </a:solidFill>
                <a:effectLst>
                  <a:glow rad="127000">
                    <a:schemeClr val="tx1"/>
                  </a:glow>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r>
                <a:rPr lang="en-US" altLang="zh-CN"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CONTENTS</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3" name="图片 12"/>
          <p:cNvPicPr>
            <a:picLocks noChangeAspect="1"/>
          </p:cNvPicPr>
          <p:nvPr userDrawn="1"/>
        </p:nvPicPr>
        <p:blipFill>
          <a:blip r:embed="rId3" cstate="screen"/>
          <a:stretch>
            <a:fillRect/>
          </a:stretch>
        </p:blipFill>
        <p:spPr>
          <a:xfrm>
            <a:off x="10784351" y="327600"/>
            <a:ext cx="1152000" cy="28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Agenda">
    <p:spTree>
      <p:nvGrpSpPr>
        <p:cNvPr id="1" name=""/>
        <p:cNvGrpSpPr/>
        <p:nvPr/>
      </p:nvGrpSpPr>
      <p:grpSpPr>
        <a:xfrm>
          <a:off x="0" y="0"/>
          <a:ext cx="0" cy="0"/>
          <a:chOff x="0" y="0"/>
          <a:chExt cx="0" cy="0"/>
        </a:xfrm>
      </p:grpSpPr>
      <p:pic>
        <p:nvPicPr>
          <p:cNvPr id="10" name="图片 9"/>
          <p:cNvPicPr/>
          <p:nvPr userDrawn="1"/>
        </p:nvPicPr>
        <p:blipFill rotWithShape="1">
          <a:blip r:embed="rId2" cstate="screen"/>
          <a:srcRect l="32151" r="3451"/>
          <a:stretch>
            <a:fillRect/>
          </a:stretch>
        </p:blipFill>
        <p:spPr>
          <a:xfrm>
            <a:off x="0" y="489"/>
            <a:ext cx="6634436" cy="6851904"/>
          </a:xfrm>
          <a:prstGeom prst="rect">
            <a:avLst/>
          </a:prstGeom>
        </p:spPr>
      </p:pic>
      <p:sp>
        <p:nvSpPr>
          <p:cNvPr id="2" name="矩形 1"/>
          <p:cNvSpPr/>
          <p:nvPr userDrawn="1"/>
        </p:nvSpPr>
        <p:spPr>
          <a:xfrm>
            <a:off x="1837400" y="0"/>
            <a:ext cx="10354600" cy="6858000"/>
          </a:xfrm>
          <a:prstGeom prst="rect">
            <a:avLst/>
          </a:prstGeom>
          <a:gradFill flip="none" rotWithShape="1">
            <a:gsLst>
              <a:gs pos="33000">
                <a:srgbClr val="FFFFFF"/>
              </a:gs>
              <a:gs pos="22000">
                <a:srgbClr val="FFFFFF">
                  <a:alpha val="75000"/>
                </a:srgbClr>
              </a:gs>
              <a:gs pos="0">
                <a:schemeClr val="bg1">
                  <a:alpha val="0"/>
                </a:schemeClr>
              </a:gs>
              <a:gs pos="100000">
                <a:schemeClr val="bg1"/>
              </a:gs>
            </a:gsLst>
            <a:lin ang="0" scaled="0"/>
            <a:tileRect/>
          </a:gradFill>
          <a:ln w="12700" cap="flat" cmpd="sng" algn="ctr">
            <a:noFill/>
            <a:prstDash val="solid"/>
            <a:miter lim="800000"/>
          </a:ln>
        </p:spPr>
        <p:txBody>
          <a:bodyPr rtlCol="0" anchor="ctr"/>
          <a:lstStyle/>
          <a:p>
            <a:pPr algn="ctr" defTabSz="405130"/>
            <a:endParaRPr lang="zh-CN" altLang="en-US" sz="106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userDrawn="1"/>
        </p:nvGrpSpPr>
        <p:grpSpPr>
          <a:xfrm>
            <a:off x="1216083" y="1541644"/>
            <a:ext cx="3261359" cy="3279140"/>
            <a:chOff x="1287" y="2234"/>
            <a:chExt cx="3852" cy="3873"/>
          </a:xfrm>
        </p:grpSpPr>
        <p:sp>
          <p:nvSpPr>
            <p:cNvPr id="9" name="任意多边形: 形状 48"/>
            <p:cNvSpPr/>
            <p:nvPr userDrawn="1"/>
          </p:nvSpPr>
          <p:spPr>
            <a:xfrm>
              <a:off x="1287" y="2234"/>
              <a:ext cx="2580" cy="3873"/>
            </a:xfrm>
            <a:custGeom>
              <a:avLst/>
              <a:gdLst>
                <a:gd name="connsiteX0" fmla="*/ 0 w 1638300"/>
                <a:gd name="connsiteY0" fmla="*/ 0 h 2906713"/>
                <a:gd name="connsiteX1" fmla="*/ 1638300 w 1638300"/>
                <a:gd name="connsiteY1" fmla="*/ 0 h 2906713"/>
                <a:gd name="connsiteX2" fmla="*/ 1638300 w 1638300"/>
                <a:gd name="connsiteY2" fmla="*/ 303213 h 2906713"/>
                <a:gd name="connsiteX3" fmla="*/ 1554632 w 1638300"/>
                <a:gd name="connsiteY3" fmla="*/ 303213 h 2906713"/>
                <a:gd name="connsiteX4" fmla="*/ 1554632 w 1638300"/>
                <a:gd name="connsiteY4" fmla="*/ 83668 h 2906713"/>
                <a:gd name="connsiteX5" fmla="*/ 83668 w 1638300"/>
                <a:gd name="connsiteY5" fmla="*/ 83668 h 2906713"/>
                <a:gd name="connsiteX6" fmla="*/ 83668 w 1638300"/>
                <a:gd name="connsiteY6" fmla="*/ 2823045 h 2906713"/>
                <a:gd name="connsiteX7" fmla="*/ 1554632 w 1638300"/>
                <a:gd name="connsiteY7" fmla="*/ 2823045 h 2906713"/>
                <a:gd name="connsiteX8" fmla="*/ 1554632 w 1638300"/>
                <a:gd name="connsiteY8" fmla="*/ 2552700 h 2906713"/>
                <a:gd name="connsiteX9" fmla="*/ 1638300 w 1638300"/>
                <a:gd name="connsiteY9" fmla="*/ 2552700 h 2906713"/>
                <a:gd name="connsiteX10" fmla="*/ 1638300 w 1638300"/>
                <a:gd name="connsiteY10" fmla="*/ 2906713 h 2906713"/>
                <a:gd name="connsiteX11" fmla="*/ 0 w 1638300"/>
                <a:gd name="connsiteY11" fmla="*/ 2906713 h 2906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38300" h="2906713">
                  <a:moveTo>
                    <a:pt x="0" y="0"/>
                  </a:moveTo>
                  <a:lnTo>
                    <a:pt x="1638300" y="0"/>
                  </a:lnTo>
                  <a:lnTo>
                    <a:pt x="1638300" y="303213"/>
                  </a:lnTo>
                  <a:lnTo>
                    <a:pt x="1554632" y="303213"/>
                  </a:lnTo>
                  <a:lnTo>
                    <a:pt x="1554632" y="83668"/>
                  </a:lnTo>
                  <a:lnTo>
                    <a:pt x="83668" y="83668"/>
                  </a:lnTo>
                  <a:lnTo>
                    <a:pt x="83668" y="2823045"/>
                  </a:lnTo>
                  <a:lnTo>
                    <a:pt x="1554632" y="2823045"/>
                  </a:lnTo>
                  <a:lnTo>
                    <a:pt x="1554632" y="2552700"/>
                  </a:lnTo>
                  <a:lnTo>
                    <a:pt x="1638300" y="2552700"/>
                  </a:lnTo>
                  <a:lnTo>
                    <a:pt x="1638300" y="2906713"/>
                  </a:lnTo>
                  <a:lnTo>
                    <a:pt x="0" y="2906713"/>
                  </a:ln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1400">
                <a:solidFill>
                  <a:prstClr val="white"/>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2" name="文本框 11"/>
            <p:cNvSpPr txBox="1"/>
            <p:nvPr userDrawn="1"/>
          </p:nvSpPr>
          <p:spPr>
            <a:xfrm>
              <a:off x="2251" y="3419"/>
              <a:ext cx="2888" cy="98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US" altLang="zh-CN" sz="4800"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Agenda</a:t>
              </a:r>
              <a:endParaRPr lang="zh-CN" altLang="en-US" sz="2665" b="1" dirty="0">
                <a:solidFill>
                  <a:prstClr val="white"/>
                </a:solidFill>
                <a:effectLst>
                  <a:glow rad="127000">
                    <a:schemeClr val="tx1"/>
                  </a:glow>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grpSp>
      <p:pic>
        <p:nvPicPr>
          <p:cNvPr id="14" name="图片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_内容页英文">
    <p:spTree>
      <p:nvGrpSpPr>
        <p:cNvPr id="1" name=""/>
        <p:cNvGrpSpPr/>
        <p:nvPr/>
      </p:nvGrpSpPr>
      <p:grpSpPr>
        <a:xfrm>
          <a:off x="0" y="0"/>
          <a:ext cx="0" cy="0"/>
          <a:chOff x="0" y="0"/>
          <a:chExt cx="0" cy="0"/>
        </a:xfrm>
      </p:grpSpPr>
      <p:sp>
        <p:nvSpPr>
          <p:cNvPr id="22" name="直角三角形 21"/>
          <p:cNvSpPr/>
          <p:nvPr userDrawn="1"/>
        </p:nvSpPr>
        <p:spPr>
          <a:xfrm rot="10800000" flipH="1">
            <a:off x="0" y="3817"/>
            <a:ext cx="1158949" cy="447262"/>
          </a:xfrm>
          <a:prstGeom prst="rtTriangle">
            <a:avLst/>
          </a:prstGeom>
          <a:solidFill>
            <a:srgbClr val="29C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a:spLocks noGrp="1"/>
          </p:cNvSpPr>
          <p:nvPr>
            <p:ph type="title"/>
          </p:nvPr>
        </p:nvSpPr>
        <p:spPr>
          <a:xfrm>
            <a:off x="642078" y="91078"/>
            <a:ext cx="11575774" cy="720000"/>
          </a:xfrm>
          <a:prstGeom prst="rect">
            <a:avLst/>
          </a:prstGeom>
          <a:ln>
            <a:noFill/>
          </a:ln>
        </p:spPr>
        <p:txBody>
          <a:bodyPr vert="horz" lIns="36000" tIns="36000" rIns="36000" bIns="36000" rtlCol="0" anchor="ctr">
            <a:normAutofit/>
          </a:bodyPr>
          <a:lstStyle>
            <a:lvl1pPr>
              <a:defRPr kumimoji="1" lang="zh-CN" altLang="en-US" sz="2400" b="1" i="0" dirty="0">
                <a:gradFill>
                  <a:gsLst>
                    <a:gs pos="0">
                      <a:srgbClr val="0070C0"/>
                    </a:gs>
                    <a:gs pos="100000">
                      <a:srgbClr val="00B0F0"/>
                    </a:gs>
                  </a:gsLst>
                  <a:lin ang="10800000" scaled="0"/>
                </a:gradFill>
                <a:latin typeface="Arial" panose="020B0604020202020204" pitchFamily="34" charset="0"/>
                <a:ea typeface="微软雅黑" panose="020B0503020204020204" pitchFamily="34" charset="-122"/>
                <a:cs typeface="Arial" panose="020B0604020202020204" pitchFamily="34" charset="0"/>
              </a:defRPr>
            </a:lvl1pPr>
          </a:lstStyle>
          <a:p>
            <a:pPr lvl="0" defTabSz="457200"/>
            <a:r>
              <a:rPr lang="zh-CN" altLang="en-US" dirty="0"/>
              <a:t>单击此处编辑母版标题样式</a:t>
            </a:r>
          </a:p>
        </p:txBody>
      </p:sp>
      <p:sp>
        <p:nvSpPr>
          <p:cNvPr id="18" name="TextBox 16"/>
          <p:cNvSpPr txBox="1">
            <a:spLocks noChangeArrowheads="1"/>
          </p:cNvSpPr>
          <p:nvPr userDrawn="1"/>
        </p:nvSpPr>
        <p:spPr bwMode="auto">
          <a:xfrm>
            <a:off x="9725758" y="6487234"/>
            <a:ext cx="1681926" cy="294220"/>
          </a:xfrm>
          <a:prstGeom prst="rect">
            <a:avLst/>
          </a:prstGeom>
          <a:noFill/>
          <a:ln w="9525">
            <a:noFill/>
            <a:miter lim="800000"/>
          </a:ln>
        </p:spPr>
        <p:txBody>
          <a:bodyPr lIns="0" tIns="0" rIns="0" bIns="0" anchor="ctr"/>
          <a:lstStyle/>
          <a:p>
            <a:pPr algn="ctr" defTabSz="914400">
              <a:defRPr/>
            </a:pPr>
            <a:r>
              <a:rPr kumimoji="1" lang="en-US" sz="1000" dirty="0">
                <a:solidFill>
                  <a:srgbClr val="7F7F7F"/>
                </a:solidFill>
                <a:latin typeface="Calibri" panose="020F0502020204030204" pitchFamily="34" charset="0"/>
                <a:cs typeface="Calibri" panose="020F0502020204030204" pitchFamily="34" charset="0"/>
              </a:rPr>
              <a:t>© ZTE All rights reserved</a:t>
            </a:r>
          </a:p>
        </p:txBody>
      </p:sp>
      <p:sp>
        <p:nvSpPr>
          <p:cNvPr id="12" name="Slide Number Placeholder 5"/>
          <p:cNvSpPr>
            <a:spLocks noGrp="1"/>
          </p:cNvSpPr>
          <p:nvPr userDrawn="1"/>
        </p:nvSpPr>
        <p:spPr bwMode="auto">
          <a:xfrm>
            <a:off x="-5915" y="6438553"/>
            <a:ext cx="558800" cy="391583"/>
          </a:xfrm>
          <a:prstGeom prst="rect">
            <a:avLst/>
          </a:prstGeom>
          <a:noFill/>
          <a:ln w="9525">
            <a:noFill/>
            <a:miter lim="800000"/>
          </a:ln>
        </p:spPr>
        <p:txBody>
          <a:bodyPr lIns="121889" tIns="60944" rIns="121889" bIns="60944" anchor="ctr"/>
          <a:lstStyle/>
          <a:p>
            <a:pPr algn="ctr" defTabSz="609600" fontAlgn="base">
              <a:spcBef>
                <a:spcPct val="0"/>
              </a:spcBef>
              <a:spcAft>
                <a:spcPct val="0"/>
              </a:spcAft>
              <a:defRPr/>
            </a:pPr>
            <a:fld id="{0171E16C-D319-4B78-8C6C-188CCEBE712C}" type="slidenum">
              <a:rPr lang="en-US" sz="1200">
                <a:solidFill>
                  <a:srgbClr val="404040"/>
                </a:solidFill>
                <a:latin typeface="Arial" panose="020B0604020202020204" pitchFamily="34" charset="0"/>
                <a:ea typeface="宋体" panose="02010600030101010101" pitchFamily="2" charset="-122"/>
                <a:cs typeface="Arial" panose="020B0604020202020204" pitchFamily="34" charset="0"/>
              </a:rPr>
              <a:t>‹#›</a:t>
            </a:fld>
            <a:endParaRPr lang="en-US" sz="12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10" name="直角三角形 9"/>
          <p:cNvSpPr/>
          <p:nvPr userDrawn="1"/>
        </p:nvSpPr>
        <p:spPr>
          <a:xfrm rot="10800000" flipH="1">
            <a:off x="0" y="-4315"/>
            <a:ext cx="642078" cy="382002"/>
          </a:xfrm>
          <a:prstGeom prst="r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userDrawn="1"/>
        </p:nvCxnSpPr>
        <p:spPr>
          <a:xfrm>
            <a:off x="-3968" y="794815"/>
            <a:ext cx="11227189" cy="0"/>
          </a:xfrm>
          <a:prstGeom prst="line">
            <a:avLst/>
          </a:prstGeom>
          <a:ln w="635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userDrawn="1"/>
        </p:nvGrpSpPr>
        <p:grpSpPr>
          <a:xfrm>
            <a:off x="11096545" y="760278"/>
            <a:ext cx="1121307" cy="94475"/>
            <a:chOff x="6738595" y="741640"/>
            <a:chExt cx="444784" cy="37475"/>
          </a:xfrm>
        </p:grpSpPr>
        <p:sp>
          <p:nvSpPr>
            <p:cNvPr id="15" name="任意多边形: 形状 20"/>
            <p:cNvSpPr/>
            <p:nvPr/>
          </p:nvSpPr>
          <p:spPr>
            <a:xfrm>
              <a:off x="6738595"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6" name="任意多边形: 形状 22"/>
            <p:cNvSpPr/>
            <p:nvPr/>
          </p:nvSpPr>
          <p:spPr>
            <a:xfrm>
              <a:off x="6853358"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19" name="任意多边形: 形状 20"/>
            <p:cNvSpPr/>
            <p:nvPr userDrawn="1"/>
          </p:nvSpPr>
          <p:spPr>
            <a:xfrm>
              <a:off x="6968121"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43C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sp>
          <p:nvSpPr>
            <p:cNvPr id="20" name="任意多边形: 形状 22"/>
            <p:cNvSpPr/>
            <p:nvPr userDrawn="1"/>
          </p:nvSpPr>
          <p:spPr>
            <a:xfrm>
              <a:off x="7082883" y="741640"/>
              <a:ext cx="100496" cy="37475"/>
            </a:xfrm>
            <a:custGeom>
              <a:avLst/>
              <a:gdLst>
                <a:gd name="connsiteX0" fmla="*/ 22506 w 237329"/>
                <a:gd name="connsiteY0" fmla="*/ 0 h 69175"/>
                <a:gd name="connsiteX1" fmla="*/ 237329 w 237329"/>
                <a:gd name="connsiteY1" fmla="*/ 0 h 69175"/>
                <a:gd name="connsiteX2" fmla="*/ 214823 w 237329"/>
                <a:gd name="connsiteY2" fmla="*/ 69175 h 69175"/>
                <a:gd name="connsiteX3" fmla="*/ 0 w 237329"/>
                <a:gd name="connsiteY3" fmla="*/ 69175 h 69175"/>
              </a:gdLst>
              <a:ahLst/>
              <a:cxnLst>
                <a:cxn ang="0">
                  <a:pos x="connsiteX0" y="connsiteY0"/>
                </a:cxn>
                <a:cxn ang="0">
                  <a:pos x="connsiteX1" y="connsiteY1"/>
                </a:cxn>
                <a:cxn ang="0">
                  <a:pos x="connsiteX2" y="connsiteY2"/>
                </a:cxn>
                <a:cxn ang="0">
                  <a:pos x="connsiteX3" y="connsiteY3"/>
                </a:cxn>
              </a:cxnLst>
              <a:rect l="l" t="t" r="r" b="b"/>
              <a:pathLst>
                <a:path w="237329" h="69175">
                  <a:moveTo>
                    <a:pt x="22506" y="0"/>
                  </a:moveTo>
                  <a:lnTo>
                    <a:pt x="237329" y="0"/>
                  </a:lnTo>
                  <a:lnTo>
                    <a:pt x="214823" y="69175"/>
                  </a:lnTo>
                  <a:lnTo>
                    <a:pt x="0" y="69175"/>
                  </a:lnTo>
                  <a:close/>
                </a:path>
              </a:pathLst>
            </a:cu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0"/>
            </a:p>
          </p:txBody>
        </p:sp>
      </p:grpSp>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23221" y="6509071"/>
            <a:ext cx="452580" cy="250545"/>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封底En">
    <p:spTree>
      <p:nvGrpSpPr>
        <p:cNvPr id="1" name=""/>
        <p:cNvGrpSpPr/>
        <p:nvPr/>
      </p:nvGrpSpPr>
      <p:grpSpPr>
        <a:xfrm>
          <a:off x="0" y="0"/>
          <a:ext cx="0" cy="0"/>
          <a:chOff x="0" y="0"/>
          <a:chExt cx="0" cy="0"/>
        </a:xfrm>
      </p:grpSpPr>
      <p:sp>
        <p:nvSpPr>
          <p:cNvPr id="4" name="矩形 3"/>
          <p:cNvSpPr/>
          <p:nvPr userDrawn="1"/>
        </p:nvSpPr>
        <p:spPr>
          <a:xfrm>
            <a:off x="-847" y="0"/>
            <a:ext cx="12192847" cy="4259580"/>
          </a:xfrm>
          <a:prstGeom prst="rect">
            <a:avLst/>
          </a:prstGeom>
          <a:gradFill>
            <a:gsLst>
              <a:gs pos="0">
                <a:schemeClr val="bg1"/>
              </a:gs>
              <a:gs pos="100000">
                <a:srgbClr val="FFFFF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5" name="标题 1"/>
          <p:cNvSpPr>
            <a:spLocks noGrp="1"/>
          </p:cNvSpPr>
          <p:nvPr>
            <p:ph type="ctrTitle"/>
          </p:nvPr>
        </p:nvSpPr>
        <p:spPr>
          <a:xfrm>
            <a:off x="1715602" y="2826997"/>
            <a:ext cx="8760799" cy="1065884"/>
          </a:xfrm>
          <a:prstGeom prst="rect">
            <a:avLst/>
          </a:prstGeom>
          <a:noFill/>
          <a:effectLst>
            <a:outerShdw blurRad="139700" algn="ctr" rotWithShape="0">
              <a:schemeClr val="tx1">
                <a:alpha val="67000"/>
              </a:schemeClr>
            </a:outerShdw>
          </a:effectLst>
        </p:spPr>
        <p:txBody>
          <a:bodyPr>
            <a:normAutofit/>
          </a:bodyPr>
          <a:lstStyle>
            <a:lvl1pPr algn="ctr">
              <a:lnSpc>
                <a:spcPct val="100000"/>
              </a:lnSpc>
              <a:defRPr sz="4800" baseline="0">
                <a:solidFill>
                  <a:schemeClr val="bg1"/>
                </a:solidFill>
                <a:effectLst>
                  <a:glow rad="127000">
                    <a:schemeClr val="tx1"/>
                  </a:glow>
                </a:effectLst>
                <a:latin typeface="+mn-lt"/>
                <a:ea typeface="微软雅黑" panose="020B0503020204020204" pitchFamily="34" charset="-122"/>
              </a:defRPr>
            </a:lvl1pPr>
          </a:lstStyle>
          <a:p>
            <a:endParaRPr lang="zh-CN" altLang="en-US" dirty="0"/>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93700" y="327444"/>
            <a:ext cx="845387" cy="46800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388023" y="83766"/>
            <a:ext cx="11429250" cy="106978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388033" y="1276977"/>
            <a:ext cx="11414761"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hdr="0" dt="0"/>
  <p:txStyles>
    <p:titleStyle>
      <a:lvl1pPr algn="l" defTabSz="914400" rtl="0" eaLnBrk="1" latinLnBrk="0" hangingPunct="1">
        <a:lnSpc>
          <a:spcPct val="90000"/>
        </a:lnSpc>
        <a:spcBef>
          <a:spcPct val="0"/>
        </a:spcBef>
        <a:buNone/>
        <a:defRPr lang="zh-CN" altLang="en-US" sz="3600" b="1" kern="1200">
          <a:solidFill>
            <a:schemeClr val="tx1">
              <a:lumMod val="65000"/>
              <a:lumOff val="35000"/>
            </a:schemeClr>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20000"/>
        </a:lnSpc>
        <a:spcBef>
          <a:spcPts val="1000"/>
        </a:spcBef>
        <a:buClr>
          <a:srgbClr val="008ED3"/>
        </a:buClr>
        <a:buSzPct val="80000"/>
        <a:buFont typeface="Wingdings" panose="05000000000000000000" pitchFamily="2" charset="2"/>
        <a:buChar char="n"/>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20000"/>
        </a:lnSpc>
        <a:spcBef>
          <a:spcPts val="500"/>
        </a:spcBef>
        <a:buClr>
          <a:srgbClr val="008ED3"/>
        </a:buClr>
        <a:buSzPct val="80000"/>
        <a:buFont typeface="Wingdings" panose="05000000000000000000" pitchFamily="2" charset="2"/>
        <a:buChar char="u"/>
        <a:defRPr lang="zh-CN" altLang="en-US" sz="2000" kern="1200" smtClean="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1800" kern="1200" smtClean="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smtClean="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120000"/>
        </a:lnSpc>
        <a:spcBef>
          <a:spcPts val="500"/>
        </a:spcBef>
        <a:buClr>
          <a:srgbClr val="008ED3"/>
        </a:buClr>
        <a:buSzPct val="80000"/>
        <a:buFont typeface="Arial" panose="020B0604020202020204" pitchFamily="34" charset="0"/>
        <a:buChar char="•"/>
        <a:defRPr lang="zh-CN" altLang="en-US" sz="24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8.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14400" y="1510627"/>
            <a:ext cx="12178800" cy="2286000"/>
            <a:chOff x="1905" y="1509395"/>
            <a:chExt cx="12190095" cy="2279650"/>
          </a:xfrm>
        </p:grpSpPr>
        <p:pic>
          <p:nvPicPr>
            <p:cNvPr id="25" name="图片 24" descr="1"/>
            <p:cNvPicPr>
              <a:picLocks noChangeAspect="1"/>
            </p:cNvPicPr>
            <p:nvPr/>
          </p:nvPicPr>
          <p:blipFill>
            <a:blip r:embed="rId3"/>
            <a:srcRect/>
            <a:stretch>
              <a:fillRect/>
            </a:stretch>
          </p:blipFill>
          <p:spPr>
            <a:xfrm>
              <a:off x="8468995" y="1509395"/>
              <a:ext cx="3723005" cy="2279650"/>
            </a:xfrm>
            <a:prstGeom prst="rect">
              <a:avLst/>
            </a:prstGeom>
          </p:spPr>
        </p:pic>
        <p:pic>
          <p:nvPicPr>
            <p:cNvPr id="26" name="图片 25" descr="2"/>
            <p:cNvPicPr>
              <a:picLocks noChangeAspect="1"/>
            </p:cNvPicPr>
            <p:nvPr/>
          </p:nvPicPr>
          <p:blipFill>
            <a:blip r:embed="rId4"/>
            <a:stretch>
              <a:fillRect/>
            </a:stretch>
          </p:blipFill>
          <p:spPr>
            <a:xfrm>
              <a:off x="5078730" y="1512570"/>
              <a:ext cx="3340735" cy="2273935"/>
            </a:xfrm>
            <a:prstGeom prst="rect">
              <a:avLst/>
            </a:prstGeom>
          </p:spPr>
        </p:pic>
        <p:pic>
          <p:nvPicPr>
            <p:cNvPr id="27" name="图片 26" descr="3"/>
            <p:cNvPicPr>
              <a:picLocks noChangeAspect="1"/>
            </p:cNvPicPr>
            <p:nvPr/>
          </p:nvPicPr>
          <p:blipFill>
            <a:blip r:embed="rId5"/>
            <a:stretch>
              <a:fillRect/>
            </a:stretch>
          </p:blipFill>
          <p:spPr>
            <a:xfrm>
              <a:off x="1838325" y="1509395"/>
              <a:ext cx="3197860" cy="2273935"/>
            </a:xfrm>
            <a:prstGeom prst="rect">
              <a:avLst/>
            </a:prstGeom>
          </p:spPr>
        </p:pic>
        <p:pic>
          <p:nvPicPr>
            <p:cNvPr id="28" name="图片 27" descr="4"/>
            <p:cNvPicPr>
              <a:picLocks noChangeAspect="1"/>
            </p:cNvPicPr>
            <p:nvPr/>
          </p:nvPicPr>
          <p:blipFill>
            <a:blip r:embed="rId6"/>
            <a:stretch>
              <a:fillRect/>
            </a:stretch>
          </p:blipFill>
          <p:spPr>
            <a:xfrm>
              <a:off x="1905" y="1512570"/>
              <a:ext cx="1778000" cy="1185545"/>
            </a:xfrm>
            <a:prstGeom prst="rect">
              <a:avLst/>
            </a:prstGeom>
          </p:spPr>
        </p:pic>
        <p:pic>
          <p:nvPicPr>
            <p:cNvPr id="29" name="图片 28" descr="5"/>
            <p:cNvPicPr>
              <a:picLocks noChangeAspect="1"/>
            </p:cNvPicPr>
            <p:nvPr/>
          </p:nvPicPr>
          <p:blipFill>
            <a:blip r:embed="rId7"/>
            <a:stretch>
              <a:fillRect/>
            </a:stretch>
          </p:blipFill>
          <p:spPr>
            <a:xfrm>
              <a:off x="2540" y="2708910"/>
              <a:ext cx="1777365" cy="1080135"/>
            </a:xfrm>
            <a:prstGeom prst="rect">
              <a:avLst/>
            </a:prstGeom>
          </p:spPr>
        </p:pic>
      </p:grpSp>
      <p:sp>
        <p:nvSpPr>
          <p:cNvPr id="2" name="文本占位符 1"/>
          <p:cNvSpPr>
            <a:spLocks noGrp="1"/>
          </p:cNvSpPr>
          <p:nvPr>
            <p:ph type="body" sz="quarter" idx="10"/>
          </p:nvPr>
        </p:nvSpPr>
        <p:spPr>
          <a:xfrm>
            <a:off x="3159124" y="4019550"/>
            <a:ext cx="8717916" cy="556895"/>
          </a:xfrm>
        </p:spPr>
        <p:txBody>
          <a:bodyPr/>
          <a:lstStyle/>
          <a:p>
            <a:pPr algn="ctr"/>
            <a:r>
              <a:rPr lang="en-US" altLang="zh-CN" sz="2800" dirty="0"/>
              <a:t>AI/ML air interface for 5G-Advanced in Rel-20</a:t>
            </a:r>
            <a:endParaRPr lang="zh-CN" altLang="en-US" sz="2800" dirty="0"/>
          </a:p>
        </p:txBody>
      </p:sp>
      <p:sp>
        <p:nvSpPr>
          <p:cNvPr id="12" name="文本框 11"/>
          <p:cNvSpPr txBox="1"/>
          <p:nvPr/>
        </p:nvSpPr>
        <p:spPr>
          <a:xfrm>
            <a:off x="156230" y="121920"/>
            <a:ext cx="5401290" cy="907941"/>
          </a:xfrm>
          <a:prstGeom prst="rect">
            <a:avLst/>
          </a:prstGeom>
          <a:noFill/>
        </p:spPr>
        <p:txBody>
          <a:bodyPr wrap="square" rtlCol="0">
            <a:spAutoFit/>
          </a:bodyPr>
          <a:lstStyle/>
          <a:p>
            <a:pPr>
              <a:spcAft>
                <a:spcPts val="600"/>
              </a:spcAft>
            </a:pPr>
            <a:r>
              <a:rPr lang="en-US" altLang="zh-CN" sz="2400" b="1" dirty="0">
                <a:solidFill>
                  <a:srgbClr val="008ED3"/>
                </a:solidFill>
                <a:latin typeface="Arial" panose="020B0604020202020204" pitchFamily="34" charset="0"/>
                <a:ea typeface="微软雅黑" panose="020B0503020204020204" pitchFamily="34" charset="-122"/>
                <a:cs typeface="Arial" panose="020B0604020202020204" pitchFamily="34" charset="0"/>
              </a:rPr>
              <a:t>3GPP TSG RAN Meeting #107</a:t>
            </a:r>
          </a:p>
          <a:p>
            <a:pPr>
              <a:spcAft>
                <a:spcPts val="600"/>
              </a:spcAft>
            </a:pPr>
            <a:r>
              <a:rPr lang="en-US" altLang="zh-CN" sz="2400" b="1" dirty="0">
                <a:solidFill>
                  <a:srgbClr val="008ED3"/>
                </a:solidFill>
                <a:latin typeface="Arial" panose="020B0604020202020204" pitchFamily="34" charset="0"/>
                <a:ea typeface="微软雅黑" panose="020B0503020204020204" pitchFamily="34" charset="-122"/>
                <a:cs typeface="Arial" panose="020B0604020202020204" pitchFamily="34" charset="0"/>
              </a:rPr>
              <a:t>Incheon, Korea, March 12-14, 2025</a:t>
            </a:r>
            <a:endParaRPr lang="zh-CN" altLang="en-US" sz="2400" b="1" dirty="0">
              <a:solidFill>
                <a:srgbClr val="008ED3"/>
              </a:solidFill>
              <a:latin typeface="Arial" panose="020B0604020202020204" pitchFamily="34" charset="0"/>
              <a:ea typeface="微软雅黑" panose="020B0503020204020204" pitchFamily="34" charset="-122"/>
              <a:cs typeface="Arial" panose="020B0604020202020204" pitchFamily="34" charset="0"/>
            </a:endParaRPr>
          </a:p>
        </p:txBody>
      </p:sp>
      <p:pic>
        <p:nvPicPr>
          <p:cNvPr id="6" name="图片 5"/>
          <p:cNvPicPr>
            <a:picLocks noChangeAspect="1"/>
          </p:cNvPicPr>
          <p:nvPr/>
        </p:nvPicPr>
        <p:blipFill>
          <a:blip r:embed="rId8"/>
          <a:stretch>
            <a:fillRect/>
          </a:stretch>
        </p:blipFill>
        <p:spPr>
          <a:xfrm>
            <a:off x="8444845" y="1510627"/>
            <a:ext cx="3747155" cy="2280269"/>
          </a:xfrm>
          <a:prstGeom prst="rect">
            <a:avLst/>
          </a:prstGeom>
        </p:spPr>
      </p:pic>
      <p:pic>
        <p:nvPicPr>
          <p:cNvPr id="16" name="图片 15"/>
          <p:cNvPicPr>
            <a:picLocks noChangeAspect="1"/>
          </p:cNvPicPr>
          <p:nvPr/>
        </p:nvPicPr>
        <p:blipFill>
          <a:blip r:embed="rId9"/>
          <a:stretch>
            <a:fillRect/>
          </a:stretch>
        </p:blipFill>
        <p:spPr>
          <a:xfrm>
            <a:off x="5057720" y="1510627"/>
            <a:ext cx="3337639" cy="2280268"/>
          </a:xfrm>
          <a:prstGeom prst="rect">
            <a:avLst/>
          </a:prstGeom>
        </p:spPr>
      </p:pic>
      <p:sp>
        <p:nvSpPr>
          <p:cNvPr id="3" name="矩形 2">
            <a:extLst>
              <a:ext uri="{FF2B5EF4-FFF2-40B4-BE49-F238E27FC236}">
                <a16:creationId xmlns:a16="http://schemas.microsoft.com/office/drawing/2014/main" id="{9CC48AB0-0416-40BE-A428-15D26BE228D4}"/>
              </a:ext>
            </a:extLst>
          </p:cNvPr>
          <p:cNvSpPr/>
          <p:nvPr/>
        </p:nvSpPr>
        <p:spPr>
          <a:xfrm>
            <a:off x="8395359" y="121920"/>
            <a:ext cx="1744388" cy="461665"/>
          </a:xfrm>
          <a:prstGeom prst="rect">
            <a:avLst/>
          </a:prstGeom>
        </p:spPr>
        <p:txBody>
          <a:bodyPr wrap="none">
            <a:spAutoFit/>
          </a:bodyPr>
          <a:lstStyle/>
          <a:p>
            <a:r>
              <a:rPr lang="en-US" altLang="zh-CN" sz="2400" b="1" dirty="0">
                <a:solidFill>
                  <a:srgbClr val="008ED3"/>
                </a:solidFill>
                <a:latin typeface="Arial" panose="020B0604020202020204" pitchFamily="34" charset="0"/>
                <a:ea typeface="微软雅黑" panose="020B0503020204020204" pitchFamily="34" charset="-122"/>
                <a:cs typeface="Arial" panose="020B0604020202020204" pitchFamily="34" charset="0"/>
              </a:rPr>
              <a:t>RP-250548</a:t>
            </a:r>
          </a:p>
        </p:txBody>
      </p:sp>
      <p:sp>
        <p:nvSpPr>
          <p:cNvPr id="4" name="矩形 3">
            <a:extLst>
              <a:ext uri="{FF2B5EF4-FFF2-40B4-BE49-F238E27FC236}">
                <a16:creationId xmlns:a16="http://schemas.microsoft.com/office/drawing/2014/main" id="{A3534469-4623-496E-AD39-CAB279812CE1}"/>
              </a:ext>
            </a:extLst>
          </p:cNvPr>
          <p:cNvSpPr/>
          <p:nvPr/>
        </p:nvSpPr>
        <p:spPr>
          <a:xfrm>
            <a:off x="3417766" y="5010863"/>
            <a:ext cx="6856634" cy="907941"/>
          </a:xfrm>
          <a:prstGeom prst="rect">
            <a:avLst/>
          </a:prstGeom>
        </p:spPr>
        <p:txBody>
          <a:bodyPr wrap="square">
            <a:spAutoFit/>
          </a:bodyPr>
          <a:lstStyle/>
          <a:p>
            <a:pPr>
              <a:spcAft>
                <a:spcPts val="600"/>
              </a:spcAft>
            </a:pPr>
            <a:r>
              <a:rPr lang="en-US" altLang="zh-CN" sz="2400" b="1" dirty="0">
                <a:solidFill>
                  <a:srgbClr val="008ED3"/>
                </a:solidFill>
                <a:latin typeface="Times New Roman" panose="02020603050405020304" pitchFamily="18" charset="0"/>
                <a:ea typeface="微软雅黑" panose="020B0503020204020204" pitchFamily="34" charset="-122"/>
                <a:cs typeface="Times New Roman" panose="02020603050405020304" pitchFamily="18" charset="0"/>
              </a:rPr>
              <a:t>Agenda Item:	15.2.1</a:t>
            </a:r>
          </a:p>
          <a:p>
            <a:pPr>
              <a:spcAft>
                <a:spcPts val="600"/>
              </a:spcAft>
            </a:pPr>
            <a:r>
              <a:rPr lang="en-US" altLang="zh-CN" sz="2400" b="1" dirty="0">
                <a:solidFill>
                  <a:srgbClr val="008ED3"/>
                </a:solidFill>
                <a:latin typeface="Times New Roman" panose="02020603050405020304" pitchFamily="18" charset="0"/>
                <a:ea typeface="微软雅黑" panose="020B0503020204020204" pitchFamily="34" charset="-122"/>
                <a:cs typeface="Times New Roman" panose="02020603050405020304" pitchFamily="18" charset="0"/>
              </a:rPr>
              <a:t>Source: ZTE Corporation, </a:t>
            </a:r>
            <a:r>
              <a:rPr lang="en-US" altLang="zh-CN" sz="2400" b="1" dirty="0" err="1">
                <a:solidFill>
                  <a:srgbClr val="008ED3"/>
                </a:solidFill>
                <a:latin typeface="Times New Roman" panose="02020603050405020304" pitchFamily="18" charset="0"/>
                <a:ea typeface="微软雅黑" panose="020B0503020204020204" pitchFamily="34" charset="-122"/>
                <a:cs typeface="Times New Roman" panose="02020603050405020304" pitchFamily="18" charset="0"/>
              </a:rPr>
              <a:t>Pengcheng</a:t>
            </a:r>
            <a:r>
              <a:rPr lang="en-US" altLang="zh-CN" sz="2400" b="1" dirty="0">
                <a:solidFill>
                  <a:srgbClr val="008ED3"/>
                </a:solidFill>
                <a:latin typeface="Times New Roman" panose="02020603050405020304" pitchFamily="18" charset="0"/>
                <a:ea typeface="微软雅黑" panose="020B0503020204020204" pitchFamily="34" charset="-122"/>
                <a:cs typeface="Times New Roman" panose="02020603050405020304" pitchFamily="18" charset="0"/>
              </a:rPr>
              <a:t> Laboratory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4" name="文本框 3"/>
          <p:cNvSpPr txBox="1"/>
          <p:nvPr/>
        </p:nvSpPr>
        <p:spPr>
          <a:xfrm>
            <a:off x="333636" y="940442"/>
            <a:ext cx="11421484" cy="5793894"/>
          </a:xfrm>
          <a:prstGeom prst="rect">
            <a:avLst/>
          </a:prstGeom>
          <a:noFill/>
          <a:ln>
            <a:noFill/>
          </a:ln>
        </p:spPr>
        <p:txBody>
          <a:bodyPr wrap="square" rtlCol="0">
            <a:spAutoFit/>
          </a:bodyPr>
          <a:lstStyle/>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Release 18</a:t>
            </a:r>
          </a:p>
          <a:p>
            <a:pPr marL="742950" lvl="1"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AI Beam prediction and AI positioning enhancements were recommended for normative work</a:t>
            </a:r>
          </a:p>
          <a:p>
            <a:pPr marL="742950" lvl="1"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There is no consensus on the recommendation of CSI prediction for normative work.</a:t>
            </a:r>
          </a:p>
          <a:p>
            <a:pPr marL="742950" lvl="1"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There is no consensus on the recommendation of CSI compression for normative work due to </a:t>
            </a:r>
          </a:p>
          <a:p>
            <a:pPr marL="1200150" lvl="2"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1) Trade-off between performance and complexity/overhead; </a:t>
            </a:r>
          </a:p>
          <a:p>
            <a:pPr marL="1200150" lvl="2"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2) Issues related to inter-vendor training collaboration.</a:t>
            </a:r>
          </a:p>
          <a:p>
            <a:pPr marL="171450" indent="-171450">
              <a:buFont typeface="Wingdings" panose="05000000000000000000" pitchFamily="2" charset="2"/>
              <a:buChar char="p"/>
            </a:pPr>
            <a:endPar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Release 19</a:t>
            </a:r>
          </a:p>
          <a:p>
            <a:pPr marL="742950" lvl="1"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AI Beam prediction:</a:t>
            </a:r>
            <a:r>
              <a:rPr lang="zh-CN" altLang="en-US" sz="1400" kern="100" dirty="0">
                <a:latin typeface="Times New Roman" panose="02020603050405020304" pitchFamily="18" charset="0"/>
                <a:cs typeface="Times New Roman" panose="02020603050405020304" pitchFamily="18" charset="0"/>
              </a:rPr>
              <a:t> </a:t>
            </a:r>
            <a:r>
              <a:rPr lang="en-US" altLang="zh-CN" sz="1400" kern="100" dirty="0">
                <a:latin typeface="Times New Roman" panose="02020603050405020304" pitchFamily="18" charset="0"/>
                <a:cs typeface="Times New Roman" panose="02020603050405020304" pitchFamily="18" charset="0"/>
              </a:rPr>
              <a:t>Both spatial-domain beam prediction and time-domain beam prediction with either UE-side model or NW-side model are under normative work with moderate progress</a:t>
            </a:r>
          </a:p>
          <a:p>
            <a:pPr marL="742950" lvl="1"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AI positioning enhancements: All the five sub cases are under normative work with moderate progress</a:t>
            </a:r>
          </a:p>
          <a:p>
            <a:pPr marL="1200150" lvl="2"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First priority: Case 1, Case 3a, Case 3b</a:t>
            </a:r>
          </a:p>
          <a:p>
            <a:pPr marL="1200150" lvl="2"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Secondary priority: Case 2a, Case 2b</a:t>
            </a:r>
          </a:p>
          <a:p>
            <a:pPr marL="1200150" lvl="2"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Note: It was confirmed that secondary priority cases (case 2a/2b) won’t be discussed in Rel-19 in RAN2</a:t>
            </a:r>
          </a:p>
          <a:p>
            <a:pPr marL="742950" lvl="1"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AI CSI prediction: After the Sept. 2024 checkpoint, AI CSI prediction is escalated to normative work</a:t>
            </a:r>
          </a:p>
          <a:p>
            <a:pPr marL="742950" lvl="1"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AI CSI compression</a:t>
            </a:r>
          </a:p>
          <a:p>
            <a:pPr marL="1200150" lvl="2"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In addition to Spatial/Frequency domain CSI compression, RAN1 further investigates the temporal domain use cases</a:t>
            </a:r>
          </a:p>
          <a:p>
            <a:pPr marL="1200150" lvl="2"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After the Sept. 2024 checkpoint, AI CSI compression is kept as study item until the end of Rel-19 focusing on the inter-vendor collaboration and specification impact</a:t>
            </a:r>
          </a:p>
          <a:p>
            <a:pPr marL="1657350" lvl="3"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Inter-vendor collaboration: Model transfer, dataset transfer, reference model</a:t>
            </a:r>
          </a:p>
          <a:p>
            <a:pPr marL="742950" lvl="1"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AI framework: After the Sept. 2024 checkpoint, AI framework is kept as study item until the end of Rel-19</a:t>
            </a:r>
          </a:p>
          <a:p>
            <a:pPr marL="1200150" lvl="2" indent="-285750" algn="just">
              <a:spcBef>
                <a:spcPts val="300"/>
              </a:spcBef>
              <a:buFont typeface="Courier New" panose="02070309020205020404" pitchFamily="49" charset="0"/>
              <a:buChar char="o"/>
            </a:pPr>
            <a:r>
              <a:rPr lang="en-US" altLang="zh-CN" sz="1400" kern="100" dirty="0">
                <a:latin typeface="Times New Roman" panose="02020603050405020304" pitchFamily="18" charset="0"/>
                <a:cs typeface="Times New Roman" panose="02020603050405020304" pitchFamily="18" charset="0"/>
              </a:rPr>
              <a:t>Note: RAN1 confirmed that the work in agenda 9.1.4.2 “9.1.4.2 Other aspects of AI/ML model and data” is done and other framework discussion related to CSI compression can be discussed in 9.1.4.1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General view on Rel-20 AI for air interface</a:t>
            </a:r>
            <a:endParaRPr lang="zh-CN" altLang="en-US" dirty="0"/>
          </a:p>
        </p:txBody>
      </p:sp>
      <p:sp>
        <p:nvSpPr>
          <p:cNvPr id="3" name="文本框 2"/>
          <p:cNvSpPr txBox="1"/>
          <p:nvPr/>
        </p:nvSpPr>
        <p:spPr>
          <a:xfrm>
            <a:off x="333636" y="940442"/>
            <a:ext cx="8970112" cy="5686172"/>
          </a:xfrm>
          <a:prstGeom prst="rect">
            <a:avLst/>
          </a:prstGeom>
          <a:noFill/>
          <a:ln>
            <a:noFill/>
          </a:ln>
        </p:spPr>
        <p:txBody>
          <a:bodyPr wrap="square" rtlCol="0">
            <a:spAutoFit/>
          </a:bodyPr>
          <a:lstStyle/>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Parallel progress of AI for air interface in Rel-20 5G-A and 6G</a:t>
            </a:r>
          </a:p>
          <a:p>
            <a:pPr marL="742950" lvl="1"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The Rel-20 5G-A AI-PHY normative work will progress simultaneously with Rel-20 6G AI-PHY study</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Rel-20 </a:t>
            </a:r>
            <a:r>
              <a:rPr lang="en-US" altLang="zh-CN" sz="1600" b="1" kern="100" dirty="0">
                <a:solidFill>
                  <a:srgbClr val="00B050"/>
                </a:solidFill>
                <a:latin typeface="Times New Roman" panose="02020603050405020304" pitchFamily="18" charset="0"/>
                <a:cs typeface="Times New Roman" panose="02020603050405020304" pitchFamily="18" charset="0"/>
              </a:rPr>
              <a:t>5G-A</a:t>
            </a:r>
            <a:r>
              <a:rPr lang="en-US" altLang="zh-CN" sz="1600" kern="100" dirty="0">
                <a:latin typeface="Times New Roman" panose="02020603050405020304" pitchFamily="18" charset="0"/>
                <a:cs typeface="Times New Roman" panose="02020603050405020304" pitchFamily="18" charset="0"/>
              </a:rPr>
              <a:t> </a:t>
            </a:r>
            <a:r>
              <a:rPr lang="en-US" altLang="zh-CN" sz="1600" b="1" kern="100" dirty="0">
                <a:solidFill>
                  <a:srgbClr val="00B050"/>
                </a:solidFill>
                <a:latin typeface="Times New Roman" panose="02020603050405020304" pitchFamily="18" charset="0"/>
                <a:cs typeface="Times New Roman" panose="02020603050405020304" pitchFamily="18" charset="0"/>
              </a:rPr>
              <a:t>AI-PHY</a:t>
            </a:r>
            <a:r>
              <a:rPr lang="en-US" altLang="zh-CN" sz="1600" kern="100" dirty="0">
                <a:latin typeface="Times New Roman" panose="02020603050405020304" pitchFamily="18" charset="0"/>
                <a:cs typeface="Times New Roman" panose="02020603050405020304" pitchFamily="18" charset="0"/>
              </a:rPr>
              <a:t> normative work</a:t>
            </a:r>
          </a:p>
          <a:p>
            <a:pPr marL="1657350" lvl="3"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The study or normative work will focus on use cases that require </a:t>
            </a:r>
            <a:r>
              <a:rPr lang="en-US" altLang="zh-CN" sz="1600" kern="100" dirty="0">
                <a:solidFill>
                  <a:srgbClr val="FF0000"/>
                </a:solidFill>
                <a:latin typeface="Times New Roman" panose="02020603050405020304" pitchFamily="18" charset="0"/>
                <a:cs typeface="Times New Roman" panose="02020603050405020304" pitchFamily="18" charset="0"/>
              </a:rPr>
              <a:t>less impact on 5G-A specification and less impact on existing implementation (targeted for </a:t>
            </a:r>
            <a:r>
              <a:rPr lang="en-US" altLang="zh-CN" sz="1600" b="1" kern="100" dirty="0">
                <a:solidFill>
                  <a:srgbClr val="FF0000"/>
                </a:solidFill>
                <a:latin typeface="Times New Roman" panose="02020603050405020304" pitchFamily="18" charset="0"/>
                <a:cs typeface="Times New Roman" panose="02020603050405020304" pitchFamily="18" charset="0"/>
              </a:rPr>
              <a:t>commercialization in the 5G-A Rel-20 timeframe </a:t>
            </a:r>
            <a:r>
              <a:rPr lang="en-US" altLang="zh-CN" sz="1600" kern="100" dirty="0">
                <a:solidFill>
                  <a:srgbClr val="FF0000"/>
                </a:solidFill>
                <a:latin typeface="Times New Roman" panose="02020603050405020304" pitchFamily="18" charset="0"/>
                <a:cs typeface="Times New Roman" panose="02020603050405020304" pitchFamily="18" charset="0"/>
              </a:rPr>
              <a:t>i.e. around 2027-2028).</a:t>
            </a:r>
          </a:p>
          <a:p>
            <a:pPr marL="2114550" lvl="4"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CSI feedback enhancements, e.g., CSI compression (Subjective to Rel-19 study outcome), downloadable codebook design</a:t>
            </a:r>
          </a:p>
          <a:p>
            <a:pPr marL="2114550" lvl="4"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Other mature AI-PHY use cases, e.g., </a:t>
            </a:r>
            <a:r>
              <a:rPr lang="fr-FR" altLang="zh-CN" sz="1600" kern="100" dirty="0">
                <a:latin typeface="Times New Roman" panose="02020603050405020304" pitchFamily="18" charset="0"/>
                <a:cs typeface="Times New Roman" panose="02020603050405020304" pitchFamily="18" charset="0"/>
              </a:rPr>
              <a:t>AI Beam failure prediction, AI Pos prediction etc.</a:t>
            </a:r>
          </a:p>
          <a:p>
            <a:pPr marL="2114550" lvl="4" indent="-285750" algn="just">
              <a:spcBef>
                <a:spcPts val="300"/>
              </a:spcBef>
              <a:buFont typeface="Courier New" panose="02070309020205020404" pitchFamily="49" charset="0"/>
              <a:buChar char="o"/>
            </a:pPr>
            <a:endParaRPr lang="en-US" altLang="zh-CN" sz="1600" kern="100" dirty="0">
              <a:latin typeface="Times New Roman" panose="02020603050405020304" pitchFamily="18" charset="0"/>
              <a:cs typeface="Times New Roman" panose="02020603050405020304" pitchFamily="18" charset="0"/>
            </a:endParaRP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Rel-20 </a:t>
            </a:r>
            <a:r>
              <a:rPr lang="en-US" altLang="zh-CN" sz="1600" b="1" kern="100" dirty="0">
                <a:solidFill>
                  <a:srgbClr val="00B050"/>
                </a:solidFill>
                <a:latin typeface="Times New Roman" panose="02020603050405020304" pitchFamily="18" charset="0"/>
                <a:cs typeface="Times New Roman" panose="02020603050405020304" pitchFamily="18" charset="0"/>
              </a:rPr>
              <a:t>6G AI-PHY </a:t>
            </a:r>
            <a:r>
              <a:rPr lang="en-US" altLang="zh-CN" sz="1600" kern="100" dirty="0">
                <a:latin typeface="Times New Roman" panose="02020603050405020304" pitchFamily="18" charset="0"/>
                <a:cs typeface="Times New Roman" panose="02020603050405020304" pitchFamily="18" charset="0"/>
              </a:rPr>
              <a:t>study</a:t>
            </a:r>
          </a:p>
          <a:p>
            <a:pPr marL="1657350" lvl="3"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The study will focus on new AI-PHY use cases and enhancements of AI/ML framework</a:t>
            </a:r>
          </a:p>
          <a:p>
            <a:pPr marL="2114550" lvl="4"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The 5G-A</a:t>
            </a:r>
            <a:r>
              <a:rPr lang="zh-CN" altLang="en-US" sz="1600" kern="100" dirty="0">
                <a:latin typeface="Times New Roman" panose="02020603050405020304" pitchFamily="18" charset="0"/>
                <a:cs typeface="Times New Roman" panose="02020603050405020304" pitchFamily="18" charset="0"/>
              </a:rPr>
              <a:t> </a:t>
            </a:r>
            <a:r>
              <a:rPr lang="en-US" altLang="zh-CN" sz="1600" kern="100" dirty="0">
                <a:latin typeface="Times New Roman" panose="02020603050405020304" pitchFamily="18" charset="0"/>
                <a:cs typeface="Times New Roman" panose="02020603050405020304" pitchFamily="18" charset="0"/>
              </a:rPr>
              <a:t>AI-PHY use cases can be evolved to 6G with necessary updates accordingly</a:t>
            </a:r>
          </a:p>
          <a:p>
            <a:pPr marL="2114550" lvl="4"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Prioritize the AI-PHY use cases with </a:t>
            </a:r>
            <a:r>
              <a:rPr lang="en-US" altLang="zh-CN" sz="1600" kern="100" dirty="0">
                <a:solidFill>
                  <a:srgbClr val="FF0000"/>
                </a:solidFill>
                <a:latin typeface="Times New Roman" panose="02020603050405020304" pitchFamily="18" charset="0"/>
                <a:cs typeface="Times New Roman" panose="02020603050405020304" pitchFamily="18" charset="0"/>
              </a:rPr>
              <a:t>promising commercialization prospects </a:t>
            </a:r>
            <a:r>
              <a:rPr lang="en-US" altLang="zh-CN" sz="1600" kern="100" dirty="0">
                <a:latin typeface="Times New Roman" panose="02020603050405020304" pitchFamily="18" charset="0"/>
                <a:cs typeface="Times New Roman" panose="02020603050405020304" pitchFamily="18" charset="0"/>
              </a:rPr>
              <a:t>in 6G timeframe, e.g., use cases with clear performance gain and controllable complexity</a:t>
            </a:r>
          </a:p>
          <a:p>
            <a:pPr marL="2114550" lvl="4" indent="-285750" algn="just">
              <a:spcBef>
                <a:spcPts val="300"/>
              </a:spcBef>
              <a:buFont typeface="Courier New" panose="02070309020205020404" pitchFamily="49" charset="0"/>
              <a:buChar char="o"/>
            </a:pPr>
            <a:endParaRPr lang="en-US" altLang="zh-CN" sz="1600" kern="100" dirty="0">
              <a:latin typeface="Times New Roman" panose="02020603050405020304" pitchFamily="18" charset="0"/>
              <a:cs typeface="Times New Roman" panose="02020603050405020304" pitchFamily="18" charset="0"/>
            </a:endParaRPr>
          </a:p>
        </p:txBody>
      </p:sp>
      <p:pic>
        <p:nvPicPr>
          <p:cNvPr id="4" name="图片 3">
            <a:extLst>
              <a:ext uri="{FF2B5EF4-FFF2-40B4-BE49-F238E27FC236}">
                <a16:creationId xmlns:a16="http://schemas.microsoft.com/office/drawing/2014/main" id="{D7E23A8D-916A-401E-B339-0CAC0A03C359}"/>
              </a:ext>
            </a:extLst>
          </p:cNvPr>
          <p:cNvPicPr>
            <a:picLocks noChangeAspect="1"/>
          </p:cNvPicPr>
          <p:nvPr/>
        </p:nvPicPr>
        <p:blipFill>
          <a:blip r:embed="rId3"/>
          <a:stretch>
            <a:fillRect/>
          </a:stretch>
        </p:blipFill>
        <p:spPr>
          <a:xfrm>
            <a:off x="9527177" y="1570263"/>
            <a:ext cx="2093867" cy="2093867"/>
          </a:xfrm>
          <a:prstGeom prst="rect">
            <a:avLst/>
          </a:prstGeom>
        </p:spPr>
      </p:pic>
      <p:pic>
        <p:nvPicPr>
          <p:cNvPr id="13" name="图片 12">
            <a:extLst>
              <a:ext uri="{FF2B5EF4-FFF2-40B4-BE49-F238E27FC236}">
                <a16:creationId xmlns:a16="http://schemas.microsoft.com/office/drawing/2014/main" id="{D0501A71-494C-424B-9DE0-D195FF857EFD}"/>
              </a:ext>
            </a:extLst>
          </p:cNvPr>
          <p:cNvPicPr>
            <a:picLocks noChangeAspect="1"/>
          </p:cNvPicPr>
          <p:nvPr/>
        </p:nvPicPr>
        <p:blipFill>
          <a:blip r:embed="rId4"/>
          <a:stretch>
            <a:fillRect/>
          </a:stretch>
        </p:blipFill>
        <p:spPr>
          <a:xfrm>
            <a:off x="9303748" y="4146974"/>
            <a:ext cx="2317296" cy="180234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CSI feedback enhancements: AI CSI compression</a:t>
            </a:r>
            <a:endParaRPr lang="zh-CN" altLang="en-US" dirty="0"/>
          </a:p>
        </p:txBody>
      </p:sp>
      <p:sp>
        <p:nvSpPr>
          <p:cNvPr id="3" name="文本框 2"/>
          <p:cNvSpPr txBox="1"/>
          <p:nvPr/>
        </p:nvSpPr>
        <p:spPr>
          <a:xfrm>
            <a:off x="333636" y="940442"/>
            <a:ext cx="11436118" cy="2046714"/>
          </a:xfrm>
          <a:prstGeom prst="rect">
            <a:avLst/>
          </a:prstGeom>
          <a:noFill/>
          <a:ln>
            <a:noFill/>
          </a:ln>
        </p:spPr>
        <p:txBody>
          <a:bodyPr wrap="square" rtlCol="0">
            <a:spAutoFit/>
          </a:bodyPr>
          <a:lstStyle/>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Two-sided model: AI CSI compression (2 TU in RAN1) </a:t>
            </a:r>
            <a:r>
              <a:rPr lang="en-US" altLang="zh-CN" sz="1600" b="1" dirty="0">
                <a:solidFill>
                  <a:srgbClr val="FF0000"/>
                </a:solidFill>
                <a:latin typeface="Arial" panose="020B0604020202020204" pitchFamily="34" charset="0"/>
                <a:ea typeface="微软雅黑" panose="020B0503020204020204" pitchFamily="34" charset="-122"/>
                <a:cs typeface="Arial" panose="020B0604020202020204" pitchFamily="34" charset="0"/>
              </a:rPr>
              <a:t>(if sufficient TU is allocated to 5G-A)</a:t>
            </a:r>
            <a:endPar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endParaRPr>
          </a:p>
          <a:p>
            <a:pPr marL="742950" lvl="1"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The AI CSI compression may be converted to normative work for Rel-20 5G-A under the following </a:t>
            </a:r>
            <a:r>
              <a:rPr lang="en-US" altLang="zh-CN" sz="1600" b="1" kern="100" dirty="0">
                <a:solidFill>
                  <a:srgbClr val="00B050"/>
                </a:solidFill>
                <a:latin typeface="Times New Roman" panose="02020603050405020304" pitchFamily="18" charset="0"/>
                <a:cs typeface="Times New Roman" panose="02020603050405020304" pitchFamily="18" charset="0"/>
              </a:rPr>
              <a:t>preconditions</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Inter-vendor collaboration issue is well addressed</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Meaningful performance gain is observed</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Specification impact is thoroughly identified</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RAN4 testing framework is verified</a:t>
            </a:r>
          </a:p>
          <a:p>
            <a:pPr marL="1657350" lvl="3" indent="-285750" algn="just">
              <a:spcBef>
                <a:spcPts val="300"/>
              </a:spcBef>
              <a:buFont typeface="Courier New" panose="02070309020205020404" pitchFamily="49" charset="0"/>
              <a:buChar char="o"/>
            </a:pPr>
            <a:endParaRPr lang="en-US" altLang="zh-CN" sz="1600" kern="100" dirty="0">
              <a:latin typeface="Times New Roman" panose="02020603050405020304" pitchFamily="18" charset="0"/>
              <a:cs typeface="Times New Roman" panose="02020603050405020304" pitchFamily="18" charset="0"/>
            </a:endParaRPr>
          </a:p>
        </p:txBody>
      </p:sp>
      <p:pic>
        <p:nvPicPr>
          <p:cNvPr id="6" name="pic">
            <a:extLst>
              <a:ext uri="{FF2B5EF4-FFF2-40B4-BE49-F238E27FC236}">
                <a16:creationId xmlns:a16="http://schemas.microsoft.com/office/drawing/2014/main" id="{ABA7094C-500A-479D-A27A-14BD73C057D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681020" y="2183119"/>
            <a:ext cx="5510980" cy="3407590"/>
          </a:xfrm>
          <a:prstGeom prst="rect">
            <a:avLst/>
          </a:prstGeom>
        </p:spPr>
      </p:pic>
      <p:sp>
        <p:nvSpPr>
          <p:cNvPr id="7" name="矩形 6">
            <a:extLst>
              <a:ext uri="{FF2B5EF4-FFF2-40B4-BE49-F238E27FC236}">
                <a16:creationId xmlns:a16="http://schemas.microsoft.com/office/drawing/2014/main" id="{10D85A2F-1224-43DC-82D6-6A0C08014F45}"/>
              </a:ext>
            </a:extLst>
          </p:cNvPr>
          <p:cNvSpPr/>
          <p:nvPr/>
        </p:nvSpPr>
        <p:spPr>
          <a:xfrm>
            <a:off x="333636" y="3400352"/>
            <a:ext cx="7735708" cy="3185487"/>
          </a:xfrm>
          <a:prstGeom prst="rect">
            <a:avLst/>
          </a:prstGeom>
        </p:spPr>
        <p:txBody>
          <a:bodyPr wrap="square">
            <a:spAutoFit/>
          </a:bodyPr>
          <a:lstStyle/>
          <a:p>
            <a:pPr marL="742950" lvl="1"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Potential scope of AI CSI compression in Rel-20 5G-A</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Use cases</a:t>
            </a:r>
          </a:p>
          <a:p>
            <a:pPr marL="1657350" lvl="3"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Case 0: Spatial/Frequency domain CSI compression</a:t>
            </a:r>
          </a:p>
          <a:p>
            <a:pPr marL="1657350" lvl="3"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Case 2: Spatial/Frequency/Time domain CSI compression</a:t>
            </a:r>
          </a:p>
          <a:p>
            <a:pPr marL="1657350" lvl="3"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Case 3: CSI prediction plus CSI compression</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Inter-vendor collaboration</a:t>
            </a:r>
          </a:p>
          <a:p>
            <a:pPr marL="1657350" lvl="3"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Reference model</a:t>
            </a:r>
          </a:p>
          <a:p>
            <a:pPr marL="1657350" lvl="3"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Model transfer</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Specification support</a:t>
            </a:r>
          </a:p>
          <a:p>
            <a:pPr marL="1657350" lvl="3"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Data collection, model pairing, performance monitoring, CSI report, </a:t>
            </a:r>
            <a:r>
              <a:rPr lang="en-US" altLang="zh-CN" sz="1600" kern="100" dirty="0" err="1">
                <a:latin typeface="Times New Roman" panose="02020603050405020304" pitchFamily="18" charset="0"/>
                <a:cs typeface="Times New Roman" panose="02020603050405020304" pitchFamily="18" charset="0"/>
              </a:rPr>
              <a:t>etc</a:t>
            </a:r>
            <a:endParaRPr lang="en-US" altLang="zh-CN" sz="1600" kern="100" dirty="0">
              <a:latin typeface="Times New Roman" panose="02020603050405020304" pitchFamily="18" charset="0"/>
              <a:cs typeface="Times New Roman" panose="02020603050405020304" pitchFamily="18" charset="0"/>
            </a:endParaRP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RAN4 testing framework</a:t>
            </a:r>
          </a:p>
        </p:txBody>
      </p:sp>
      <p:sp>
        <p:nvSpPr>
          <p:cNvPr id="8" name="矩形 7">
            <a:extLst>
              <a:ext uri="{FF2B5EF4-FFF2-40B4-BE49-F238E27FC236}">
                <a16:creationId xmlns:a16="http://schemas.microsoft.com/office/drawing/2014/main" id="{5BB2FC21-4680-451D-929C-4CD3C7EAC118}"/>
              </a:ext>
            </a:extLst>
          </p:cNvPr>
          <p:cNvSpPr/>
          <p:nvPr/>
        </p:nvSpPr>
        <p:spPr>
          <a:xfrm>
            <a:off x="333965" y="2676532"/>
            <a:ext cx="6293078" cy="584775"/>
          </a:xfrm>
          <a:prstGeom prst="rect">
            <a:avLst/>
          </a:prstGeom>
        </p:spPr>
        <p:txBody>
          <a:bodyPr wrap="square">
            <a:spAutoFit/>
          </a:bodyPr>
          <a:lstStyle/>
          <a:p>
            <a:pPr marL="742950" lvl="1"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Overall progress of the above preconditions: </a:t>
            </a:r>
            <a:r>
              <a:rPr lang="en-US" altLang="zh-CN" sz="1600" b="1" kern="100" dirty="0">
                <a:solidFill>
                  <a:srgbClr val="00B050"/>
                </a:solidFill>
                <a:latin typeface="Times New Roman" panose="02020603050405020304" pitchFamily="18" charset="0"/>
                <a:cs typeface="Times New Roman" panose="02020603050405020304" pitchFamily="18" charset="0"/>
              </a:rPr>
              <a:t>moderate progress has been achieved, but there are still many pending issues</a:t>
            </a:r>
          </a:p>
        </p:txBody>
      </p:sp>
      <p:sp>
        <p:nvSpPr>
          <p:cNvPr id="9" name="文本框 8">
            <a:extLst>
              <a:ext uri="{FF2B5EF4-FFF2-40B4-BE49-F238E27FC236}">
                <a16:creationId xmlns:a16="http://schemas.microsoft.com/office/drawing/2014/main" id="{411EEA55-BC72-430D-A778-1B03D01211AF}"/>
              </a:ext>
            </a:extLst>
          </p:cNvPr>
          <p:cNvSpPr txBox="1"/>
          <p:nvPr/>
        </p:nvSpPr>
        <p:spPr>
          <a:xfrm>
            <a:off x="8228305" y="5590709"/>
            <a:ext cx="2501647" cy="276999"/>
          </a:xfrm>
          <a:prstGeom prst="rect">
            <a:avLst/>
          </a:prstGeom>
          <a:noFill/>
          <a:ln>
            <a:noFill/>
          </a:ln>
        </p:spPr>
        <p:txBody>
          <a:bodyPr wrap="none" rtlCol="0">
            <a:spAutoFit/>
          </a:bodyPr>
          <a:lstStyle/>
          <a:p>
            <a:r>
              <a:rPr lang="en-US" altLang="zh-CN" sz="1200" b="1" dirty="0">
                <a:latin typeface="微软雅黑" panose="020B0503020204020204" pitchFamily="34" charset="-122"/>
                <a:ea typeface="微软雅黑" panose="020B0503020204020204" pitchFamily="34" charset="-122"/>
              </a:rPr>
              <a:t>An example of model transfer</a:t>
            </a:r>
            <a:endParaRPr lang="zh-CN" altLang="en-US" sz="12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8998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CSI feedback enhancements: AI based codebook design 1/2</a:t>
            </a:r>
            <a:endParaRPr lang="zh-CN" altLang="en-US" dirty="0"/>
          </a:p>
        </p:txBody>
      </p:sp>
      <p:sp>
        <p:nvSpPr>
          <p:cNvPr id="4" name="文本框 3"/>
          <p:cNvSpPr txBox="1"/>
          <p:nvPr/>
        </p:nvSpPr>
        <p:spPr>
          <a:xfrm>
            <a:off x="526413" y="844375"/>
            <a:ext cx="11575774" cy="1430290"/>
          </a:xfrm>
          <a:prstGeom prst="rect">
            <a:avLst/>
          </a:prstGeom>
          <a:noFill/>
          <a:ln>
            <a:noFill/>
          </a:ln>
        </p:spPr>
        <p:txBody>
          <a:bodyPr wrap="square" rtlCol="0">
            <a:noAutofit/>
          </a:bodyPr>
          <a:lstStyle/>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AI based codebook design:</a:t>
            </a:r>
            <a:r>
              <a:rPr lang="zh-CN" altLang="en-US"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a:t>
            </a: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Reconfigurable/Downloadable codebook (0.5 ~ 1 TU in RAN1) </a:t>
            </a:r>
          </a:p>
          <a:p>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a:t>
            </a:r>
            <a:r>
              <a:rPr lang="en-US" altLang="zh-CN" sz="1600" b="1" dirty="0">
                <a:solidFill>
                  <a:srgbClr val="FF0000"/>
                </a:solidFill>
                <a:latin typeface="Arial" panose="020B0604020202020204" pitchFamily="34" charset="0"/>
                <a:ea typeface="微软雅黑" panose="020B0503020204020204" pitchFamily="34" charset="-122"/>
                <a:cs typeface="Arial" panose="020B0604020202020204" pitchFamily="34" charset="0"/>
              </a:rPr>
              <a:t>(an one sided model alternative to two sided model CSI compression)</a:t>
            </a:r>
          </a:p>
          <a:p>
            <a:pPr marL="742950" lvl="1" indent="-285750" algn="just">
              <a:spcBef>
                <a:spcPts val="6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AI model is applied to derive one suitable codebook set for the existing cell/environment. Base station </a:t>
            </a:r>
            <a:r>
              <a:rPr lang="en-US" altLang="zh-CN" sz="1600" b="1" kern="100" dirty="0">
                <a:solidFill>
                  <a:srgbClr val="FF0000"/>
                </a:solidFill>
                <a:latin typeface="Times New Roman" panose="02020603050405020304" pitchFamily="18" charset="0"/>
                <a:cs typeface="Times New Roman" panose="02020603050405020304" pitchFamily="18" charset="0"/>
              </a:rPr>
              <a:t>configures/downloads</a:t>
            </a:r>
            <a:r>
              <a:rPr lang="en-US" altLang="zh-CN" sz="1600" b="1" kern="100" dirty="0">
                <a:latin typeface="Times New Roman" panose="02020603050405020304" pitchFamily="18" charset="0"/>
                <a:cs typeface="Times New Roman" panose="02020603050405020304" pitchFamily="18" charset="0"/>
              </a:rPr>
              <a:t> </a:t>
            </a:r>
            <a:r>
              <a:rPr lang="en-US" altLang="zh-CN" sz="1600" kern="100" dirty="0">
                <a:latin typeface="Times New Roman" panose="02020603050405020304" pitchFamily="18" charset="0"/>
                <a:cs typeface="Times New Roman" panose="02020603050405020304" pitchFamily="18" charset="0"/>
              </a:rPr>
              <a:t>the suitable codebook set to the UE and tells UE to apply this codebook set later on.  </a:t>
            </a:r>
          </a:p>
          <a:p>
            <a:pPr marL="1200150" lvl="2" indent="-285750" algn="just">
              <a:spcBef>
                <a:spcPts val="6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Motivation: Codebook download based on UE’s position, interference level, UE speed, computing capability, predicted position/beam (e.g., for UAV), etc.</a:t>
            </a:r>
          </a:p>
        </p:txBody>
      </p:sp>
      <p:pic>
        <p:nvPicPr>
          <p:cNvPr id="5" name="图片 4">
            <a:extLst>
              <a:ext uri="{FF2B5EF4-FFF2-40B4-BE49-F238E27FC236}">
                <a16:creationId xmlns:a16="http://schemas.microsoft.com/office/drawing/2014/main" id="{0AE381E8-E661-45BF-B459-4E63EE527F48}"/>
              </a:ext>
            </a:extLst>
          </p:cNvPr>
          <p:cNvPicPr>
            <a:picLocks noChangeAspect="1"/>
          </p:cNvPicPr>
          <p:nvPr/>
        </p:nvPicPr>
        <p:blipFill>
          <a:blip r:embed="rId2"/>
          <a:stretch>
            <a:fillRect/>
          </a:stretch>
        </p:blipFill>
        <p:spPr>
          <a:xfrm>
            <a:off x="7362334" y="2773476"/>
            <a:ext cx="4829666" cy="3368271"/>
          </a:xfrm>
          <a:prstGeom prst="rect">
            <a:avLst/>
          </a:prstGeom>
        </p:spPr>
      </p:pic>
      <p:sp>
        <p:nvSpPr>
          <p:cNvPr id="6" name="矩形 5">
            <a:extLst>
              <a:ext uri="{FF2B5EF4-FFF2-40B4-BE49-F238E27FC236}">
                <a16:creationId xmlns:a16="http://schemas.microsoft.com/office/drawing/2014/main" id="{C3341069-5F58-4F49-B59F-7F82950E453C}"/>
              </a:ext>
            </a:extLst>
          </p:cNvPr>
          <p:cNvSpPr/>
          <p:nvPr/>
        </p:nvSpPr>
        <p:spPr>
          <a:xfrm>
            <a:off x="526412" y="2540719"/>
            <a:ext cx="6905165" cy="4093428"/>
          </a:xfrm>
          <a:prstGeom prst="rect">
            <a:avLst/>
          </a:prstGeom>
        </p:spPr>
        <p:txBody>
          <a:bodyPr wrap="square">
            <a:spAutoFit/>
          </a:bodyPr>
          <a:lstStyle/>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Overall procedure</a:t>
            </a:r>
          </a:p>
          <a:p>
            <a:pPr marL="1657350" lvl="3"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1</a:t>
            </a:r>
            <a:r>
              <a:rPr lang="en-US" altLang="zh-CN" sz="1600" kern="100" baseline="30000" dirty="0">
                <a:latin typeface="Times New Roman" panose="02020603050405020304" pitchFamily="18" charset="0"/>
                <a:cs typeface="Times New Roman" panose="02020603050405020304" pitchFamily="18" charset="0"/>
              </a:rPr>
              <a:t>st</a:t>
            </a:r>
            <a:r>
              <a:rPr lang="en-US" altLang="zh-CN" sz="1600" kern="100" dirty="0">
                <a:latin typeface="Times New Roman" panose="02020603050405020304" pitchFamily="18" charset="0"/>
                <a:cs typeface="Times New Roman" panose="02020603050405020304" pitchFamily="18" charset="0"/>
              </a:rPr>
              <a:t> phase: NW generates codebook set that is suitable for the cell/UE based on the collected CSI. </a:t>
            </a:r>
          </a:p>
          <a:p>
            <a:pPr marL="1657350" lvl="3"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2</a:t>
            </a:r>
            <a:r>
              <a:rPr lang="en-US" altLang="zh-CN" sz="1600" kern="100" baseline="30000" dirty="0">
                <a:latin typeface="Times New Roman" panose="02020603050405020304" pitchFamily="18" charset="0"/>
                <a:cs typeface="Times New Roman" panose="02020603050405020304" pitchFamily="18" charset="0"/>
              </a:rPr>
              <a:t>nd</a:t>
            </a:r>
            <a:r>
              <a:rPr lang="en-US" altLang="zh-CN" sz="1600" kern="100" dirty="0">
                <a:latin typeface="Times New Roman" panose="02020603050405020304" pitchFamily="18" charset="0"/>
                <a:cs typeface="Times New Roman" panose="02020603050405020304" pitchFamily="18" charset="0"/>
              </a:rPr>
              <a:t> phase: NW transfers the codebook set that is suitable for the cell and suitable for the UE to the UE. UE generates CSI report based on the received codebook set</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Generated codebook set</a:t>
            </a:r>
          </a:p>
          <a:p>
            <a:pPr marL="2114550" lvl="4"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Alt.1: unstructured codebook</a:t>
            </a:r>
          </a:p>
          <a:p>
            <a:pPr marL="2114550" lvl="4"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Alt.2: structured codebook subset based on eType II (e.g. via CBSR)</a:t>
            </a:r>
          </a:p>
          <a:p>
            <a:pPr marL="2114550" lvl="4"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Alt.3: structured codebook based on AI generated basis vectors (similar to </a:t>
            </a:r>
            <a:r>
              <a:rPr lang="en-US" altLang="zh-CN" sz="1600" kern="100" dirty="0" err="1">
                <a:latin typeface="Times New Roman" panose="02020603050405020304" pitchFamily="18" charset="0"/>
                <a:cs typeface="Times New Roman" panose="02020603050405020304" pitchFamily="18" charset="0"/>
              </a:rPr>
              <a:t>eTypeII</a:t>
            </a:r>
            <a:r>
              <a:rPr lang="en-US" altLang="zh-CN" sz="1600" kern="100" dirty="0">
                <a:latin typeface="Times New Roman" panose="02020603050405020304" pitchFamily="18" charset="0"/>
                <a:cs typeface="Times New Roman" panose="02020603050405020304" pitchFamily="18" charset="0"/>
              </a:rPr>
              <a:t>)</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Benefits</a:t>
            </a:r>
          </a:p>
          <a:p>
            <a:pPr marL="1657350" lvl="3"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Reduced CSI feedback overhead, more accurate CSI feedback, less specification/implementation impact, </a:t>
            </a:r>
            <a:r>
              <a:rPr lang="en-US" altLang="zh-CN" sz="1600" kern="100" dirty="0" err="1">
                <a:latin typeface="Times New Roman" panose="02020603050405020304" pitchFamily="18" charset="0"/>
                <a:cs typeface="Times New Roman" panose="02020603050405020304" pitchFamily="18" charset="0"/>
              </a:rPr>
              <a:t>etc</a:t>
            </a:r>
            <a:endParaRPr lang="en-US" altLang="zh-CN" sz="1600" kern="100" dirty="0">
              <a:latin typeface="Times New Roman" panose="02020603050405020304" pitchFamily="18" charset="0"/>
              <a:cs typeface="Times New Roman" panose="02020603050405020304" pitchFamily="18" charset="0"/>
            </a:endParaRPr>
          </a:p>
        </p:txBody>
      </p:sp>
      <p:sp>
        <p:nvSpPr>
          <p:cNvPr id="7" name="文本框 6">
            <a:extLst>
              <a:ext uri="{FF2B5EF4-FFF2-40B4-BE49-F238E27FC236}">
                <a16:creationId xmlns:a16="http://schemas.microsoft.com/office/drawing/2014/main" id="{D79590DB-637F-47C1-95D3-583AB3902AD5}"/>
              </a:ext>
            </a:extLst>
          </p:cNvPr>
          <p:cNvSpPr txBox="1"/>
          <p:nvPr/>
        </p:nvSpPr>
        <p:spPr>
          <a:xfrm>
            <a:off x="8026969" y="6291422"/>
            <a:ext cx="3266087" cy="276999"/>
          </a:xfrm>
          <a:prstGeom prst="rect">
            <a:avLst/>
          </a:prstGeom>
          <a:noFill/>
          <a:ln>
            <a:noFill/>
          </a:ln>
        </p:spPr>
        <p:txBody>
          <a:bodyPr wrap="none" rtlCol="0">
            <a:spAutoFit/>
          </a:bodyPr>
          <a:lstStyle/>
          <a:p>
            <a:r>
              <a:rPr lang="en-US" altLang="zh-CN" sz="1200" b="1" dirty="0">
                <a:latin typeface="微软雅黑" panose="020B0503020204020204" pitchFamily="34" charset="-122"/>
                <a:ea typeface="微软雅黑" panose="020B0503020204020204" pitchFamily="34" charset="-122"/>
              </a:rPr>
              <a:t>An example of </a:t>
            </a:r>
            <a:r>
              <a:rPr lang="en-US" altLang="zh-CN" sz="1200" b="1" dirty="0">
                <a:solidFill>
                  <a:srgbClr val="FF0000"/>
                </a:solidFill>
                <a:latin typeface="微软雅黑" panose="020B0503020204020204" pitchFamily="34" charset="-122"/>
                <a:ea typeface="微软雅黑" panose="020B0503020204020204" pitchFamily="34" charset="-122"/>
              </a:rPr>
              <a:t>downloadable</a:t>
            </a:r>
            <a:r>
              <a:rPr lang="en-US" altLang="zh-CN" sz="1200" b="1" dirty="0">
                <a:latin typeface="微软雅黑" panose="020B0503020204020204" pitchFamily="34" charset="-122"/>
                <a:ea typeface="微软雅黑" panose="020B0503020204020204" pitchFamily="34" charset="-122"/>
              </a:rPr>
              <a:t> codebook</a:t>
            </a:r>
            <a:endParaRPr lang="zh-CN" altLang="en-US" sz="1200" b="1" dirty="0">
              <a:latin typeface="微软雅黑" panose="020B0503020204020204" pitchFamily="34" charset="-122"/>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CSI feedback enhancements: AI based codebook design 2/2</a:t>
            </a:r>
            <a:endParaRPr lang="zh-CN" altLang="en-US" dirty="0"/>
          </a:p>
        </p:txBody>
      </p:sp>
      <p:sp>
        <p:nvSpPr>
          <p:cNvPr id="4" name="文本框 3"/>
          <p:cNvSpPr txBox="1"/>
          <p:nvPr/>
        </p:nvSpPr>
        <p:spPr>
          <a:xfrm>
            <a:off x="526414" y="960753"/>
            <a:ext cx="4842675" cy="3961461"/>
          </a:xfrm>
          <a:prstGeom prst="rect">
            <a:avLst/>
          </a:prstGeom>
          <a:noFill/>
          <a:ln>
            <a:noFill/>
          </a:ln>
        </p:spPr>
        <p:txBody>
          <a:bodyPr wrap="square" rtlCol="0">
            <a:noAutofit/>
          </a:bodyPr>
          <a:lstStyle/>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AI based codebook design (0.5~1 TU in RAN1)</a:t>
            </a:r>
          </a:p>
          <a:p>
            <a:pPr marL="742950" lvl="1" indent="-285750" algn="just">
              <a:spcBef>
                <a:spcPts val="600"/>
              </a:spcBef>
              <a:buFont typeface="Courier New" panose="02070309020205020404" pitchFamily="49" charset="0"/>
              <a:buChar char="o"/>
            </a:pPr>
            <a:r>
              <a:rPr lang="en-US" altLang="zh-CN" sz="1600" b="1" kern="100" dirty="0">
                <a:solidFill>
                  <a:srgbClr val="00B050"/>
                </a:solidFill>
                <a:latin typeface="Times New Roman" panose="02020603050405020304" pitchFamily="18" charset="0"/>
                <a:cs typeface="Times New Roman" panose="02020603050405020304" pitchFamily="18" charset="0"/>
              </a:rPr>
              <a:t>Simulation assumptions</a:t>
            </a:r>
          </a:p>
          <a:p>
            <a:pPr marL="1200150" lvl="2" indent="-285750" algn="just">
              <a:spcBef>
                <a:spcPts val="6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Single cell with single UE</a:t>
            </a:r>
          </a:p>
          <a:p>
            <a:pPr marL="1200150" lvl="2" indent="-285750" algn="just">
              <a:spcBef>
                <a:spcPts val="6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Rank1</a:t>
            </a:r>
          </a:p>
          <a:p>
            <a:pPr marL="1200150" lvl="2" indent="-285750" algn="just">
              <a:spcBef>
                <a:spcPts val="6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Channel model: CDL-C, UMI</a:t>
            </a:r>
          </a:p>
          <a:p>
            <a:pPr marL="1200150" lvl="2" indent="-285750" algn="just">
              <a:spcBef>
                <a:spcPts val="600"/>
              </a:spcBef>
              <a:buFont typeface="Courier New" panose="02070309020205020404" pitchFamily="49" charset="0"/>
              <a:buChar char="o"/>
            </a:pPr>
            <a:endParaRPr lang="en-US" altLang="zh-CN" sz="1600" kern="100" dirty="0">
              <a:latin typeface="Times New Roman" panose="02020603050405020304" pitchFamily="18" charset="0"/>
              <a:cs typeface="Times New Roman" panose="02020603050405020304" pitchFamily="18" charset="0"/>
            </a:endParaRPr>
          </a:p>
          <a:p>
            <a:pPr marL="742950" lvl="1" indent="-285750" algn="just">
              <a:spcBef>
                <a:spcPts val="600"/>
              </a:spcBef>
              <a:buFont typeface="Courier New" panose="02070309020205020404" pitchFamily="49" charset="0"/>
              <a:buChar char="o"/>
            </a:pPr>
            <a:r>
              <a:rPr lang="en-US" altLang="zh-CN" sz="1600" b="1" kern="100" dirty="0">
                <a:solidFill>
                  <a:srgbClr val="00B050"/>
                </a:solidFill>
                <a:latin typeface="Times New Roman" panose="02020603050405020304" pitchFamily="18" charset="0"/>
                <a:cs typeface="Times New Roman" panose="02020603050405020304" pitchFamily="18" charset="0"/>
              </a:rPr>
              <a:t>Simulation results</a:t>
            </a:r>
          </a:p>
          <a:p>
            <a:pPr marL="1200150" lvl="2" indent="-285750" algn="just">
              <a:spcBef>
                <a:spcPts val="6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AI based  unstructured codebook provides 5.2% ~ 26.8% SGCS gain in case of CDL-C and UMI scenarios.</a:t>
            </a:r>
          </a:p>
          <a:p>
            <a:pPr marL="1200150" lvl="2" indent="-285750" algn="just">
              <a:spcBef>
                <a:spcPts val="6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AI based structured codebook provides 5.9% ~ 11.2% SGCS gain in case of CDL-C and UMI scenarios. </a:t>
            </a:r>
          </a:p>
        </p:txBody>
      </p:sp>
      <p:graphicFrame>
        <p:nvGraphicFramePr>
          <p:cNvPr id="3" name="表格 2">
            <a:extLst>
              <a:ext uri="{FF2B5EF4-FFF2-40B4-BE49-F238E27FC236}">
                <a16:creationId xmlns:a16="http://schemas.microsoft.com/office/drawing/2014/main" id="{08D2A55F-0F08-42B4-98E0-B4FE942C1BD6}"/>
              </a:ext>
            </a:extLst>
          </p:cNvPr>
          <p:cNvGraphicFramePr>
            <a:graphicFrameLocks noGrp="1"/>
          </p:cNvGraphicFramePr>
          <p:nvPr>
            <p:extLst>
              <p:ext uri="{D42A27DB-BD31-4B8C-83A1-F6EECF244321}">
                <p14:modId xmlns:p14="http://schemas.microsoft.com/office/powerpoint/2010/main" val="760247472"/>
              </p:ext>
            </p:extLst>
          </p:nvPr>
        </p:nvGraphicFramePr>
        <p:xfrm>
          <a:off x="5571241" y="1432547"/>
          <a:ext cx="6532775" cy="1483360"/>
        </p:xfrm>
        <a:graphic>
          <a:graphicData uri="http://schemas.openxmlformats.org/drawingml/2006/table">
            <a:tbl>
              <a:tblPr firstRow="1" bandRow="1">
                <a:tableStyleId>{5C22544A-7EE6-4342-B048-85BDC9FD1C3A}</a:tableStyleId>
              </a:tblPr>
              <a:tblGrid>
                <a:gridCol w="1092182">
                  <a:extLst>
                    <a:ext uri="{9D8B030D-6E8A-4147-A177-3AD203B41FA5}">
                      <a16:colId xmlns:a16="http://schemas.microsoft.com/office/drawing/2014/main" val="1457778067"/>
                    </a:ext>
                  </a:extLst>
                </a:gridCol>
                <a:gridCol w="1572743">
                  <a:extLst>
                    <a:ext uri="{9D8B030D-6E8A-4147-A177-3AD203B41FA5}">
                      <a16:colId xmlns:a16="http://schemas.microsoft.com/office/drawing/2014/main" val="1850093492"/>
                    </a:ext>
                  </a:extLst>
                </a:gridCol>
                <a:gridCol w="1810483">
                  <a:extLst>
                    <a:ext uri="{9D8B030D-6E8A-4147-A177-3AD203B41FA5}">
                      <a16:colId xmlns:a16="http://schemas.microsoft.com/office/drawing/2014/main" val="2936138093"/>
                    </a:ext>
                  </a:extLst>
                </a:gridCol>
                <a:gridCol w="1005824">
                  <a:extLst>
                    <a:ext uri="{9D8B030D-6E8A-4147-A177-3AD203B41FA5}">
                      <a16:colId xmlns:a16="http://schemas.microsoft.com/office/drawing/2014/main" val="524749661"/>
                    </a:ext>
                  </a:extLst>
                </a:gridCol>
                <a:gridCol w="1051543">
                  <a:extLst>
                    <a:ext uri="{9D8B030D-6E8A-4147-A177-3AD203B41FA5}">
                      <a16:colId xmlns:a16="http://schemas.microsoft.com/office/drawing/2014/main" val="848489465"/>
                    </a:ext>
                  </a:extLst>
                </a:gridCol>
              </a:tblGrid>
              <a:tr h="370840">
                <a:tc>
                  <a:txBody>
                    <a:bodyPr/>
                    <a:lstStyle/>
                    <a:p>
                      <a:pPr algn="ctr"/>
                      <a:r>
                        <a:rPr lang="en-US" altLang="zh-CN" sz="1600" b="0" dirty="0">
                          <a:latin typeface="Times New Roman" panose="02020603050405020304" pitchFamily="18" charset="0"/>
                          <a:cs typeface="Times New Roman" panose="02020603050405020304" pitchFamily="18" charset="0"/>
                        </a:rPr>
                        <a:t>Scenario</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Codebook size</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Benchmark SGCS</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AI SGCS</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Gain</a:t>
                      </a:r>
                      <a:endParaRPr lang="zh-CN" altLang="en-US" sz="1600"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319674818"/>
                  </a:ext>
                </a:extLst>
              </a:tr>
              <a:tr h="370840">
                <a:tc rowSpan="2">
                  <a:txBody>
                    <a:bodyPr/>
                    <a:lstStyle/>
                    <a:p>
                      <a:pPr algn="ctr"/>
                      <a:r>
                        <a:rPr lang="en-US" altLang="zh-CN" sz="1600" b="0" dirty="0">
                          <a:latin typeface="Times New Roman" panose="02020603050405020304" pitchFamily="18" charset="0"/>
                          <a:cs typeface="Times New Roman" panose="02020603050405020304" pitchFamily="18" charset="0"/>
                        </a:rPr>
                        <a:t>CDL-C</a:t>
                      </a:r>
                      <a:endParaRPr lang="zh-CN" altLang="en-US" sz="1600" b="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600" b="0" dirty="0">
                          <a:latin typeface="Times New Roman" panose="02020603050405020304" pitchFamily="18" charset="0"/>
                          <a:cs typeface="Times New Roman" panose="02020603050405020304" pitchFamily="18" charset="0"/>
                        </a:rPr>
                        <a:t>1024</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0.6454</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0.8182</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26.8%</a:t>
                      </a:r>
                      <a:endParaRPr lang="zh-CN" altLang="en-US" sz="1600"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227360313"/>
                  </a:ext>
                </a:extLst>
              </a:tr>
              <a:tr h="370840">
                <a:tc vMerge="1">
                  <a:txBody>
                    <a:bodyPr/>
                    <a:lstStyle/>
                    <a:p>
                      <a:pPr algn="ct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8</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0.6454</a:t>
                      </a: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0.6791</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5.2%</a:t>
                      </a:r>
                      <a:endParaRPr lang="zh-CN" altLang="en-US" sz="1600"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974088657"/>
                  </a:ext>
                </a:extLst>
              </a:tr>
              <a:tr h="370840">
                <a:tc>
                  <a:txBody>
                    <a:bodyPr/>
                    <a:lstStyle/>
                    <a:p>
                      <a:pPr algn="ctr"/>
                      <a:r>
                        <a:rPr lang="en-US" altLang="zh-CN" sz="1600" b="0" dirty="0">
                          <a:latin typeface="Times New Roman" panose="02020603050405020304" pitchFamily="18" charset="0"/>
                          <a:cs typeface="Times New Roman" panose="02020603050405020304" pitchFamily="18" charset="0"/>
                        </a:rPr>
                        <a:t>UMI</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1024</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0.6221</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0.7056</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13.4%</a:t>
                      </a:r>
                      <a:endParaRPr lang="zh-CN" altLang="en-US" sz="1600"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982342756"/>
                  </a:ext>
                </a:extLst>
              </a:tr>
            </a:tbl>
          </a:graphicData>
        </a:graphic>
      </p:graphicFrame>
      <p:sp>
        <p:nvSpPr>
          <p:cNvPr id="5" name="文本框 4">
            <a:extLst>
              <a:ext uri="{FF2B5EF4-FFF2-40B4-BE49-F238E27FC236}">
                <a16:creationId xmlns:a16="http://schemas.microsoft.com/office/drawing/2014/main" id="{833B8296-FBAA-4A9C-9F92-EA15EF38518B}"/>
              </a:ext>
            </a:extLst>
          </p:cNvPr>
          <p:cNvSpPr txBox="1"/>
          <p:nvPr/>
        </p:nvSpPr>
        <p:spPr>
          <a:xfrm>
            <a:off x="6416260" y="1096249"/>
            <a:ext cx="4842736" cy="338554"/>
          </a:xfrm>
          <a:prstGeom prst="rect">
            <a:avLst/>
          </a:prstGeom>
          <a:noFill/>
          <a:ln>
            <a:noFill/>
          </a:ln>
        </p:spPr>
        <p:txBody>
          <a:bodyPr wrap="none" rtlCol="0">
            <a:spAutoFit/>
          </a:bodyPr>
          <a:lstStyle/>
          <a:p>
            <a:pPr algn="ctr"/>
            <a:r>
              <a:rPr lang="en-US" altLang="zh-CN" sz="1600" b="1" dirty="0">
                <a:latin typeface="Times New Roman" panose="02020603050405020304" pitchFamily="18" charset="0"/>
                <a:ea typeface="微软雅黑" panose="020B0503020204020204" pitchFamily="34" charset="-122"/>
                <a:cs typeface="Times New Roman" panose="02020603050405020304" pitchFamily="18" charset="0"/>
              </a:rPr>
              <a:t>AI based unstructured codebook vs Type I codebook</a:t>
            </a:r>
            <a:endParaRPr lang="zh-CN" altLang="en-US" sz="1600" b="1" dirty="0">
              <a:latin typeface="Times New Roman" panose="02020603050405020304" pitchFamily="18" charset="0"/>
              <a:ea typeface="微软雅黑" panose="020B0503020204020204" pitchFamily="34" charset="-122"/>
              <a:cs typeface="Times New Roman" panose="02020603050405020304" pitchFamily="18" charset="0"/>
            </a:endParaRPr>
          </a:p>
        </p:txBody>
      </p:sp>
      <p:graphicFrame>
        <p:nvGraphicFramePr>
          <p:cNvPr id="6" name="表格 5">
            <a:extLst>
              <a:ext uri="{FF2B5EF4-FFF2-40B4-BE49-F238E27FC236}">
                <a16:creationId xmlns:a16="http://schemas.microsoft.com/office/drawing/2014/main" id="{0FE08232-058B-4629-897B-FD63E3163F1E}"/>
              </a:ext>
            </a:extLst>
          </p:cNvPr>
          <p:cNvGraphicFramePr>
            <a:graphicFrameLocks noGrp="1"/>
          </p:cNvGraphicFramePr>
          <p:nvPr>
            <p:extLst>
              <p:ext uri="{D42A27DB-BD31-4B8C-83A1-F6EECF244321}">
                <p14:modId xmlns:p14="http://schemas.microsoft.com/office/powerpoint/2010/main" val="2642778664"/>
              </p:ext>
            </p:extLst>
          </p:nvPr>
        </p:nvGraphicFramePr>
        <p:xfrm>
          <a:off x="5571241" y="3809694"/>
          <a:ext cx="6532775" cy="1112520"/>
        </p:xfrm>
        <a:graphic>
          <a:graphicData uri="http://schemas.openxmlformats.org/drawingml/2006/table">
            <a:tbl>
              <a:tblPr firstRow="1" bandRow="1">
                <a:tableStyleId>{5C22544A-7EE6-4342-B048-85BDC9FD1C3A}</a:tableStyleId>
              </a:tblPr>
              <a:tblGrid>
                <a:gridCol w="1092182">
                  <a:extLst>
                    <a:ext uri="{9D8B030D-6E8A-4147-A177-3AD203B41FA5}">
                      <a16:colId xmlns:a16="http://schemas.microsoft.com/office/drawing/2014/main" val="1457778067"/>
                    </a:ext>
                  </a:extLst>
                </a:gridCol>
                <a:gridCol w="1572743">
                  <a:extLst>
                    <a:ext uri="{9D8B030D-6E8A-4147-A177-3AD203B41FA5}">
                      <a16:colId xmlns:a16="http://schemas.microsoft.com/office/drawing/2014/main" val="1850093492"/>
                    </a:ext>
                  </a:extLst>
                </a:gridCol>
                <a:gridCol w="1810483">
                  <a:extLst>
                    <a:ext uri="{9D8B030D-6E8A-4147-A177-3AD203B41FA5}">
                      <a16:colId xmlns:a16="http://schemas.microsoft.com/office/drawing/2014/main" val="2936138093"/>
                    </a:ext>
                  </a:extLst>
                </a:gridCol>
                <a:gridCol w="1005824">
                  <a:extLst>
                    <a:ext uri="{9D8B030D-6E8A-4147-A177-3AD203B41FA5}">
                      <a16:colId xmlns:a16="http://schemas.microsoft.com/office/drawing/2014/main" val="524749661"/>
                    </a:ext>
                  </a:extLst>
                </a:gridCol>
                <a:gridCol w="1051543">
                  <a:extLst>
                    <a:ext uri="{9D8B030D-6E8A-4147-A177-3AD203B41FA5}">
                      <a16:colId xmlns:a16="http://schemas.microsoft.com/office/drawing/2014/main" val="848489465"/>
                    </a:ext>
                  </a:extLst>
                </a:gridCol>
              </a:tblGrid>
              <a:tr h="370840">
                <a:tc>
                  <a:txBody>
                    <a:bodyPr/>
                    <a:lstStyle/>
                    <a:p>
                      <a:pPr algn="ctr"/>
                      <a:r>
                        <a:rPr lang="en-US" altLang="zh-CN" sz="1600" b="0" dirty="0">
                          <a:latin typeface="Times New Roman" panose="02020603050405020304" pitchFamily="18" charset="0"/>
                          <a:cs typeface="Times New Roman" panose="02020603050405020304" pitchFamily="18" charset="0"/>
                        </a:rPr>
                        <a:t>Scenario</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Beam number</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Benchmark SGCS</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AI SGCS</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Gain</a:t>
                      </a:r>
                      <a:endParaRPr lang="zh-CN" altLang="en-US" sz="1600"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319674818"/>
                  </a:ext>
                </a:extLst>
              </a:tr>
              <a:tr h="370840">
                <a:tc>
                  <a:txBody>
                    <a:bodyPr/>
                    <a:lstStyle/>
                    <a:p>
                      <a:pPr algn="ctr"/>
                      <a:r>
                        <a:rPr lang="en-US" altLang="zh-CN" sz="1600" b="0" dirty="0">
                          <a:latin typeface="Times New Roman" panose="02020603050405020304" pitchFamily="18" charset="0"/>
                          <a:cs typeface="Times New Roman" panose="02020603050405020304" pitchFamily="18" charset="0"/>
                        </a:rPr>
                        <a:t>CDL-C</a:t>
                      </a:r>
                      <a:endParaRPr lang="zh-CN" altLang="en-US" sz="1600" b="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600" b="0" dirty="0">
                          <a:latin typeface="Times New Roman" panose="02020603050405020304" pitchFamily="18" charset="0"/>
                          <a:cs typeface="Times New Roman" panose="02020603050405020304" pitchFamily="18" charset="0"/>
                        </a:rPr>
                        <a:t>4</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0.8218</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0.9144</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11.2%</a:t>
                      </a:r>
                      <a:endParaRPr lang="zh-CN" altLang="en-US" sz="1600"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227360313"/>
                  </a:ext>
                </a:extLst>
              </a:tr>
              <a:tr h="370840">
                <a:tc>
                  <a:txBody>
                    <a:bodyPr/>
                    <a:lstStyle/>
                    <a:p>
                      <a:pPr algn="ctr"/>
                      <a:r>
                        <a:rPr lang="en-US" altLang="zh-CN" sz="1600" b="0" dirty="0">
                          <a:latin typeface="Times New Roman" panose="02020603050405020304" pitchFamily="18" charset="0"/>
                          <a:cs typeface="Times New Roman" panose="02020603050405020304" pitchFamily="18" charset="0"/>
                        </a:rPr>
                        <a:t>UMI</a:t>
                      </a:r>
                      <a:endParaRPr lang="zh-CN" altLang="en-US" sz="1600" b="0" dirty="0">
                        <a:latin typeface="Times New Roman" panose="02020603050405020304" pitchFamily="18" charset="0"/>
                        <a:cs typeface="Times New Roman" panose="02020603050405020304" pitchFamily="18" charset="0"/>
                      </a:endParaRPr>
                    </a:p>
                  </a:txBody>
                  <a:tcPr anchor="ctr"/>
                </a:tc>
                <a:tc>
                  <a:txBody>
                    <a:bodyPr/>
                    <a:lstStyle/>
                    <a:p>
                      <a:pPr algn="ctr"/>
                      <a:r>
                        <a:rPr lang="en-US" altLang="zh-CN" sz="1600" b="0" dirty="0">
                          <a:latin typeface="Times New Roman" panose="02020603050405020304" pitchFamily="18" charset="0"/>
                          <a:cs typeface="Times New Roman" panose="02020603050405020304" pitchFamily="18" charset="0"/>
                        </a:rPr>
                        <a:t>4</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0.7957</a:t>
                      </a: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0.8431</a:t>
                      </a:r>
                      <a:endParaRPr lang="zh-CN" altLang="en-US" sz="1600" b="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b="0" dirty="0">
                          <a:latin typeface="Times New Roman" panose="02020603050405020304" pitchFamily="18" charset="0"/>
                          <a:cs typeface="Times New Roman" panose="02020603050405020304" pitchFamily="18" charset="0"/>
                        </a:rPr>
                        <a:t>5.9%</a:t>
                      </a:r>
                      <a:endParaRPr lang="zh-CN" altLang="en-US" sz="1600" b="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974088657"/>
                  </a:ext>
                </a:extLst>
              </a:tr>
            </a:tbl>
          </a:graphicData>
        </a:graphic>
      </p:graphicFrame>
      <p:sp>
        <p:nvSpPr>
          <p:cNvPr id="7" name="文本框 6">
            <a:extLst>
              <a:ext uri="{FF2B5EF4-FFF2-40B4-BE49-F238E27FC236}">
                <a16:creationId xmlns:a16="http://schemas.microsoft.com/office/drawing/2014/main" id="{2A1C1E6E-84B4-40AC-8469-946CAF802B97}"/>
              </a:ext>
            </a:extLst>
          </p:cNvPr>
          <p:cNvSpPr txBox="1"/>
          <p:nvPr/>
        </p:nvSpPr>
        <p:spPr>
          <a:xfrm>
            <a:off x="6563736" y="3415389"/>
            <a:ext cx="4695260" cy="338554"/>
          </a:xfrm>
          <a:prstGeom prst="rect">
            <a:avLst/>
          </a:prstGeom>
          <a:noFill/>
          <a:ln>
            <a:noFill/>
          </a:ln>
        </p:spPr>
        <p:txBody>
          <a:bodyPr wrap="none" rtlCol="0">
            <a:spAutoFit/>
          </a:bodyPr>
          <a:lstStyle/>
          <a:p>
            <a:r>
              <a:rPr lang="en-US" altLang="zh-CN" sz="1600" b="1" dirty="0">
                <a:latin typeface="Times New Roman" panose="02020603050405020304" pitchFamily="18" charset="0"/>
                <a:ea typeface="微软雅黑" panose="020B0503020204020204" pitchFamily="34" charset="-122"/>
                <a:cs typeface="Times New Roman" panose="02020603050405020304" pitchFamily="18" charset="0"/>
              </a:rPr>
              <a:t>AI based structured codebook vs Type II codebook</a:t>
            </a:r>
            <a:endParaRPr lang="zh-CN" altLang="en-US" sz="1600" b="1"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a:extLst>
              <a:ext uri="{FF2B5EF4-FFF2-40B4-BE49-F238E27FC236}">
                <a16:creationId xmlns:a16="http://schemas.microsoft.com/office/drawing/2014/main" id="{0663E0A7-0DC1-4C37-8122-5BF3122F7DFB}"/>
              </a:ext>
            </a:extLst>
          </p:cNvPr>
          <p:cNvSpPr txBox="1"/>
          <p:nvPr/>
        </p:nvSpPr>
        <p:spPr>
          <a:xfrm>
            <a:off x="1067084" y="5256257"/>
            <a:ext cx="10834180" cy="923330"/>
          </a:xfrm>
          <a:prstGeom prst="rect">
            <a:avLst/>
          </a:prstGeom>
          <a:noFill/>
          <a:ln>
            <a:noFill/>
          </a:ln>
        </p:spPr>
        <p:txBody>
          <a:bodyPr wrap="square" rtlCol="0">
            <a:spAutoFit/>
          </a:bodyPr>
          <a:lstStyle/>
          <a:p>
            <a:r>
              <a:rPr lang="en-US" altLang="zh-CN" b="1" kern="100" dirty="0">
                <a:solidFill>
                  <a:srgbClr val="00B050"/>
                </a:solidFill>
                <a:latin typeface="Times New Roman" panose="02020603050405020304" pitchFamily="18" charset="0"/>
                <a:cs typeface="Times New Roman" panose="02020603050405020304" pitchFamily="18" charset="0"/>
              </a:rPr>
              <a:t>Observation</a:t>
            </a:r>
            <a:r>
              <a:rPr lang="en-US" altLang="zh-CN" dirty="0">
                <a:latin typeface="Times New Roman" panose="02020603050405020304" pitchFamily="18" charset="0"/>
                <a:ea typeface="微软雅黑" panose="020B0503020204020204" pitchFamily="34" charset="-122"/>
                <a:cs typeface="Times New Roman" panose="02020603050405020304" pitchFamily="18" charset="0"/>
              </a:rPr>
              <a:t>: AI based codebook design (including both structured codebook and unstructured codebook) provides comparable performance gain as AI based CSI compression with much smaller implementation/specification complexity.</a:t>
            </a:r>
            <a:endParaRPr lang="zh-CN" altLang="en-US" sz="20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8601040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One-sided model AI-PHY use case</a:t>
            </a:r>
            <a:endParaRPr lang="zh-CN" altLang="en-US" dirty="0"/>
          </a:p>
        </p:txBody>
      </p:sp>
      <p:sp>
        <p:nvSpPr>
          <p:cNvPr id="3" name="文本框 2"/>
          <p:cNvSpPr txBox="1"/>
          <p:nvPr/>
        </p:nvSpPr>
        <p:spPr>
          <a:xfrm>
            <a:off x="300857" y="878840"/>
            <a:ext cx="11481839" cy="3831818"/>
          </a:xfrm>
          <a:prstGeom prst="rect">
            <a:avLst/>
          </a:prstGeom>
          <a:noFill/>
          <a:ln>
            <a:noFill/>
          </a:ln>
        </p:spPr>
        <p:txBody>
          <a:bodyPr wrap="square" rtlCol="0">
            <a:spAutoFit/>
          </a:bodyPr>
          <a:lstStyle/>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Consider a subset of the following AI use cases if sufficient TU is allocated (1~2 TU in RAN1)</a:t>
            </a:r>
          </a:p>
          <a:p>
            <a:pPr marL="742950" lvl="1" indent="-285750" algn="just">
              <a:spcBef>
                <a:spcPts val="600"/>
              </a:spcBef>
              <a:buFont typeface="Courier New" panose="02070309020205020404" pitchFamily="49" charset="0"/>
              <a:buChar char="o"/>
            </a:pPr>
            <a:r>
              <a:rPr lang="en-US" altLang="zh-CN" sz="1600" b="1" kern="100" dirty="0">
                <a:solidFill>
                  <a:srgbClr val="00B050"/>
                </a:solidFill>
                <a:latin typeface="Times New Roman" panose="02020603050405020304" pitchFamily="18" charset="0"/>
                <a:cs typeface="Times New Roman" panose="02020603050405020304" pitchFamily="18" charset="0"/>
              </a:rPr>
              <a:t>AI-based beam failure detection</a:t>
            </a:r>
          </a:p>
          <a:p>
            <a:pPr marL="1200150" lvl="2" indent="-285750" algn="just">
              <a:spcBef>
                <a:spcPts val="300"/>
              </a:spcBef>
              <a:buFont typeface="Courier New" panose="02070309020205020404" pitchFamily="49" charset="0"/>
              <a:buChar char="o"/>
            </a:pPr>
            <a:r>
              <a:rPr lang="en-US" altLang="zh-CN" sz="1600" b="1" kern="100" dirty="0">
                <a:latin typeface="Times New Roman" panose="02020603050405020304" pitchFamily="18" charset="0"/>
                <a:cs typeface="Times New Roman" panose="02020603050405020304" pitchFamily="18" charset="0"/>
              </a:rPr>
              <a:t>Motivation</a:t>
            </a:r>
            <a:r>
              <a:rPr lang="en-US" altLang="zh-CN" sz="1600" kern="100" dirty="0">
                <a:latin typeface="Times New Roman" panose="02020603050405020304" pitchFamily="18" charset="0"/>
                <a:cs typeface="Times New Roman" panose="02020603050405020304" pitchFamily="18" charset="0"/>
              </a:rPr>
              <a:t>: The temporal beam prediction model can be used to assess the quality of failure detection resources for future time periods, enabling proactive triggering of beam failure event in advance to maintain consistent service quality.</a:t>
            </a:r>
          </a:p>
          <a:p>
            <a:pPr marL="742950" lvl="1" indent="-285750" algn="just">
              <a:spcBef>
                <a:spcPts val="600"/>
              </a:spcBef>
              <a:buFont typeface="Courier New" panose="02070309020205020404" pitchFamily="49" charset="0"/>
              <a:buChar char="o"/>
            </a:pPr>
            <a:r>
              <a:rPr lang="en-US" altLang="zh-CN" sz="1600" b="1" kern="100" dirty="0">
                <a:solidFill>
                  <a:srgbClr val="00B050"/>
                </a:solidFill>
                <a:latin typeface="Times New Roman" panose="02020603050405020304" pitchFamily="18" charset="0"/>
                <a:cs typeface="Times New Roman" panose="02020603050405020304" pitchFamily="18" charset="0"/>
              </a:rPr>
              <a:t> AI Positioning enhancements: </a:t>
            </a:r>
            <a:r>
              <a:rPr lang="en-US" altLang="zh-CN" sz="1600" kern="100" dirty="0">
                <a:latin typeface="Times New Roman" panose="02020603050405020304" pitchFamily="18" charset="0"/>
                <a:cs typeface="Times New Roman" panose="02020603050405020304" pitchFamily="18" charset="0"/>
              </a:rPr>
              <a:t>2</a:t>
            </a:r>
            <a:r>
              <a:rPr lang="en-US" altLang="zh-CN" sz="1600" kern="100" baseline="30000" dirty="0">
                <a:latin typeface="Times New Roman" panose="02020603050405020304" pitchFamily="18" charset="0"/>
                <a:cs typeface="Times New Roman" panose="02020603050405020304" pitchFamily="18" charset="0"/>
              </a:rPr>
              <a:t>nd</a:t>
            </a:r>
            <a:r>
              <a:rPr lang="en-US" altLang="zh-CN" sz="1600" kern="100" dirty="0">
                <a:latin typeface="Times New Roman" panose="02020603050405020304" pitchFamily="18" charset="0"/>
                <a:cs typeface="Times New Roman" panose="02020603050405020304" pitchFamily="18" charset="0"/>
              </a:rPr>
              <a:t> priority use cases (Case 2a/2b) if they are not finalized in Rel-19</a:t>
            </a:r>
            <a:endParaRPr lang="en-US" altLang="zh-CN" sz="1600" b="1" kern="100" dirty="0">
              <a:solidFill>
                <a:srgbClr val="00B050"/>
              </a:solidFill>
              <a:latin typeface="Times New Roman" panose="02020603050405020304" pitchFamily="18" charset="0"/>
              <a:cs typeface="Times New Roman" panose="02020603050405020304" pitchFamily="18" charset="0"/>
            </a:endParaRPr>
          </a:p>
          <a:p>
            <a:pPr marL="742950" lvl="1" indent="-285750" algn="just">
              <a:spcBef>
                <a:spcPts val="600"/>
              </a:spcBef>
              <a:buFont typeface="Courier New" panose="02070309020205020404" pitchFamily="49" charset="0"/>
              <a:buChar char="o"/>
            </a:pPr>
            <a:r>
              <a:rPr lang="en-US" altLang="zh-CN" sz="1600" b="1" kern="100" dirty="0">
                <a:solidFill>
                  <a:schemeClr val="bg1">
                    <a:lumMod val="50000"/>
                  </a:schemeClr>
                </a:solidFill>
                <a:latin typeface="Times New Roman" panose="02020603050405020304" pitchFamily="18" charset="0"/>
                <a:cs typeface="Times New Roman" panose="02020603050405020304" pitchFamily="18" charset="0"/>
              </a:rPr>
              <a:t>AI based position prediction</a:t>
            </a:r>
          </a:p>
          <a:p>
            <a:pPr marL="1200150" lvl="2" indent="-285750" algn="just">
              <a:spcBef>
                <a:spcPts val="400"/>
              </a:spcBef>
              <a:buFont typeface="Courier New" panose="02070309020205020404" pitchFamily="49" charset="0"/>
              <a:buChar char="o"/>
            </a:pPr>
            <a:r>
              <a:rPr lang="en-US" altLang="zh-CN" sz="1600" b="1" kern="100" dirty="0">
                <a:solidFill>
                  <a:schemeClr val="bg1">
                    <a:lumMod val="50000"/>
                  </a:schemeClr>
                </a:solidFill>
                <a:latin typeface="Times New Roman" panose="02020603050405020304" pitchFamily="18" charset="0"/>
                <a:cs typeface="Times New Roman" panose="02020603050405020304" pitchFamily="18" charset="0"/>
              </a:rPr>
              <a:t>Motivation</a:t>
            </a:r>
            <a:r>
              <a:rPr lang="en-US" altLang="zh-CN" sz="1600" kern="100" dirty="0">
                <a:solidFill>
                  <a:schemeClr val="bg1">
                    <a:lumMod val="50000"/>
                  </a:schemeClr>
                </a:solidFill>
                <a:latin typeface="Times New Roman" panose="02020603050405020304" pitchFamily="18" charset="0"/>
                <a:cs typeface="Times New Roman" panose="02020603050405020304" pitchFamily="18" charset="0"/>
              </a:rPr>
              <a:t>: The previous AI based positioning is based on the historic measurement and outputs the historic position. In case of high mobility scenario, the historic position may be outdated. </a:t>
            </a:r>
          </a:p>
          <a:p>
            <a:pPr marL="1200150" lvl="2" indent="-285750" algn="just">
              <a:spcBef>
                <a:spcPts val="400"/>
              </a:spcBef>
              <a:buFont typeface="Courier New" panose="02070309020205020404" pitchFamily="49" charset="0"/>
              <a:buChar char="o"/>
            </a:pPr>
            <a:r>
              <a:rPr lang="en-US" altLang="zh-CN" sz="1600" b="1" kern="100" dirty="0">
                <a:solidFill>
                  <a:schemeClr val="bg1">
                    <a:lumMod val="50000"/>
                  </a:schemeClr>
                </a:solidFill>
                <a:latin typeface="Times New Roman" panose="02020603050405020304" pitchFamily="18" charset="0"/>
                <a:cs typeface="Times New Roman" panose="02020603050405020304" pitchFamily="18" charset="0"/>
              </a:rPr>
              <a:t>Enhancement</a:t>
            </a:r>
            <a:r>
              <a:rPr lang="en-US" altLang="zh-CN" sz="1600" kern="100" dirty="0">
                <a:solidFill>
                  <a:schemeClr val="bg1">
                    <a:lumMod val="50000"/>
                  </a:schemeClr>
                </a:solidFill>
                <a:latin typeface="Times New Roman" panose="02020603050405020304" pitchFamily="18" charset="0"/>
                <a:cs typeface="Times New Roman" panose="02020603050405020304" pitchFamily="18" charset="0"/>
              </a:rPr>
              <a:t>: The AI model can generate the predicted positioning for future time instances</a:t>
            </a:r>
            <a:endParaRPr lang="en-US" altLang="zh-CN" sz="1600" b="1" kern="100" dirty="0">
              <a:solidFill>
                <a:schemeClr val="bg1">
                  <a:lumMod val="50000"/>
                </a:schemeClr>
              </a:solidFill>
              <a:latin typeface="Times New Roman" panose="02020603050405020304" pitchFamily="18" charset="0"/>
              <a:cs typeface="Times New Roman" panose="02020603050405020304" pitchFamily="18" charset="0"/>
            </a:endParaRPr>
          </a:p>
          <a:p>
            <a:pPr marL="742950" lvl="1" indent="-285750" algn="just">
              <a:spcBef>
                <a:spcPts val="600"/>
              </a:spcBef>
              <a:buFont typeface="Courier New" panose="02070309020205020404" pitchFamily="49" charset="0"/>
              <a:buChar char="o"/>
            </a:pPr>
            <a:r>
              <a:rPr lang="en-US" altLang="zh-CN" sz="1600" b="1" kern="100" dirty="0">
                <a:solidFill>
                  <a:schemeClr val="bg1">
                    <a:lumMod val="50000"/>
                  </a:schemeClr>
                </a:solidFill>
                <a:latin typeface="Times New Roman" panose="02020603050405020304" pitchFamily="18" charset="0"/>
                <a:cs typeface="Times New Roman" panose="02020603050405020304" pitchFamily="18" charset="0"/>
              </a:rPr>
              <a:t>Overhead reduction of SRS: Exploit the correlation of different SRS ports or antennas</a:t>
            </a:r>
          </a:p>
          <a:p>
            <a:pPr marL="1200150" lvl="2" indent="-285750" algn="just">
              <a:spcBef>
                <a:spcPts val="400"/>
              </a:spcBef>
              <a:buFont typeface="Courier New" panose="02070309020205020404" pitchFamily="49" charset="0"/>
              <a:buChar char="o"/>
            </a:pPr>
            <a:r>
              <a:rPr lang="en-US" altLang="zh-CN" sz="1600" kern="100" dirty="0">
                <a:solidFill>
                  <a:schemeClr val="bg1">
                    <a:lumMod val="50000"/>
                  </a:schemeClr>
                </a:solidFill>
                <a:latin typeface="Times New Roman" panose="02020603050405020304" pitchFamily="18" charset="0"/>
                <a:cs typeface="Times New Roman" panose="02020603050405020304" pitchFamily="18" charset="0"/>
              </a:rPr>
              <a:t>For example, if UE has 4 Rx antennas and 1 Tx antenna, previously UE needs to perform 4 antenna switching. With AI prediction, maybe only 2 antenna switching are required</a:t>
            </a:r>
          </a:p>
          <a:p>
            <a:pPr marL="1200150" lvl="2" indent="-285750" algn="just">
              <a:spcBef>
                <a:spcPts val="300"/>
              </a:spcBef>
              <a:buFont typeface="Courier New" panose="02070309020205020404" pitchFamily="49" charset="0"/>
              <a:buChar char="o"/>
            </a:pPr>
            <a:endParaRPr lang="en-US" altLang="zh-CN" sz="1600" kern="100" dirty="0">
              <a:latin typeface="Times New Roman" panose="02020603050405020304" pitchFamily="18" charset="0"/>
              <a:cs typeface="Times New Roman" panose="02020603050405020304" pitchFamily="18" charset="0"/>
            </a:endParaRPr>
          </a:p>
        </p:txBody>
      </p:sp>
      <p:pic>
        <p:nvPicPr>
          <p:cNvPr id="28" name="图片 27">
            <a:extLst>
              <a:ext uri="{FF2B5EF4-FFF2-40B4-BE49-F238E27FC236}">
                <a16:creationId xmlns:a16="http://schemas.microsoft.com/office/drawing/2014/main" id="{9DA5CE1C-8802-4858-AF49-D57CC77B0B9A}"/>
              </a:ext>
            </a:extLst>
          </p:cNvPr>
          <p:cNvPicPr>
            <a:picLocks noChangeAspect="1"/>
          </p:cNvPicPr>
          <p:nvPr/>
        </p:nvPicPr>
        <p:blipFill>
          <a:blip r:embed="rId3"/>
          <a:stretch>
            <a:fillRect/>
          </a:stretch>
        </p:blipFill>
        <p:spPr>
          <a:xfrm>
            <a:off x="9873566" y="4802597"/>
            <a:ext cx="2121103" cy="130932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矩形 4">
            <a:extLst>
              <a:ext uri="{FF2B5EF4-FFF2-40B4-BE49-F238E27FC236}">
                <a16:creationId xmlns:a16="http://schemas.microsoft.com/office/drawing/2014/main" id="{0157FF8A-CECE-4ADF-9824-441201F69D5A}"/>
              </a:ext>
            </a:extLst>
          </p:cNvPr>
          <p:cNvSpPr/>
          <p:nvPr/>
        </p:nvSpPr>
        <p:spPr>
          <a:xfrm>
            <a:off x="300857" y="4403065"/>
            <a:ext cx="9295989" cy="1426031"/>
          </a:xfrm>
          <a:prstGeom prst="rect">
            <a:avLst/>
          </a:prstGeom>
        </p:spPr>
        <p:txBody>
          <a:bodyPr wrap="square">
            <a:spAutoFit/>
          </a:bodyPr>
          <a:lstStyle/>
          <a:p>
            <a:pPr marL="742950" lvl="1" indent="-285750" algn="just">
              <a:spcBef>
                <a:spcPts val="400"/>
              </a:spcBef>
              <a:buFont typeface="Courier New" panose="02070309020205020404" pitchFamily="49" charset="0"/>
              <a:buChar char="o"/>
            </a:pPr>
            <a:r>
              <a:rPr lang="en-US" altLang="zh-CN" sz="1600" b="1" kern="100" dirty="0">
                <a:solidFill>
                  <a:schemeClr val="bg1">
                    <a:lumMod val="50000"/>
                  </a:schemeClr>
                </a:solidFill>
                <a:latin typeface="Times New Roman" panose="02020603050405020304" pitchFamily="18" charset="0"/>
                <a:cs typeface="Times New Roman" panose="02020603050405020304" pitchFamily="18" charset="0"/>
              </a:rPr>
              <a:t>AI-based traffic prediction</a:t>
            </a:r>
          </a:p>
          <a:p>
            <a:pPr marL="1200150" lvl="2" indent="-285750" algn="just">
              <a:spcBef>
                <a:spcPts val="400"/>
              </a:spcBef>
              <a:buFont typeface="Courier New" panose="02070309020205020404" pitchFamily="49" charset="0"/>
              <a:buChar char="o"/>
            </a:pPr>
            <a:r>
              <a:rPr lang="en-US" altLang="zh-CN" sz="1600" b="1" kern="100" dirty="0">
                <a:solidFill>
                  <a:schemeClr val="bg1">
                    <a:lumMod val="50000"/>
                  </a:schemeClr>
                </a:solidFill>
                <a:latin typeface="Times New Roman" panose="02020603050405020304" pitchFamily="18" charset="0"/>
                <a:cs typeface="Times New Roman" panose="02020603050405020304" pitchFamily="18" charset="0"/>
              </a:rPr>
              <a:t>UE-side prediction</a:t>
            </a:r>
            <a:r>
              <a:rPr lang="en-US" altLang="zh-CN" sz="1600" kern="100" dirty="0">
                <a:solidFill>
                  <a:schemeClr val="bg1">
                    <a:lumMod val="50000"/>
                  </a:schemeClr>
                </a:solidFill>
                <a:latin typeface="Times New Roman" panose="02020603050405020304" pitchFamily="18" charset="0"/>
                <a:cs typeface="Times New Roman" panose="02020603050405020304" pitchFamily="18" charset="0"/>
              </a:rPr>
              <a:t>: Applying AI/ML technology to predict UL traffic, e.g., to reduce the UL scheduling delay</a:t>
            </a:r>
          </a:p>
          <a:p>
            <a:pPr marL="1200150" lvl="2" indent="-285750" algn="just">
              <a:spcBef>
                <a:spcPts val="400"/>
              </a:spcBef>
              <a:buFont typeface="Courier New" panose="02070309020205020404" pitchFamily="49" charset="0"/>
              <a:buChar char="o"/>
            </a:pPr>
            <a:r>
              <a:rPr lang="en-US" altLang="zh-CN" sz="1600" b="1" kern="100" dirty="0">
                <a:solidFill>
                  <a:schemeClr val="bg1">
                    <a:lumMod val="50000"/>
                  </a:schemeClr>
                </a:solidFill>
                <a:latin typeface="Times New Roman" panose="02020603050405020304" pitchFamily="18" charset="0"/>
                <a:cs typeface="Times New Roman" panose="02020603050405020304" pitchFamily="18" charset="0"/>
              </a:rPr>
              <a:t>NW-side prediction</a:t>
            </a:r>
            <a:r>
              <a:rPr lang="en-US" altLang="zh-CN" sz="1600" kern="100" dirty="0">
                <a:solidFill>
                  <a:schemeClr val="bg1">
                    <a:lumMod val="50000"/>
                  </a:schemeClr>
                </a:solidFill>
                <a:latin typeface="Times New Roman" panose="02020603050405020304" pitchFamily="18" charset="0"/>
                <a:cs typeface="Times New Roman" panose="02020603050405020304" pitchFamily="18" charset="0"/>
              </a:rPr>
              <a:t>: Applying the AI/ML technology to predict DL traffic, e.g., to reduce the unnecessary PDCCH monitoring power consumption</a:t>
            </a:r>
            <a:endParaRPr lang="en-US" altLang="zh-CN" sz="1600" b="1" kern="100" dirty="0">
              <a:solidFill>
                <a:schemeClr val="bg1">
                  <a:lumMod val="50000"/>
                </a:schemeClr>
              </a:solidFill>
              <a:latin typeface="Times New Roman" panose="02020603050405020304" pitchFamily="18" charset="0"/>
              <a:cs typeface="Times New Roman" panose="02020603050405020304" pitchFamily="18" charset="0"/>
            </a:endParaRPr>
          </a:p>
        </p:txBody>
      </p:sp>
      <p:sp>
        <p:nvSpPr>
          <p:cNvPr id="4" name="文本框 3">
            <a:extLst>
              <a:ext uri="{FF2B5EF4-FFF2-40B4-BE49-F238E27FC236}">
                <a16:creationId xmlns:a16="http://schemas.microsoft.com/office/drawing/2014/main" id="{8F14F98C-54FA-4A93-9708-8CAC68588153}"/>
              </a:ext>
            </a:extLst>
          </p:cNvPr>
          <p:cNvSpPr txBox="1"/>
          <p:nvPr/>
        </p:nvSpPr>
        <p:spPr>
          <a:xfrm>
            <a:off x="642078" y="5958728"/>
            <a:ext cx="8954768" cy="523220"/>
          </a:xfrm>
          <a:prstGeom prst="rect">
            <a:avLst/>
          </a:prstGeom>
          <a:noFill/>
          <a:ln>
            <a:noFill/>
          </a:ln>
        </p:spPr>
        <p:txBody>
          <a:bodyPr wrap="square" rtlCol="0">
            <a:spAutoFit/>
          </a:bodyPr>
          <a:lstStyle/>
          <a:p>
            <a:r>
              <a:rPr lang="en-US" altLang="zh-CN" sz="14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Note: The use cases marked in grey can be considered in 5G-A if sufficient TU is allocated, otherwise they can be studied in 6G.</a:t>
            </a:r>
            <a:endParaRPr lang="zh-CN" altLang="en-US" sz="14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Summary</a:t>
            </a:r>
            <a:endParaRPr lang="zh-CN" altLang="en-US" dirty="0"/>
          </a:p>
        </p:txBody>
      </p:sp>
      <p:sp>
        <p:nvSpPr>
          <p:cNvPr id="3" name="文本框 2"/>
          <p:cNvSpPr txBox="1"/>
          <p:nvPr/>
        </p:nvSpPr>
        <p:spPr>
          <a:xfrm>
            <a:off x="300857" y="878840"/>
            <a:ext cx="11481839" cy="5447645"/>
          </a:xfrm>
          <a:prstGeom prst="rect">
            <a:avLst/>
          </a:prstGeom>
          <a:noFill/>
          <a:ln>
            <a:noFill/>
          </a:ln>
        </p:spPr>
        <p:txBody>
          <a:bodyPr wrap="square" rtlCol="0">
            <a:spAutoFit/>
          </a:bodyPr>
          <a:lstStyle/>
          <a:p>
            <a:pPr marL="171450" indent="-171450">
              <a:buFont typeface="Wingdings" panose="05000000000000000000" pitchFamily="2" charset="2"/>
              <a:buChar char="p"/>
            </a:pPr>
            <a:r>
              <a:rPr lang="en-US" altLang="zh-CN" sz="1600" b="1" dirty="0">
                <a:solidFill>
                  <a:srgbClr val="0086D1"/>
                </a:solidFill>
                <a:latin typeface="Arial" panose="020B0604020202020204" pitchFamily="34" charset="0"/>
                <a:ea typeface="微软雅黑" panose="020B0503020204020204" pitchFamily="34" charset="-122"/>
                <a:cs typeface="Arial" panose="020B0604020202020204" pitchFamily="34" charset="0"/>
              </a:rPr>
              <a:t> Proposals</a:t>
            </a:r>
          </a:p>
          <a:p>
            <a:pPr marL="742950" lvl="1" indent="-285750" algn="just">
              <a:spcBef>
                <a:spcPts val="600"/>
              </a:spcBef>
              <a:buFont typeface="Courier New" panose="02070309020205020404" pitchFamily="49" charset="0"/>
              <a:buChar char="o"/>
            </a:pPr>
            <a:r>
              <a:rPr lang="en-US" altLang="zh-CN" sz="1600" b="1" kern="100" dirty="0">
                <a:solidFill>
                  <a:srgbClr val="00B050"/>
                </a:solidFill>
                <a:latin typeface="Times New Roman" panose="02020603050405020304" pitchFamily="18" charset="0"/>
                <a:cs typeface="Times New Roman" panose="02020603050405020304" pitchFamily="18" charset="0"/>
              </a:rPr>
              <a:t>Proposal 1: </a:t>
            </a:r>
            <a:r>
              <a:rPr lang="en-US" altLang="zh-CN" sz="1600" kern="100" dirty="0">
                <a:latin typeface="Times New Roman" panose="02020603050405020304" pitchFamily="18" charset="0"/>
                <a:cs typeface="Times New Roman" panose="02020603050405020304" pitchFamily="18" charset="0"/>
              </a:rPr>
              <a:t>AI CSI compression may be converted to normative work for Rel-20 5G-A under the following preconditions (2 TU </a:t>
            </a:r>
            <a:r>
              <a:rPr lang="en-US" altLang="zh-CN" sz="1600" kern="100" dirty="0">
                <a:solidFill>
                  <a:srgbClr val="FF0000"/>
                </a:solidFill>
                <a:latin typeface="Times New Roman" panose="02020603050405020304" pitchFamily="18" charset="0"/>
                <a:cs typeface="Times New Roman" panose="02020603050405020304" pitchFamily="18" charset="0"/>
              </a:rPr>
              <a:t>if sufficient TU is allocated to 5G-A) </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Inter-vendor collaboration issue is well addressed</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Meaningful performance gain is observed</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Specification impact is thoroughly identified</a:t>
            </a:r>
          </a:p>
          <a:p>
            <a:pPr marL="1200150" lvl="2" indent="-285750" algn="just">
              <a:spcBef>
                <a:spcPts val="3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RAN4 testing frame is verified</a:t>
            </a:r>
          </a:p>
          <a:p>
            <a:pPr marL="742950" lvl="1" indent="-285750" algn="just">
              <a:spcBef>
                <a:spcPts val="600"/>
              </a:spcBef>
              <a:buFont typeface="Courier New" panose="02070309020205020404" pitchFamily="49" charset="0"/>
              <a:buChar char="o"/>
            </a:pPr>
            <a:endParaRPr lang="en-US" altLang="zh-CN" sz="1600" b="1" kern="100" dirty="0">
              <a:solidFill>
                <a:srgbClr val="00B050"/>
              </a:solidFill>
              <a:latin typeface="Times New Roman" panose="02020603050405020304" pitchFamily="18" charset="0"/>
              <a:cs typeface="Times New Roman" panose="02020603050405020304" pitchFamily="18" charset="0"/>
            </a:endParaRPr>
          </a:p>
          <a:p>
            <a:pPr marL="742950" lvl="1" indent="-285750" algn="just">
              <a:spcBef>
                <a:spcPts val="600"/>
              </a:spcBef>
              <a:buFont typeface="Courier New" panose="02070309020205020404" pitchFamily="49" charset="0"/>
              <a:buChar char="o"/>
            </a:pPr>
            <a:r>
              <a:rPr lang="en-US" altLang="zh-CN" sz="1600" b="1" kern="100" dirty="0">
                <a:solidFill>
                  <a:srgbClr val="00B050"/>
                </a:solidFill>
                <a:latin typeface="Times New Roman" panose="02020603050405020304" pitchFamily="18" charset="0"/>
                <a:cs typeface="Times New Roman" panose="02020603050405020304" pitchFamily="18" charset="0"/>
              </a:rPr>
              <a:t>Proposal 2: </a:t>
            </a:r>
            <a:r>
              <a:rPr lang="en-US" altLang="zh-CN" sz="1600" kern="100" dirty="0">
                <a:latin typeface="Times New Roman" panose="02020603050405020304" pitchFamily="18" charset="0"/>
                <a:cs typeface="Times New Roman" panose="02020603050405020304" pitchFamily="18" charset="0"/>
              </a:rPr>
              <a:t>Consider AI based codebook design (i.e., Reconfigurable/Downloadable codebook) for Rel-20 5G-A  (0.5 ~ 1 TU) – </a:t>
            </a:r>
            <a:r>
              <a:rPr lang="en-US" altLang="zh-CN" sz="1600" kern="100" dirty="0">
                <a:solidFill>
                  <a:srgbClr val="FF0000"/>
                </a:solidFill>
                <a:latin typeface="Times New Roman" panose="02020603050405020304" pitchFamily="18" charset="0"/>
                <a:cs typeface="Times New Roman" panose="02020603050405020304" pitchFamily="18" charset="0"/>
              </a:rPr>
              <a:t>(an one-sided model alternative to CSI compression)</a:t>
            </a:r>
          </a:p>
          <a:p>
            <a:pPr marL="1200150" lvl="2" indent="-285750" algn="just">
              <a:spcBef>
                <a:spcPts val="6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AI based  unstructured codebook provides 5.2% ~ 26.8% SGCS gain in case of CDL-C and UMI scenarios.</a:t>
            </a:r>
          </a:p>
          <a:p>
            <a:pPr marL="1200150" lvl="2" indent="-285750" algn="just">
              <a:spcBef>
                <a:spcPts val="6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AI based structured codebook provides 5.9% ~ 11.2% SGCS gain in case of CDL-C and UMI scenarios. </a:t>
            </a:r>
          </a:p>
          <a:p>
            <a:pPr marL="1200150" lvl="2" indent="-285750" algn="just">
              <a:spcBef>
                <a:spcPts val="6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AI based codebook design (including both structured codebook and unstructured codebook) provides comparable performance gain as AI based CSI compression with much smaller implementation/specification complexity.</a:t>
            </a:r>
            <a:endParaRPr lang="en-US" altLang="zh-CN" sz="1600" b="1" kern="100" dirty="0">
              <a:solidFill>
                <a:srgbClr val="00B050"/>
              </a:solidFill>
              <a:latin typeface="Times New Roman" panose="02020603050405020304" pitchFamily="18" charset="0"/>
              <a:cs typeface="Times New Roman" panose="02020603050405020304" pitchFamily="18" charset="0"/>
            </a:endParaRPr>
          </a:p>
          <a:p>
            <a:pPr marL="742950" lvl="1" indent="-285750" algn="just">
              <a:spcBef>
                <a:spcPts val="600"/>
              </a:spcBef>
              <a:buFont typeface="Courier New" panose="02070309020205020404" pitchFamily="49" charset="0"/>
              <a:buChar char="o"/>
            </a:pPr>
            <a:endParaRPr lang="en-US" altLang="zh-CN" sz="1600" b="1" kern="100" dirty="0">
              <a:solidFill>
                <a:srgbClr val="00B050"/>
              </a:solidFill>
              <a:latin typeface="Times New Roman" panose="02020603050405020304" pitchFamily="18" charset="0"/>
              <a:cs typeface="Times New Roman" panose="02020603050405020304" pitchFamily="18" charset="0"/>
            </a:endParaRPr>
          </a:p>
          <a:p>
            <a:pPr marL="742950" lvl="1" indent="-285750" algn="just">
              <a:spcBef>
                <a:spcPts val="600"/>
              </a:spcBef>
              <a:buFont typeface="Courier New" panose="02070309020205020404" pitchFamily="49" charset="0"/>
              <a:buChar char="o"/>
            </a:pPr>
            <a:r>
              <a:rPr lang="en-US" altLang="zh-CN" sz="1600" b="1" kern="100" dirty="0">
                <a:solidFill>
                  <a:srgbClr val="00B050"/>
                </a:solidFill>
                <a:latin typeface="Times New Roman" panose="02020603050405020304" pitchFamily="18" charset="0"/>
                <a:cs typeface="Times New Roman" panose="02020603050405020304" pitchFamily="18" charset="0"/>
              </a:rPr>
              <a:t>Proposal 3: </a:t>
            </a:r>
            <a:r>
              <a:rPr lang="en-US" altLang="zh-CN" sz="1600" kern="100" dirty="0">
                <a:latin typeface="Times New Roman" panose="02020603050405020304" pitchFamily="18" charset="0"/>
                <a:cs typeface="Times New Roman" panose="02020603050405020304" pitchFamily="18" charset="0"/>
              </a:rPr>
              <a:t>Consider a subset of the following AI use cases for Rel-20 5G-A if sufficient TU is allocated (1~2 TU)</a:t>
            </a:r>
          </a:p>
          <a:p>
            <a:pPr marL="1200150" lvl="2" indent="-285750" algn="just">
              <a:spcBef>
                <a:spcPts val="6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AI-based beam failure detection</a:t>
            </a:r>
          </a:p>
          <a:p>
            <a:pPr marL="1200150" lvl="2" indent="-285750" algn="just">
              <a:spcBef>
                <a:spcPts val="600"/>
              </a:spcBef>
              <a:buFont typeface="Courier New" panose="02070309020205020404" pitchFamily="49" charset="0"/>
              <a:buChar char="o"/>
            </a:pPr>
            <a:r>
              <a:rPr lang="en-US" altLang="zh-CN" sz="1600" kern="100" dirty="0">
                <a:latin typeface="Times New Roman" panose="02020603050405020304" pitchFamily="18" charset="0"/>
                <a:cs typeface="Times New Roman" panose="02020603050405020304" pitchFamily="18" charset="0"/>
              </a:rPr>
              <a:t>AI Positioning enhancements: 2</a:t>
            </a:r>
            <a:r>
              <a:rPr lang="en-US" altLang="zh-CN" sz="1600" kern="100" baseline="30000" dirty="0">
                <a:latin typeface="Times New Roman" panose="02020603050405020304" pitchFamily="18" charset="0"/>
                <a:cs typeface="Times New Roman" panose="02020603050405020304" pitchFamily="18" charset="0"/>
              </a:rPr>
              <a:t>nd</a:t>
            </a:r>
            <a:r>
              <a:rPr lang="en-US" altLang="zh-CN" sz="1600" kern="100" dirty="0">
                <a:latin typeface="Times New Roman" panose="02020603050405020304" pitchFamily="18" charset="0"/>
                <a:cs typeface="Times New Roman" panose="02020603050405020304" pitchFamily="18" charset="0"/>
              </a:rPr>
              <a:t> priority use cases (Case 2a/2b) if they are not finalized in Rel-19</a:t>
            </a:r>
          </a:p>
        </p:txBody>
      </p:sp>
    </p:spTree>
    <p:extLst>
      <p:ext uri="{BB962C8B-B14F-4D97-AF65-F5344CB8AC3E}">
        <p14:creationId xmlns:p14="http://schemas.microsoft.com/office/powerpoint/2010/main" val="25257719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955456" y="4795319"/>
            <a:ext cx="8760799" cy="1065884"/>
          </a:xfrm>
        </p:spPr>
        <p:txBody>
          <a:bodyPr/>
          <a:lstStyle/>
          <a:p>
            <a:r>
              <a:rPr lang="en-US" altLang="zh-CN" dirty="0"/>
              <a:t>Thank You</a:t>
            </a:r>
            <a:r>
              <a:rPr lang="zh-CN" altLang="en-US" dirty="0"/>
              <a:t>！</a:t>
            </a:r>
          </a:p>
        </p:txBody>
      </p:sp>
      <p:grpSp>
        <p:nvGrpSpPr>
          <p:cNvPr id="3" name="组合 2"/>
          <p:cNvGrpSpPr/>
          <p:nvPr/>
        </p:nvGrpSpPr>
        <p:grpSpPr>
          <a:xfrm>
            <a:off x="205516" y="1920271"/>
            <a:ext cx="11833730" cy="2275381"/>
            <a:chOff x="214825" y="1494790"/>
            <a:chExt cx="11833730" cy="2275381"/>
          </a:xfrm>
        </p:grpSpPr>
        <p:grpSp>
          <p:nvGrpSpPr>
            <p:cNvPr id="4" name="组合 3"/>
            <p:cNvGrpSpPr/>
            <p:nvPr/>
          </p:nvGrpSpPr>
          <p:grpSpPr>
            <a:xfrm>
              <a:off x="214825" y="1494971"/>
              <a:ext cx="8446828" cy="2275200"/>
              <a:chOff x="21785" y="1494971"/>
              <a:chExt cx="8446828" cy="2275200"/>
            </a:xfrm>
          </p:grpSpPr>
          <p:pic>
            <p:nvPicPr>
              <p:cNvPr id="6" name="图片 5"/>
              <p:cNvPicPr>
                <a:picLocks noChangeAspect="1"/>
              </p:cNvPicPr>
              <p:nvPr/>
            </p:nvPicPr>
            <p:blipFill>
              <a:blip r:embed="rId2"/>
              <a:stretch>
                <a:fillRect/>
              </a:stretch>
            </p:blipFill>
            <p:spPr>
              <a:xfrm>
                <a:off x="21785" y="1494972"/>
                <a:ext cx="1760331" cy="1164162"/>
              </a:xfrm>
              <a:prstGeom prst="rect">
                <a:avLst/>
              </a:prstGeom>
            </p:spPr>
          </p:pic>
          <p:pic>
            <p:nvPicPr>
              <p:cNvPr id="7" name="图片 6"/>
              <p:cNvPicPr>
                <a:picLocks noChangeAspect="1"/>
              </p:cNvPicPr>
              <p:nvPr/>
            </p:nvPicPr>
            <p:blipFill rotWithShape="1">
              <a:blip r:embed="rId3" cstate="screen"/>
              <a:srcRect/>
              <a:stretch>
                <a:fillRect/>
              </a:stretch>
            </p:blipFill>
            <p:spPr>
              <a:xfrm>
                <a:off x="21785" y="2623455"/>
                <a:ext cx="1760331" cy="1118318"/>
              </a:xfrm>
              <a:prstGeom prst="rect">
                <a:avLst/>
              </a:prstGeom>
              <a:ln>
                <a:solidFill>
                  <a:schemeClr val="bg1"/>
                </a:solidFill>
              </a:ln>
            </p:spPr>
          </p:pic>
          <p:pic>
            <p:nvPicPr>
              <p:cNvPr id="8" name="图片 7"/>
              <p:cNvPicPr>
                <a:picLocks noChangeAspect="1"/>
              </p:cNvPicPr>
              <p:nvPr/>
            </p:nvPicPr>
            <p:blipFill>
              <a:blip r:embed="rId4"/>
              <a:stretch>
                <a:fillRect/>
              </a:stretch>
            </p:blipFill>
            <p:spPr>
              <a:xfrm>
                <a:off x="5128015" y="1494972"/>
                <a:ext cx="3340598" cy="2273858"/>
              </a:xfrm>
              <a:prstGeom prst="rect">
                <a:avLst/>
              </a:prstGeom>
            </p:spPr>
          </p:pic>
          <p:pic>
            <p:nvPicPr>
              <p:cNvPr id="9" name="图片 8"/>
              <p:cNvPicPr>
                <a:picLocks noChangeAspect="1"/>
              </p:cNvPicPr>
              <p:nvPr/>
            </p:nvPicPr>
            <p:blipFill>
              <a:blip r:embed="rId5"/>
              <a:stretch>
                <a:fillRect/>
              </a:stretch>
            </p:blipFill>
            <p:spPr>
              <a:xfrm>
                <a:off x="1823576" y="1494971"/>
                <a:ext cx="3272898" cy="2275200"/>
              </a:xfrm>
              <a:prstGeom prst="rect">
                <a:avLst/>
              </a:prstGeom>
            </p:spPr>
          </p:pic>
        </p:grpSp>
        <p:pic>
          <p:nvPicPr>
            <p:cNvPr id="5" name="图片 4" descr="高清图片______74"/>
            <p:cNvPicPr/>
            <p:nvPr/>
          </p:nvPicPr>
          <p:blipFill>
            <a:blip r:embed="rId6"/>
            <a:stretch>
              <a:fillRect/>
            </a:stretch>
          </p:blipFill>
          <p:spPr>
            <a:xfrm>
              <a:off x="8707755" y="1494790"/>
              <a:ext cx="3340800" cy="2275200"/>
            </a:xfrm>
            <a:prstGeom prst="rect">
              <a:avLst/>
            </a:prstGeom>
          </p:spPr>
        </p:pic>
      </p:grpSp>
    </p:spTree>
  </p:cSld>
  <p:clrMapOvr>
    <a:masterClrMapping/>
  </p:clrMapOvr>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B0F0"/>
        </a:solidFill>
        <a:ln w="12700" cap="flat" cmpd="sng" algn="ctr">
          <a:noFill/>
          <a:prstDash val="solid"/>
          <a:miter lim="800000"/>
        </a:ln>
      </a:spPr>
      <a:bodyPr rtlCol="0" anchor="ctr"/>
      <a:lstStyle>
        <a:defPPr algn="ctr" defTabSz="405130">
          <a:defRPr sz="1060" kern="0" dirty="0">
            <a:solidFill>
              <a:prstClr val="white"/>
            </a:solidFill>
            <a:latin typeface="Arial" panose="020B0604020202020204" pitchFamily="34" charset="0"/>
            <a:ea typeface="微软雅黑" panose="020B0503020204020204" pitchFamily="34" charset="-122"/>
            <a:sym typeface="Arial" panose="020B0604020202020204" pitchFamily="34" charset="0"/>
          </a:defRPr>
        </a:defPPr>
      </a:lstStyle>
    </a:spDef>
    <a:txDef>
      <a:spPr>
        <a:noFill/>
        <a:ln>
          <a:noFill/>
        </a:ln>
      </a:spPr>
      <a:bodyPr wrap="none" rtlCol="0">
        <a:spAutoFit/>
      </a:bodyPr>
      <a:lstStyle>
        <a:defPPr>
          <a:defRPr sz="12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TotalTime>
  <Words>1539</Words>
  <Application>Microsoft Office PowerPoint</Application>
  <PresentationFormat>宽屏</PresentationFormat>
  <Paragraphs>156</Paragraphs>
  <Slides>9</Slides>
  <Notes>6</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幻灯片标题</vt:lpstr>
      </vt:variant>
      <vt:variant>
        <vt:i4>9</vt:i4>
      </vt:variant>
      <vt:variant>
        <vt:lpstr>自定义放映</vt:lpstr>
      </vt:variant>
      <vt:variant>
        <vt:i4>1</vt:i4>
      </vt:variant>
    </vt:vector>
  </HeadingPairs>
  <TitlesOfParts>
    <vt:vector size="20" baseType="lpstr">
      <vt:lpstr>黑体</vt:lpstr>
      <vt:lpstr>宋体</vt:lpstr>
      <vt:lpstr>微软雅黑</vt:lpstr>
      <vt:lpstr>字魂59号-创粗黑</vt:lpstr>
      <vt:lpstr>Arial</vt:lpstr>
      <vt:lpstr>Calibri</vt:lpstr>
      <vt:lpstr>Courier New</vt:lpstr>
      <vt:lpstr>Times New Roman</vt:lpstr>
      <vt:lpstr>Wingdings</vt:lpstr>
      <vt:lpstr>1_Office 主题</vt:lpstr>
      <vt:lpstr>PowerPoint 演示文稿</vt:lpstr>
      <vt:lpstr>Background</vt:lpstr>
      <vt:lpstr>General view on Rel-20 AI for air interface</vt:lpstr>
      <vt:lpstr>CSI feedback enhancements: AI CSI compression</vt:lpstr>
      <vt:lpstr>CSI feedback enhancements: AI based codebook design 1/2</vt:lpstr>
      <vt:lpstr>CSI feedback enhancements: AI based codebook design 2/2</vt:lpstr>
      <vt:lpstr>One-sided model AI-PHY use case</vt:lpstr>
      <vt:lpstr>Summary</vt:lpstr>
      <vt:lpstr>Thank You！</vt:lpstr>
      <vt:lpstr>自定义放映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ZTE</dc:creator>
  <cp:lastModifiedBy>ZTE-Xingguang</cp:lastModifiedBy>
  <cp:revision>2617</cp:revision>
  <dcterms:created xsi:type="dcterms:W3CDTF">2015-12-07T16:40:00Z</dcterms:created>
  <dcterms:modified xsi:type="dcterms:W3CDTF">2025-03-03T01:20:08Z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F2A298418B0E4674B7474BBFADD42231</vt:lpwstr>
  </property>
</Properties>
</file>