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  <p:sldMasterId id="2147483655" r:id="rId2"/>
    <p:sldMasterId id="2147483659" r:id="rId3"/>
    <p:sldMasterId id="2147483661" r:id="rId4"/>
    <p:sldMasterId id="2147483663" r:id="rId5"/>
    <p:sldMasterId id="2147483667" r:id="rId6"/>
    <p:sldMasterId id="2147483669" r:id="rId7"/>
    <p:sldMasterId id="2147483675" r:id="rId8"/>
  </p:sldMasterIdLst>
  <p:notesMasterIdLst>
    <p:notesMasterId r:id="rId14"/>
  </p:notesMasterIdLst>
  <p:handoutMasterIdLst>
    <p:handoutMasterId r:id="rId15"/>
  </p:handoutMasterIdLst>
  <p:sldIdLst>
    <p:sldId id="802" r:id="rId9"/>
    <p:sldId id="1371" r:id="rId10"/>
    <p:sldId id="1372" r:id="rId11"/>
    <p:sldId id="1376" r:id="rId12"/>
    <p:sldId id="813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费永强" initials="费永强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D6D0F"/>
    <a:srgbClr val="33CCFF"/>
    <a:srgbClr val="7DDDFF"/>
    <a:srgbClr val="92F0EE"/>
    <a:srgbClr val="FF5050"/>
    <a:srgbClr val="FF3300"/>
    <a:srgbClr val="F79646"/>
    <a:srgbClr val="385D8A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75" autoAdjust="0"/>
    <p:restoredTop sz="98478" autoAdjust="0"/>
  </p:normalViewPr>
  <p:slideViewPr>
    <p:cSldViewPr showGuides="1">
      <p:cViewPr varScale="1">
        <p:scale>
          <a:sx n="80" d="100"/>
          <a:sy n="80" d="100"/>
        </p:scale>
        <p:origin x="-248" y="-60"/>
      </p:cViewPr>
      <p:guideLst>
        <p:guide orient="horz" pos="2174"/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" name="日期占位符 2"/>
          <p:cNvSpPr txBox="1">
            <a:spLocks noGrp="1"/>
          </p:cNvSpPr>
          <p:nvPr>
            <p:ph type="dt" sz="quarter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99C2EDB-E03A-4161-910C-A6279116A248}" type="datetime1">
              <a: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等线" panose="02010600030101010101" charset="-122"/>
                <a:ea typeface="等线" panose="02010600030101010101" charset="-122"/>
              </a:rPr>
              <a:t>3/3/2025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4" name="页脚占位符 3"/>
          <p:cNvSpPr txBox="1">
            <a:spLocks noGrp="1"/>
          </p:cNvSpPr>
          <p:nvPr>
            <p:ph type="ftr" sz="quarter" idx="2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5" name="灯片编号占位符 4"/>
          <p:cNvSpPr txBox="1">
            <a:spLocks noGrp="1"/>
          </p:cNvSpPr>
          <p:nvPr>
            <p:ph type="sldNum" sz="quarter" idx="3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07D55AD-8A1B-4E38-AABE-15FBCB3B22E8}" type="slidenum">
              <a:rPr/>
              <a:t>‹#›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等线" panose="02010600030101010101" charset="-122"/>
              <a:ea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2124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endParaRPr lang="en-US"/>
          </a:p>
        </p:txBody>
      </p:sp>
      <p:sp>
        <p:nvSpPr>
          <p:cNvPr id="3" name="日期占位符 2"/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fld id="{BFE3688F-16CD-4467-96D2-DF04AFED03BE}" type="datetime1">
              <a:rPr lang="en-US"/>
              <a:t>3/3/2025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099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备注占位符 4"/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6" name="页脚占位符 5"/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灯片编号占位符 6"/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思源黑体 CN Regular" pitchFamily="34"/>
                <a:ea typeface="思源黑体 CN Regular" pitchFamily="34"/>
              </a:defRPr>
            </a:lvl1pPr>
          </a:lstStyle>
          <a:p>
            <a:pPr lvl="0"/>
            <a:fld id="{B77D4672-B426-4019-9E15-60A8E815FC07}" type="slidenum">
              <a:r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722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200" cap="none" spc="0" baseline="0">
        <a:solidFill>
          <a:srgbClr val="000000"/>
        </a:solidFill>
        <a:uFillTx/>
        <a:latin typeface="思源黑体 CN Regular" pitchFamily="34"/>
        <a:ea typeface="思源黑体 CN Regular" pitchFamily="34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B77D4672-B426-4019-9E15-60A8E815FC07}" type="slidenum">
              <a:rPr lang="en-US" altLang="zh-CN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10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D4672-B426-4019-9E15-60A8E815FC07}" type="slidenum">
              <a:rPr lang="en-US" altLang="zh-CN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面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742" y="4396270"/>
            <a:ext cx="670620" cy="54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090" y="5323572"/>
            <a:ext cx="5642771" cy="1445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10"/>
          <p:cNvPicPr>
            <a:picLocks noChangeAspect="1"/>
          </p:cNvPicPr>
          <p:nvPr/>
        </p:nvPicPr>
        <p:blipFill>
          <a:blip r:embed="rId4"/>
          <a:srcRect r="7638" b="5466"/>
          <a:stretch>
            <a:fillRect/>
          </a:stretch>
        </p:blipFill>
        <p:spPr>
          <a:xfrm>
            <a:off x="5710894" y="109170"/>
            <a:ext cx="6481111" cy="674882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标题 1"/>
          <p:cNvSpPr txBox="1">
            <a:spLocks noGrp="1"/>
          </p:cNvSpPr>
          <p:nvPr>
            <p:ph type="title"/>
          </p:nvPr>
        </p:nvSpPr>
        <p:spPr>
          <a:xfrm>
            <a:off x="717822" y="1071137"/>
            <a:ext cx="9023235" cy="1429298"/>
          </a:xfrm>
        </p:spPr>
        <p:txBody>
          <a:bodyPr/>
          <a:lstStyle>
            <a:lvl1pPr defTabSz="457200">
              <a:lnSpc>
                <a:spcPct val="110000"/>
              </a:lnSpc>
              <a:defRPr sz="48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6" name="Text Placeholder 2"/>
          <p:cNvSpPr txBox="1">
            <a:spLocks noGrp="1"/>
          </p:cNvSpPr>
          <p:nvPr>
            <p:ph idx="4294967295"/>
          </p:nvPr>
        </p:nvSpPr>
        <p:spPr>
          <a:xfrm>
            <a:off x="710543" y="2757610"/>
            <a:ext cx="5369914" cy="484101"/>
          </a:xfrm>
        </p:spPr>
        <p:txBody>
          <a:bodyPr anchor="ctr"/>
          <a:lstStyle>
            <a:lvl1pPr marL="0" indent="0">
              <a:buNone/>
              <a:defRPr lang="en-US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7" name="Text Placeholder 2"/>
          <p:cNvSpPr txBox="1">
            <a:spLocks noGrp="1"/>
          </p:cNvSpPr>
          <p:nvPr>
            <p:ph idx="9"/>
          </p:nvPr>
        </p:nvSpPr>
        <p:spPr>
          <a:xfrm>
            <a:off x="710543" y="3272793"/>
            <a:ext cx="5369914" cy="484101"/>
          </a:xfrm>
        </p:spPr>
        <p:txBody>
          <a:bodyPr/>
          <a:lstStyle>
            <a:lvl1pPr marL="0" indent="0">
              <a:buNone/>
              <a:defRPr lang="en-US" sz="2100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8" name="Text Placeholder 2"/>
          <p:cNvSpPr txBox="1">
            <a:spLocks noGrp="1"/>
          </p:cNvSpPr>
          <p:nvPr>
            <p:ph idx="19"/>
          </p:nvPr>
        </p:nvSpPr>
        <p:spPr>
          <a:xfrm>
            <a:off x="710543" y="3840260"/>
            <a:ext cx="5369914" cy="484101"/>
          </a:xfrm>
        </p:spPr>
        <p:txBody>
          <a:bodyPr anchor="ctr"/>
          <a:lstStyle>
            <a:lvl1pPr marL="0" indent="0">
              <a:buNone/>
              <a:defRPr lang="en-US" sz="1800">
                <a:solidFill>
                  <a:srgbClr val="FFFFFF"/>
                </a:solidFill>
              </a:defRPr>
            </a:lvl1pPr>
          </a:lstStyle>
          <a:p>
            <a:pPr lvl="0"/>
            <a:endParaRPr 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9299" y="410931"/>
            <a:ext cx="1799603" cy="522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结尾页 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72" y="1624513"/>
            <a:ext cx="8238725" cy="158247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5"/>
          <p:cNvPicPr>
            <a:picLocks noChangeAspect="1"/>
          </p:cNvPicPr>
          <p:nvPr/>
        </p:nvPicPr>
        <p:blipFill>
          <a:blip r:embed="rId3"/>
          <a:srcRect r="7638" b="5466"/>
          <a:stretch>
            <a:fillRect/>
          </a:stretch>
        </p:blipFill>
        <p:spPr>
          <a:xfrm>
            <a:off x="5710894" y="109170"/>
            <a:ext cx="6481111" cy="6748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452" y="2745312"/>
            <a:ext cx="4464000" cy="578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3081" y="4772043"/>
            <a:ext cx="853436" cy="853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9886" y="4772043"/>
            <a:ext cx="853436" cy="85343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8"/>
          <p:cNvSpPr txBox="1"/>
          <p:nvPr/>
        </p:nvSpPr>
        <p:spPr>
          <a:xfrm>
            <a:off x="996028" y="5680902"/>
            <a:ext cx="2904170" cy="30162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60" b="0" i="0" u="none" strike="noStrike" kern="1200" cap="none" spc="0" baseline="0">
                <a:solidFill>
                  <a:srgbClr val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https://www.cictmobile.com</a:t>
            </a: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699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537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100000">
              <a:srgbClr val="00175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fld id="{C5094F45-C1A0-4600-8E97-37F44FB4E941}" type="slidenum">
              <a:rPr/>
              <a:t>‹#›</a:t>
            </a:fld>
            <a:endParaRPr lang="en-US"/>
          </a:p>
        </p:txBody>
      </p:sp>
      <p:sp>
        <p:nvSpPr>
          <p:cNvPr id="7" name="灯片编号占位符 3"/>
          <p:cNvSpPr txBox="1"/>
          <p:nvPr/>
        </p:nvSpPr>
        <p:spPr>
          <a:xfrm>
            <a:off x="8903540" y="-1833545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16FCEDE-6C34-403F-A0D8-42F1A058A0BC}" type="slidenum">
              <a:rPr/>
              <a:t>‹#›</a:t>
            </a:fld>
            <a:endParaRPr lang="en-US" sz="1400" b="0" i="0" u="none" strike="noStrike" kern="1200" cap="none" spc="0" baseline="0">
              <a:solidFill>
                <a:srgbClr val="898989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defRPr lang="zh-CN" sz="4400" b="0" i="0" u="none" strike="noStrike" kern="1200" cap="none" spc="0" baseline="0">
          <a:solidFill>
            <a:srgbClr val="000000"/>
          </a:solidFill>
          <a:uFillTx/>
          <a:latin typeface="Arial Black" panose="020B0A04020102020204"/>
          <a:ea typeface="微软雅黑" panose="020B0503020204020204" charset="-122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anose="020B0604020202020204"/>
        <a:buChar char="•"/>
        <a:defRPr lang="zh-CN" sz="2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4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0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5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100000">
              <a:srgbClr val="00175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" name="日期占位符 3"/>
          <p:cNvSpPr txBox="1">
            <a:spLocks noGrp="1"/>
          </p:cNvSpPr>
          <p:nvPr>
            <p:ph type="dt" sz="half" idx="2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页脚占位符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灯片编号占位符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200" b="0" i="0" u="none" strike="noStrike" kern="1200" cap="none" spc="0" baseline="0">
                <a:solidFill>
                  <a:srgbClr val="898989"/>
                </a:solidFill>
                <a:uFillTx/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/>
            <a:fld id="{7DE1493F-7CC5-4D5A-9B14-45F53FB434CD}" type="slidenum">
              <a:r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defRPr lang="zh-CN" sz="4400" b="0" i="0" u="none" strike="noStrike" kern="1200" cap="none" spc="0" baseline="0">
          <a:solidFill>
            <a:srgbClr val="000000"/>
          </a:solidFill>
          <a:uFillTx/>
          <a:latin typeface="Arial Black" panose="020B0A04020102020204"/>
          <a:ea typeface="微软雅黑" panose="020B0503020204020204" charset="-122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anose="020B0604020202020204"/>
        <a:buChar char="•"/>
        <a:defRPr lang="zh-CN" sz="2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4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20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anose="020B0604020202020204"/>
        <a:buChar char="•"/>
        <a:defRPr lang="zh-CN" sz="1800" b="0" i="0" u="none" strike="noStrike" kern="1200" cap="none" spc="0" baseline="0">
          <a:solidFill>
            <a:srgbClr val="000000"/>
          </a:solidFill>
          <a:uFillTx/>
          <a:latin typeface="Arial" panose="020B0604020202020204"/>
          <a:ea typeface="微软雅黑" panose="020B0503020204020204" charset="-122"/>
        </a:defRPr>
      </a:lvl5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717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defTabSz="457200"/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文本占位符 2"/>
          <p:cNvSpPr>
            <a:spLocks noGrp="1"/>
          </p:cNvSpPr>
          <p:nvPr>
            <p:ph type="body" idx="1"/>
          </p:nvPr>
        </p:nvSpPr>
        <p:spPr>
          <a:xfrm>
            <a:off x="442825" y="1037350"/>
            <a:ext cx="11272225" cy="5679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lvl="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831" y="291902"/>
            <a:ext cx="1675493" cy="4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34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5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6.e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18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5"/>
          <p:cNvSpPr txBox="1">
            <a:spLocks noGrp="1"/>
          </p:cNvSpPr>
          <p:nvPr>
            <p:ph type="title"/>
          </p:nvPr>
        </p:nvSpPr>
        <p:spPr>
          <a:xfrm>
            <a:off x="717822" y="1495646"/>
            <a:ext cx="11689140" cy="1429298"/>
          </a:xfrm>
        </p:spPr>
        <p:txBody>
          <a:bodyPr/>
          <a:lstStyle/>
          <a:p>
            <a:pPr lvl="0"/>
            <a:r>
              <a:rPr lang="en-US" sz="2800" dirty="0" smtClean="0">
                <a:latin typeface="+mn-lt"/>
                <a:ea typeface="微软雅黑" panose="020B0503020204020204" pitchFamily="34" charset="-122"/>
              </a:rPr>
              <a:t>V</a:t>
            </a:r>
            <a:r>
              <a:rPr lang="en-US" altLang="zh-CN" sz="2800" dirty="0" smtClean="0">
                <a:latin typeface="+mn-lt"/>
                <a:ea typeface="微软雅黑" panose="020B0503020204020204" pitchFamily="34" charset="-122"/>
              </a:rPr>
              <a:t>iews</a:t>
            </a:r>
            <a:r>
              <a:rPr lang="en-US" sz="2800" dirty="0" smtClean="0">
                <a:latin typeface="+mn-lt"/>
                <a:ea typeface="微软雅黑" panose="020B0503020204020204" pitchFamily="34" charset="-122"/>
              </a:rPr>
              <a:t> </a:t>
            </a:r>
            <a:r>
              <a:rPr lang="en-US" sz="2800" dirty="0">
                <a:latin typeface="+mn-lt"/>
                <a:ea typeface="微软雅黑" panose="020B0503020204020204" pitchFamily="34" charset="-122"/>
              </a:rPr>
              <a:t>on </a:t>
            </a:r>
            <a:r>
              <a:rPr lang="en-US" sz="2800" dirty="0" smtClean="0">
                <a:latin typeface="+mn-lt"/>
                <a:ea typeface="微软雅黑" panose="020B0503020204020204" pitchFamily="34" charset="-122"/>
              </a:rPr>
              <a:t>5G-A Rel-20 AI </a:t>
            </a:r>
            <a:r>
              <a:rPr lang="en-US" altLang="zh-CN" sz="2800" dirty="0" smtClean="0">
                <a:latin typeface="+mn-lt"/>
                <a:ea typeface="微软雅黑" panose="020B0503020204020204" pitchFamily="34" charset="-122"/>
              </a:rPr>
              <a:t>for NG-RAN</a:t>
            </a:r>
            <a:endParaRPr lang="en-US" sz="2800" dirty="0">
              <a:latin typeface="+mn-lt"/>
              <a:ea typeface="微软雅黑" panose="020B0503020204020204" pitchFamily="34" charset="-122"/>
              <a:cs typeface="Calibri" panose="020F0502020204030204" pitchFamily="34"/>
            </a:endParaRPr>
          </a:p>
        </p:txBody>
      </p:sp>
      <p:sp>
        <p:nvSpPr>
          <p:cNvPr id="3" name="内容占位符 7"/>
          <p:cNvSpPr txBox="1">
            <a:spLocks noGrp="1"/>
          </p:cNvSpPr>
          <p:nvPr>
            <p:ph type="body" idx="4294967295"/>
          </p:nvPr>
        </p:nvSpPr>
        <p:spPr>
          <a:xfrm>
            <a:off x="710543" y="3272793"/>
            <a:ext cx="5369914" cy="85470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b="1" dirty="0" smtClean="0">
                <a:solidFill>
                  <a:schemeClr val="bg1"/>
                </a:solidFill>
                <a:latin typeface="+mn-lt"/>
              </a:rPr>
              <a:t>CATT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2025.3</a:t>
            </a:r>
            <a:endParaRPr lang="en-US" sz="21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内容占位符 7">
            <a:extLst>
              <a:ext uri="{FF2B5EF4-FFF2-40B4-BE49-F238E27FC236}">
                <a16:creationId xmlns="" xmlns:a16="http://schemas.microsoft.com/office/drawing/2014/main" id="{DD18A36E-78A5-4726-8F1A-31F1BFADC7E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61844" y="172928"/>
            <a:ext cx="7560000" cy="1044464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3GPP TSG RAN Meeting #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107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Incheon, Korean, March 12-14, 2025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Agenda item: 15.2.6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8579" y="116632"/>
            <a:ext cx="1200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RP-250514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内容占位符 1"/>
          <p:cNvSpPr txBox="1"/>
          <p:nvPr/>
        </p:nvSpPr>
        <p:spPr>
          <a:xfrm>
            <a:off x="396418" y="908720"/>
            <a:ext cx="11217889" cy="4953729"/>
          </a:xfrm>
          <a:prstGeom prst="rect">
            <a:avLst/>
          </a:prstGeom>
          <a:solidFill>
            <a:srgbClr val="92F0EE">
              <a:alpha val="10000"/>
            </a:srgbClr>
          </a:solidFill>
          <a:ln>
            <a:solidFill>
              <a:srgbClr val="ED6D0F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lang="zh-CN" altLang="en-US" sz="2200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defRPr/>
            </a:pPr>
            <a:endParaRPr lang="en-GB" altLang="zh-CN" sz="1000" b="1" i="1" dirty="0" smtClean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GB" altLang="zh-CN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Motivation: </a:t>
            </a:r>
          </a:p>
          <a:p>
            <a:pPr marL="537845" lvl="1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To support optimized NG-based handover with AI/ML means which has already been supported for </a:t>
            </a:r>
            <a:r>
              <a:rPr lang="en-GB" altLang="zh-CN" sz="1400" dirty="0" err="1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Xn</a:t>
            </a: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-based handover</a:t>
            </a:r>
          </a:p>
          <a:p>
            <a:pPr marL="537845" lvl="1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To support mitigating handover to a “wrong” target node and predicting UE trajectory beyond one target node</a:t>
            </a:r>
          </a:p>
          <a:p>
            <a:pPr marL="537845" lvl="1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To support AI/ML-based LTM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GB" altLang="zh-CN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Objective:</a:t>
            </a:r>
          </a:p>
          <a:p>
            <a:pPr marL="537845" lvl="1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Signalling design to support AI/ML-based NG handover</a:t>
            </a:r>
          </a:p>
          <a:p>
            <a:pPr marL="537845" lvl="1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Signalling design to support multi-hop UE trajectory collection after given handover</a:t>
            </a:r>
          </a:p>
          <a:p>
            <a:pPr marL="537845" lvl="1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Signalling design to provide “feedback” information to the </a:t>
            </a:r>
            <a:r>
              <a:rPr lang="en-GB" altLang="zh-CN" sz="1400" dirty="0" err="1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gNB</a:t>
            </a: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-DU</a:t>
            </a:r>
            <a:endParaRPr lang="en-GB" altLang="zh-CN" sz="1400" dirty="0">
              <a:solidFill>
                <a:prstClr val="black"/>
              </a:solidFill>
              <a:latin typeface="Calibri" panose="020F0502020204030204" pitchFamily="34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 </a:t>
            </a:r>
            <a:r>
              <a:rPr lang="en-GB" altLang="zh-CN" dirty="0"/>
              <a:t>for </a:t>
            </a:r>
            <a:r>
              <a:rPr lang="en-GB" altLang="zh-CN" dirty="0" smtClean="0"/>
              <a:t>NG-RAN-M</a:t>
            </a:r>
            <a:r>
              <a:rPr lang="en-US" altLang="zh-CN" dirty="0" err="1" smtClean="0"/>
              <a:t>obility</a:t>
            </a:r>
            <a:r>
              <a:rPr lang="en-US" altLang="zh-CN" dirty="0" smtClean="0"/>
              <a:t> Optimization</a:t>
            </a:r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047914" y="6422608"/>
            <a:ext cx="2743200" cy="365129"/>
          </a:xfrm>
          <a:prstGeom prst="rect">
            <a:avLst/>
          </a:prstGeom>
        </p:spPr>
        <p:txBody>
          <a:bodyPr/>
          <a:lstStyle/>
          <a:p>
            <a:fld id="{7C091945-BED8-40C6-A17E-143F3A6898E6}" type="slidenum">
              <a:rPr lang="en-GB" altLang="zh-CN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GB" altLang="zh-CN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altLang="zh-CN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226782"/>
              </p:ext>
            </p:extLst>
          </p:nvPr>
        </p:nvGraphicFramePr>
        <p:xfrm>
          <a:off x="1631504" y="3501008"/>
          <a:ext cx="1982127" cy="213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16" name="Visio" r:id="rId4" imgW="2477659" imgH="2670300" progId="Visio.Drawing.11">
                  <p:embed/>
                </p:oleObj>
              </mc:Choice>
              <mc:Fallback>
                <p:oleObj name="Visio" r:id="rId4" imgW="2477659" imgH="26703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1504" y="3501008"/>
                        <a:ext cx="1982127" cy="21362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altLang="zh-CN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1840520"/>
              </p:ext>
            </p:extLst>
          </p:nvPr>
        </p:nvGraphicFramePr>
        <p:xfrm>
          <a:off x="4439816" y="3645024"/>
          <a:ext cx="2594141" cy="15048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17" name="Visio" r:id="rId6" imgW="3242676" imgH="1881090" progId="Visio.Drawing.11">
                  <p:embed/>
                </p:oleObj>
              </mc:Choice>
              <mc:Fallback>
                <p:oleObj name="Visio" r:id="rId6" imgW="3242676" imgH="188109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9816" y="3645024"/>
                        <a:ext cx="2594141" cy="15048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altLang="zh-CN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875386"/>
              </p:ext>
            </p:extLst>
          </p:nvPr>
        </p:nvGraphicFramePr>
        <p:xfrm>
          <a:off x="7968208" y="3501008"/>
          <a:ext cx="2906198" cy="1905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18" name="Visio" r:id="rId8" imgW="3632748" imgH="2382210" progId="Visio.Drawing.11">
                  <p:embed/>
                </p:oleObj>
              </mc:Choice>
              <mc:Fallback>
                <p:oleObj name="Visio" r:id="rId8" imgW="3632748" imgH="238221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68208" y="3501008"/>
                        <a:ext cx="2906198" cy="19057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150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内容占位符 1"/>
          <p:cNvSpPr>
            <a:spLocks noGrp="1"/>
          </p:cNvSpPr>
          <p:nvPr>
            <p:ph idx="4294967295"/>
          </p:nvPr>
        </p:nvSpPr>
        <p:spPr>
          <a:xfrm>
            <a:off x="8040216" y="1355590"/>
            <a:ext cx="3600400" cy="4953730"/>
          </a:xfrm>
          <a:prstGeom prst="rect">
            <a:avLst/>
          </a:prstGeom>
          <a:solidFill>
            <a:srgbClr val="B3DDF2">
              <a:alpha val="15000"/>
            </a:srgbClr>
          </a:solidFill>
          <a:ln w="12700">
            <a:solidFill>
              <a:srgbClr val="C00000"/>
            </a:solidFill>
          </a:ln>
        </p:spPr>
        <p:txBody>
          <a:bodyPr>
            <a:noAutofit/>
          </a:bodyPr>
          <a:lstStyle/>
          <a:p>
            <a:pPr marL="179705" indent="-179705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en-GB" altLang="zh-CN" sz="1000" b="1" i="1" dirty="0" smtClean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Tx/>
              <a:buFont typeface="Arial" panose="020B0604020202020204" pitchFamily="34" charset="0"/>
              <a:buChar char="•"/>
            </a:pPr>
            <a:r>
              <a:rPr lang="en-GB" altLang="zh-CN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Motivation: </a:t>
            </a:r>
          </a:p>
          <a:p>
            <a:pPr marL="537845" lvl="1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Tx/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Maximise UE’s </a:t>
            </a:r>
            <a:r>
              <a:rPr lang="en-GB" altLang="zh-CN" sz="1400" dirty="0" err="1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QoE</a:t>
            </a: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 by AI/ML means and RAN’s experience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Tx/>
              <a:buFont typeface="Arial" panose="020B0604020202020204" pitchFamily="34" charset="0"/>
              <a:buChar char="•"/>
            </a:pPr>
            <a:r>
              <a:rPr lang="en-GB" altLang="zh-CN" sz="1600" b="1" dirty="0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Objective:</a:t>
            </a:r>
          </a:p>
          <a:p>
            <a:pPr marL="537845" lvl="1" indent="-2857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Tx/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Signalling design for AI/ML based </a:t>
            </a:r>
            <a:r>
              <a:rPr lang="en-GB" altLang="zh-CN" sz="1400" dirty="0" err="1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QoE</a:t>
            </a: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/>
                <a:ea typeface="宋体" panose="02010600030101010101" pitchFamily="2" charset="-122"/>
                <a:cs typeface="Calibri" panose="020F0502020204030204" pitchFamily="34" charset="0"/>
              </a:rPr>
              <a:t> optimization in RAN side</a:t>
            </a:r>
            <a:endParaRPr lang="en-GB" altLang="zh-CN" sz="1400" dirty="0">
              <a:solidFill>
                <a:prstClr val="black"/>
              </a:solidFill>
              <a:latin typeface="Calibri" panose="020F0502020204030204" pitchFamily="34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22727" y="1355590"/>
            <a:ext cx="7257449" cy="4953730"/>
          </a:xfrm>
          <a:prstGeom prst="rect">
            <a:avLst/>
          </a:prstGeom>
          <a:solidFill>
            <a:srgbClr val="7DDDFF">
              <a:alpha val="5882"/>
            </a:srgbClr>
          </a:solidFill>
          <a:ln w="12700" cap="flat" cmpd="sng" algn="ctr">
            <a:solidFill>
              <a:srgbClr val="00B0F0"/>
            </a:solidFill>
            <a:prstDash val="solid"/>
          </a:ln>
          <a:effectLst/>
        </p:spPr>
        <p:txBody>
          <a:bodyPr lIns="72000" tIns="60958" rIns="36000" bIns="60958" rtlCol="0" anchor="t"/>
          <a:lstStyle/>
          <a:p>
            <a:pPr marL="179705" indent="-179705">
              <a:buFont typeface="Wingdings" panose="05000000000000000000" pitchFamily="2" charset="2"/>
              <a:buChar char="ü"/>
            </a:pPr>
            <a:endParaRPr lang="en-GB" altLang="zh-CN" sz="1000" b="1" i="1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zh-CN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Motivation: </a:t>
            </a: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Optimizing NES features with AI/ML for better performance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altLang="zh-CN" sz="1600" b="1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Objective:</a:t>
            </a: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Finer granularity of Energy Cost</a:t>
            </a: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GB" altLang="zh-CN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GB" altLang="zh-CN" sz="1400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GB" altLang="zh-CN" sz="1400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37845" lvl="1" indent="-285750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GB" altLang="zh-CN" sz="14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Using AI/ML means to optimize beam-level ES </a:t>
            </a:r>
            <a:endParaRPr lang="en-GB" altLang="zh-CN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 </a:t>
            </a:r>
            <a:r>
              <a:rPr lang="en-GB" altLang="zh-CN" dirty="0"/>
              <a:t>for </a:t>
            </a:r>
            <a:r>
              <a:rPr lang="en-GB" altLang="zh-CN" dirty="0" smtClean="0"/>
              <a:t>NG-RAN-E</a:t>
            </a:r>
            <a:r>
              <a:rPr lang="en-US" altLang="zh-CN" dirty="0" err="1" smtClean="0"/>
              <a:t>nergy</a:t>
            </a:r>
            <a:r>
              <a:rPr lang="en-US" altLang="zh-CN" dirty="0" smtClean="0"/>
              <a:t> saving and </a:t>
            </a:r>
            <a:r>
              <a:rPr lang="en-US" altLang="zh-CN" dirty="0" err="1" smtClean="0"/>
              <a:t>QoE</a:t>
            </a:r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047914" y="6422608"/>
            <a:ext cx="2743200" cy="365129"/>
          </a:xfrm>
          <a:prstGeom prst="rect">
            <a:avLst/>
          </a:prstGeom>
        </p:spPr>
        <p:txBody>
          <a:bodyPr/>
          <a:lstStyle/>
          <a:p>
            <a:fld id="{7C091945-BED8-40C6-A17E-143F3A6898E6}" type="slidenum">
              <a:rPr lang="en-GB" altLang="zh-CN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GB" altLang="zh-CN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GB" dirty="0">
              <a:solidFill>
                <a:prstClr val="black"/>
              </a:solidFill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630409"/>
              </p:ext>
            </p:extLst>
          </p:nvPr>
        </p:nvGraphicFramePr>
        <p:xfrm>
          <a:off x="2228369" y="3832455"/>
          <a:ext cx="3895090" cy="1921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0" name="Visio" r:id="rId4" imgW="3895090" imgH="1921510" progId="Visio.Drawing.11">
                  <p:embed/>
                </p:oleObj>
              </mc:Choice>
              <mc:Fallback>
                <p:oleObj name="Visio" r:id="rId4" imgW="3895090" imgH="192151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8369" y="3832455"/>
                        <a:ext cx="3895090" cy="19215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矩形 33"/>
          <p:cNvSpPr/>
          <p:nvPr/>
        </p:nvSpPr>
        <p:spPr>
          <a:xfrm>
            <a:off x="2747628" y="1183616"/>
            <a:ext cx="2808312" cy="343949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r>
              <a:rPr lang="en-GB" altLang="zh-CN" b="1" kern="0" dirty="0" smtClean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Energy Saving</a:t>
            </a:r>
            <a:endParaRPr lang="en-GB" altLang="zh-CN" b="1" kern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184232" y="1183616"/>
            <a:ext cx="3302858" cy="343949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txBody>
          <a:bodyPr rtlCol="0" anchor="ctr"/>
          <a:lstStyle/>
          <a:p>
            <a:pPr algn="ctr"/>
            <a:r>
              <a:rPr lang="en-GB" altLang="zh-CN" b="1" dirty="0" err="1" smtClean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QoE</a:t>
            </a:r>
            <a:endParaRPr lang="en-GB" altLang="zh-CN" b="1" dirty="0">
              <a:solidFill>
                <a:prstClr val="white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174683"/>
              </p:ext>
            </p:extLst>
          </p:nvPr>
        </p:nvGraphicFramePr>
        <p:xfrm>
          <a:off x="4152767" y="2204864"/>
          <a:ext cx="3172225" cy="1007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1" name="Visio" r:id="rId6" imgW="3965281" imgH="1259280" progId="Visio.Drawing.11">
                  <p:embed/>
                </p:oleObj>
              </mc:Choice>
              <mc:Fallback>
                <p:oleObj name="Visio" r:id="rId6" imgW="3965281" imgH="125928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2767" y="2204864"/>
                        <a:ext cx="3172225" cy="10074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378245"/>
              </p:ext>
            </p:extLst>
          </p:nvPr>
        </p:nvGraphicFramePr>
        <p:xfrm>
          <a:off x="8925637" y="3573016"/>
          <a:ext cx="1820048" cy="2263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2" name="Visio" r:id="rId8" imgW="2275060" imgH="2828790" progId="Visio.Drawing.11">
                  <p:embed/>
                </p:oleObj>
              </mc:Choice>
              <mc:Fallback>
                <p:oleObj name="Visio" r:id="rId8" imgW="2275060" imgH="282879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25637" y="3573016"/>
                        <a:ext cx="1820048" cy="2263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884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43376" y="67824"/>
            <a:ext cx="11213264" cy="912881"/>
          </a:xfrm>
        </p:spPr>
        <p:txBody>
          <a:bodyPr/>
          <a:lstStyle/>
          <a:p>
            <a:r>
              <a:rPr lang="en-US" altLang="zh-CN" dirty="0" smtClean="0"/>
              <a:t>Summary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9047918" y="6422610"/>
            <a:ext cx="2743200" cy="365125"/>
          </a:xfrm>
          <a:prstGeom prst="rect">
            <a:avLst/>
          </a:prstGeo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2163" y="980728"/>
            <a:ext cx="11046445" cy="547260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72000" tIns="60958" rIns="72000" bIns="60958" rtlCol="0" anchor="t"/>
          <a:lstStyle/>
          <a:p>
            <a:pPr defTabSz="457200">
              <a:lnSpc>
                <a:spcPct val="120000"/>
              </a:lnSpc>
              <a:spcBef>
                <a:spcPct val="0"/>
              </a:spcBef>
            </a:pPr>
            <a:endParaRPr lang="en-US" altLang="zh-CN" sz="1600" b="1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1" defTabSz="457200">
              <a:lnSpc>
                <a:spcPct val="120000"/>
              </a:lnSpc>
              <a:spcBef>
                <a:spcPct val="0"/>
              </a:spcBef>
            </a:pPr>
            <a:r>
              <a:rPr lang="en-US" altLang="zh-CN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Proposal : </a:t>
            </a: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For 5G-A Rel-20, the following aspects are considered to be studied and specified in AI/ML for </a:t>
            </a:r>
            <a:r>
              <a:rPr lang="en-US" altLang="zh-CN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NG-RAN(RAN3):</a:t>
            </a:r>
            <a:endParaRPr lang="en-US" altLang="zh-CN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1" indent="-285750" defTabSz="4572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Enhancement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on mobility, including AI-based NG handover, multi-hop UE trajectory prediction and feedback, and AI-based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LTM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1" indent="-285750" defTabSz="4572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Enhancement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on Network Energy Saving (NES), including finer granularity of EC and beam-level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NES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1" indent="-285750" defTabSz="45720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AI-based </a:t>
            </a:r>
            <a:r>
              <a:rPr lang="en-US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QoE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optimisation</a:t>
            </a:r>
            <a:endParaRPr lang="en-US" altLang="zh-CN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1" defTabSz="457200">
              <a:lnSpc>
                <a:spcPct val="120000"/>
              </a:lnSpc>
              <a:spcBef>
                <a:spcPct val="0"/>
              </a:spcBef>
            </a:pP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Note: 1 TU each meeting in RAN3 is expected.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769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FjNTZjMjRjNjZlM2EzYTdiYmExMDhhN2U2YTZhMmQifQ=="/>
</p:tagLst>
</file>

<file path=ppt/theme/theme1.xml><?xml version="1.0" encoding="utf-8"?>
<a:theme xmlns:a="http://schemas.openxmlformats.org/drawingml/2006/main" name="18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9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1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2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4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5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7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Office%20Theme</Template>
  <TotalTime>2013</TotalTime>
  <Words>240</Words>
  <Application>Microsoft Office PowerPoint</Application>
  <PresentationFormat>自定义</PresentationFormat>
  <Paragraphs>48</Paragraphs>
  <Slides>5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8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18_Office 主题​​</vt:lpstr>
      <vt:lpstr>19_Office 主题​​</vt:lpstr>
      <vt:lpstr>浅色内页</vt:lpstr>
      <vt:lpstr>11_浅色内页</vt:lpstr>
      <vt:lpstr>12_浅色内页</vt:lpstr>
      <vt:lpstr>14_浅色内页</vt:lpstr>
      <vt:lpstr>15_浅色内页</vt:lpstr>
      <vt:lpstr>17_浅色内页</vt:lpstr>
      <vt:lpstr>Visio</vt:lpstr>
      <vt:lpstr>Views on 5G-A Rel-20 AI for NG-RAN</vt:lpstr>
      <vt:lpstr>AI for NG-RAN-Mobility Optimization</vt:lpstr>
      <vt:lpstr>AI for NG-RAN-Energy saving and QoE</vt:lpstr>
      <vt:lpstr>Summary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CATT</cp:lastModifiedBy>
  <cp:revision>3327</cp:revision>
  <dcterms:created xsi:type="dcterms:W3CDTF">2019-07-24T06:46:00Z</dcterms:created>
  <dcterms:modified xsi:type="dcterms:W3CDTF">2025-03-03T07:49:42Z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2264B7BD29E5481798CB8D20BA7A77B1_13</vt:lpwstr>
  </property>
  <property fmtid="{D5CDD505-2E9C-101B-9397-08002B2CF9AE}" pid="3" name="KSOProductBuildVer">
    <vt:lpwstr>2052-12.1.0.18276</vt:lpwstr>
  </property>
</Properties>
</file>