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8" r:id="rId1"/>
    <p:sldMasterId id="2147484020" r:id="rId2"/>
    <p:sldMasterId id="2147484021" r:id="rId3"/>
  </p:sldMasterIdLst>
  <p:notesMasterIdLst>
    <p:notesMasterId r:id="rId11"/>
  </p:notesMasterIdLst>
  <p:handoutMasterIdLst>
    <p:handoutMasterId r:id="rId12"/>
  </p:handoutMasterIdLst>
  <p:sldIdLst>
    <p:sldId id="283" r:id="rId4"/>
    <p:sldId id="2147470978" r:id="rId5"/>
    <p:sldId id="2147470967" r:id="rId6"/>
    <p:sldId id="2147470977" r:id="rId7"/>
    <p:sldId id="2147470969" r:id="rId8"/>
    <p:sldId id="2147470972" r:id="rId9"/>
    <p:sldId id="2147470970" r:id="rId10"/>
  </p:sldIdLst>
  <p:sldSz cx="12196763" cy="6858000"/>
  <p:notesSz cx="6858000" cy="9144000"/>
  <p:defaultTextStyle>
    <a:defPPr>
      <a:defRPr lang="en-US"/>
    </a:defPPr>
    <a:lvl1pPr marL="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4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7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71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957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196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43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67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913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" initials="Huawei" lastIdx="21" clrIdx="0">
    <p:extLst>
      <p:ext uri="{19B8F6BF-5375-455C-9EA6-DF929625EA0E}">
        <p15:presenceInfo xmlns:p15="http://schemas.microsoft.com/office/powerpoint/2012/main" userId="Huawei" providerId="None"/>
      </p:ext>
    </p:extLst>
  </p:cmAuthor>
  <p:cmAuthor id="2" name="Yuan" initials="Yuan" lastIdx="1" clrIdx="1">
    <p:extLst>
      <p:ext uri="{19B8F6BF-5375-455C-9EA6-DF929625EA0E}">
        <p15:presenceInfo xmlns:p15="http://schemas.microsoft.com/office/powerpoint/2012/main" userId="Yuan" providerId="None"/>
      </p:ext>
    </p:extLst>
  </p:cmAuthor>
  <p:cmAuthor id="3" name="HW_Yang" initials="HW" lastIdx="3" clrIdx="2">
    <p:extLst>
      <p:ext uri="{19B8F6BF-5375-455C-9EA6-DF929625EA0E}">
        <p15:presenceInfo xmlns:p15="http://schemas.microsoft.com/office/powerpoint/2012/main" userId="HW_Yang" providerId="None"/>
      </p:ext>
    </p:extLst>
  </p:cmAuthor>
  <p:cmAuthor id="4" name="Yangfan2" initials="" lastIdx="0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0E0E0"/>
    <a:srgbClr val="7F7F7F"/>
    <a:srgbClr val="7FD5E0"/>
    <a:srgbClr val="F4A100"/>
    <a:srgbClr val="36AEC7"/>
    <a:srgbClr val="92D050"/>
    <a:srgbClr val="D4F1F5"/>
    <a:srgbClr val="30B5C5"/>
    <a:srgbClr val="00B0F0"/>
    <a:srgbClr val="185B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72833802-FEF1-4C79-8D5D-14CF1EAF98D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5120" autoAdjust="0"/>
    <p:restoredTop sz="96727" autoAdjust="0"/>
  </p:normalViewPr>
  <p:slideViewPr>
    <p:cSldViewPr snapToGrid="0" snapToObjects="1">
      <p:cViewPr varScale="1">
        <p:scale>
          <a:sx n="114" d="100"/>
          <a:sy n="114" d="100"/>
        </p:scale>
        <p:origin x="1038" y="10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75" d="100"/>
        <a:sy n="7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88" d="100"/>
          <a:sy n="88" d="100"/>
        </p:scale>
        <p:origin x="382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commentAuthors" Target="commentAuthor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CC198DB-AFBD-584A-8986-364FF2B03F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D01315C-523F-A043-8029-B992149712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CF71B8-DF2A-2E41-BE66-2E18A767DA8A}" type="datetimeFigureOut">
              <a:rPr lang="en-US" smtClean="0"/>
              <a:t>3/3/2025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9601424-70F4-1643-8E3A-557A0258D6B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85BF48A-FF5C-8145-95A7-EE66A87C73D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5F0CC5-85BE-A64A-BD47-54C66F7E93E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90952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D60A27-BF12-6744-9E93-932A0E34D8BB}" type="datetimeFigureOut">
              <a:rPr lang="en-US" smtClean="0"/>
              <a:t>3/3/2025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7326F3-4732-B74B-9C70-D0992466E49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4632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5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304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957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60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26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913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566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721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42748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7326F3-4732-B74B-9C70-D0992466E499}" type="slidenum">
              <a:rPr lang="en-US" smtClean="0">
                <a:solidFill>
                  <a:prstClr val="black"/>
                </a:solidFill>
              </a:rPr>
              <a:pPr/>
              <a:t>3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78523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7326F3-4732-B74B-9C70-D0992466E499}" type="slidenum">
              <a:rPr lang="en-US" smtClean="0">
                <a:solidFill>
                  <a:prstClr val="black"/>
                </a:solidFill>
              </a:rPr>
              <a:pPr/>
              <a:t>4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14446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7326F3-4732-B74B-9C70-D0992466E499}" type="slidenum">
              <a:rPr lang="en-US" smtClean="0">
                <a:solidFill>
                  <a:prstClr val="black"/>
                </a:solidFill>
              </a:rPr>
              <a:pPr/>
              <a:t>5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99763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>
              <a:buAutoNum type="arabicPeriod"/>
            </a:pPr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7326F3-4732-B74B-9C70-D0992466E499}" type="slidenum">
              <a:rPr lang="en-US" smtClean="0">
                <a:solidFill>
                  <a:prstClr val="black"/>
                </a:solidFill>
              </a:rPr>
              <a:pPr/>
              <a:t>6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94704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7326F3-4732-B74B-9C70-D0992466E499}" type="slidenum">
              <a:rPr lang="en-US" smtClean="0">
                <a:solidFill>
                  <a:prstClr val="black"/>
                </a:solidFill>
              </a:rPr>
              <a:pPr/>
              <a:t>7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43356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探索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67"/>
          <a:stretch/>
        </p:blipFill>
        <p:spPr>
          <a:xfrm>
            <a:off x="0" y="0"/>
            <a:ext cx="12206140" cy="559469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2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194953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ct val="0"/>
              </a:spcBef>
              <a:buNone/>
              <a:defRPr sz="3199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6022" y="1512877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316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 sz="1799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328894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605" algn="ctr"/>
              </a:tabLst>
              <a:defRPr sz="1599" baseline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2pPr>
            <a:lvl3pPr marL="1098136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605" algn="ctr"/>
              </a:tabLst>
              <a:defRPr sz="1298" baseline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3pPr>
            <a:lvl4pPr marL="525640" indent="-171091">
              <a:buFont typeface="Arial" pitchFamily="34" charset="0"/>
              <a:buChar char="•"/>
              <a:tabLst>
                <a:tab pos="1207937" algn="ctr"/>
              </a:tabLst>
              <a:defRPr sz="1298" baseline="0"/>
            </a:lvl4pPr>
            <a:lvl5pPr marL="525640" indent="-171091">
              <a:buFont typeface="Arial" pitchFamily="34" charset="0"/>
              <a:buChar char="•"/>
              <a:tabLst>
                <a:tab pos="1207937" algn="ctr"/>
              </a:tabLst>
              <a:defRPr sz="1298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8894" marR="0" lvl="1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83594797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5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5"/>
              </a:lnSpc>
              <a:spcBef>
                <a:spcPts val="0"/>
              </a:spcBef>
              <a:buNone/>
              <a:defRPr sz="31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2936" indent="0" algn="ctr">
              <a:buNone/>
              <a:defRPr sz="2593"/>
            </a:lvl2pPr>
            <a:lvl3pPr marL="1185869" indent="0" algn="ctr">
              <a:buNone/>
              <a:defRPr sz="2335"/>
            </a:lvl3pPr>
            <a:lvl4pPr marL="1778806" indent="0" algn="ctr">
              <a:buNone/>
              <a:defRPr sz="2075"/>
            </a:lvl4pPr>
            <a:lvl5pPr marL="2371741" indent="0" algn="ctr">
              <a:buNone/>
              <a:defRPr sz="2075"/>
            </a:lvl5pPr>
            <a:lvl6pPr marL="2964674" indent="0" algn="ctr">
              <a:buNone/>
              <a:defRPr sz="2075"/>
            </a:lvl6pPr>
            <a:lvl7pPr marL="3557610" indent="0" algn="ctr">
              <a:buNone/>
              <a:defRPr sz="2075"/>
            </a:lvl7pPr>
            <a:lvl8pPr marL="4150546" indent="0" algn="ctr">
              <a:buNone/>
              <a:defRPr sz="2075"/>
            </a:lvl8pPr>
            <a:lvl9pPr marL="4743479" indent="0" algn="ctr">
              <a:buNone/>
              <a:defRPr sz="2075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A4EAA63-3827-DA40-B921-C01084B9DA8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736912" y="1501989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2353" indent="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6458" algn="ctr"/>
              </a:tabLst>
              <a:defRPr sz="17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2pPr>
            <a:lvl3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3pPr>
            <a:lvl4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4pPr>
            <a:lvl5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57553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束页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1960DD1-8AC3-8F46-9D2D-BF81187F43FC}"/>
              </a:ext>
            </a:extLst>
          </p:cNvPr>
          <p:cNvSpPr txBox="1"/>
          <p:nvPr userDrawn="1"/>
        </p:nvSpPr>
        <p:spPr>
          <a:xfrm>
            <a:off x="607486" y="1402064"/>
            <a:ext cx="3921034" cy="854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4800" dirty="0">
                <a:solidFill>
                  <a:schemeClr val="tx1"/>
                </a:solidFill>
              </a:rPr>
              <a:t>Thank you.</a:t>
            </a:r>
          </a:p>
        </p:txBody>
      </p:sp>
    </p:spTree>
    <p:extLst>
      <p:ext uri="{BB962C8B-B14F-4D97-AF65-F5344CB8AC3E}">
        <p14:creationId xmlns:p14="http://schemas.microsoft.com/office/powerpoint/2010/main" val="30401109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19181AA-8E93-7743-ADEB-8A06A0DFC13A}"/>
              </a:ext>
            </a:extLst>
          </p:cNvPr>
          <p:cNvSpPr/>
          <p:nvPr userDrawn="1"/>
        </p:nvSpPr>
        <p:spPr>
          <a:xfrm>
            <a:off x="0" y="5590903"/>
            <a:ext cx="12196763" cy="126709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6" name="图片 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5998" y="6321130"/>
            <a:ext cx="1269075" cy="277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10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4019" r:id="rId2"/>
    <p:sldLayoutId id="2147483978" r:id="rId3"/>
  </p:sldLayoutIdLst>
  <p:hf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785A3D6-1271-D247-9E96-1B376F4BE7BE}"/>
              </a:ext>
            </a:extLst>
          </p:cNvPr>
          <p:cNvSpPr txBox="1"/>
          <p:nvPr userDrawn="1"/>
        </p:nvSpPr>
        <p:spPr>
          <a:xfrm>
            <a:off x="1095467" y="6356939"/>
            <a:ext cx="350396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0" kern="1200" baseline="0" dirty="0">
                <a:solidFill>
                  <a:srgbClr val="1D1D1B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Huawei Proprietary - Restricted Distribution</a:t>
            </a:r>
            <a:endParaRPr lang="en-US" sz="900" b="0" kern="1200" baseline="0" dirty="0">
              <a:solidFill>
                <a:srgbClr val="1D1D1B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ABEE2EE-BF4D-7A4A-B3C6-9E47668CCD98}"/>
              </a:ext>
            </a:extLst>
          </p:cNvPr>
          <p:cNvSpPr txBox="1"/>
          <p:nvPr userDrawn="1"/>
        </p:nvSpPr>
        <p:spPr>
          <a:xfrm>
            <a:off x="734131" y="6402806"/>
            <a:ext cx="499729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8908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837181-38C6-AD4F-B8BA-B444770388BB}" type="slidenum">
              <a:rPr lang="en-US" sz="900" smtClean="0">
                <a:solidFill>
                  <a:srgbClr val="1D1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l" defTabSz="89084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900" dirty="0">
              <a:solidFill>
                <a:srgbClr val="1D1D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8" name="Group 87">
            <a:extLst>
              <a:ext uri="{FF2B5EF4-FFF2-40B4-BE49-F238E27FC236}">
                <a16:creationId xmlns:a16="http://schemas.microsoft.com/office/drawing/2014/main" id="{37333705-F8D6-2847-B3CB-F2FAB51E2A3B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2290470" y="2625389"/>
            <a:ext cx="1967973" cy="4233515"/>
            <a:chOff x="5343885" y="-48857"/>
            <a:chExt cx="3271316" cy="7037279"/>
          </a:xfrm>
        </p:grpSpPr>
        <p:sp>
          <p:nvSpPr>
            <p:cNvPr id="89" name="矩形 13">
              <a:extLst>
                <a:ext uri="{FF2B5EF4-FFF2-40B4-BE49-F238E27FC236}">
                  <a16:creationId xmlns:a16="http://schemas.microsoft.com/office/drawing/2014/main" id="{B14DFA89-D483-CF47-82CC-DD86D7CAB09E}"/>
                </a:ext>
              </a:extLst>
            </p:cNvPr>
            <p:cNvSpPr/>
            <p:nvPr userDrawn="1"/>
          </p:nvSpPr>
          <p:spPr>
            <a:xfrm>
              <a:off x="5356401" y="1934171"/>
              <a:ext cx="791510" cy="664397"/>
            </a:xfrm>
            <a:prstGeom prst="rect">
              <a:avLst/>
            </a:prstGeom>
            <a:solidFill>
              <a:srgbClr val="C400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196/0/84</a:t>
              </a:r>
            </a:p>
          </p:txBody>
        </p:sp>
        <p:sp>
          <p:nvSpPr>
            <p:cNvPr id="90" name="文本框 15">
              <a:extLst>
                <a:ext uri="{FF2B5EF4-FFF2-40B4-BE49-F238E27FC236}">
                  <a16:creationId xmlns:a16="http://schemas.microsoft.com/office/drawing/2014/main" id="{8223ADA0-340A-794B-93B7-24AFF612A719}"/>
                </a:ext>
              </a:extLst>
            </p:cNvPr>
            <p:cNvSpPr txBox="1"/>
            <p:nvPr userDrawn="1"/>
          </p:nvSpPr>
          <p:spPr>
            <a:xfrm>
              <a:off x="5352723" y="1694497"/>
              <a:ext cx="1052647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kumimoji="1" lang="zh-CN" altLang="en-US" sz="800" b="0" i="0" dirty="0">
                  <a:solidFill>
                    <a:schemeClr val="tx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公司辅助色</a:t>
              </a:r>
            </a:p>
          </p:txBody>
        </p:sp>
        <p:sp>
          <p:nvSpPr>
            <p:cNvPr id="91" name="矩形 13">
              <a:extLst>
                <a:ext uri="{FF2B5EF4-FFF2-40B4-BE49-F238E27FC236}">
                  <a16:creationId xmlns:a16="http://schemas.microsoft.com/office/drawing/2014/main" id="{5F63E0E3-4F22-7948-AB1A-40A84ECA92EC}"/>
                </a:ext>
              </a:extLst>
            </p:cNvPr>
            <p:cNvSpPr/>
            <p:nvPr userDrawn="1"/>
          </p:nvSpPr>
          <p:spPr>
            <a:xfrm>
              <a:off x="6184680" y="1934171"/>
              <a:ext cx="791510" cy="664397"/>
            </a:xfrm>
            <a:prstGeom prst="rect">
              <a:avLst/>
            </a:prstGeom>
            <a:solidFill>
              <a:srgbClr val="CB37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203/55/120</a:t>
              </a:r>
            </a:p>
          </p:txBody>
        </p:sp>
        <p:sp>
          <p:nvSpPr>
            <p:cNvPr id="92" name="矩形 13">
              <a:extLst>
                <a:ext uri="{FF2B5EF4-FFF2-40B4-BE49-F238E27FC236}">
                  <a16:creationId xmlns:a16="http://schemas.microsoft.com/office/drawing/2014/main" id="{29C4A3C6-7C7B-7140-8F73-591E9F49143F}"/>
                </a:ext>
              </a:extLst>
            </p:cNvPr>
            <p:cNvSpPr/>
            <p:nvPr userDrawn="1"/>
          </p:nvSpPr>
          <p:spPr>
            <a:xfrm>
              <a:off x="5356401" y="3403061"/>
              <a:ext cx="791510" cy="664397"/>
            </a:xfrm>
            <a:prstGeom prst="rect">
              <a:avLst/>
            </a:prstGeom>
            <a:solidFill>
              <a:srgbClr val="ED6D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237/109/0</a:t>
              </a:r>
            </a:p>
          </p:txBody>
        </p:sp>
        <p:sp>
          <p:nvSpPr>
            <p:cNvPr id="93" name="矩形 13">
              <a:extLst>
                <a:ext uri="{FF2B5EF4-FFF2-40B4-BE49-F238E27FC236}">
                  <a16:creationId xmlns:a16="http://schemas.microsoft.com/office/drawing/2014/main" id="{BE4C9A8D-46B0-5B40-BC47-DB6C4899227F}"/>
                </a:ext>
              </a:extLst>
            </p:cNvPr>
            <p:cNvSpPr/>
            <p:nvPr userDrawn="1"/>
          </p:nvSpPr>
          <p:spPr>
            <a:xfrm>
              <a:off x="6184680" y="2673360"/>
              <a:ext cx="791510" cy="664397"/>
            </a:xfrm>
            <a:prstGeom prst="rect">
              <a:avLst/>
            </a:prstGeom>
            <a:solidFill>
              <a:srgbClr val="9936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78" rtl="0" eaLnBrk="1" fontAlgn="auto" latinLnBrk="0" hangingPunct="1">
                <a:lnSpc>
                  <a:spcPts val="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153/54/54</a:t>
              </a:r>
            </a:p>
          </p:txBody>
        </p:sp>
        <p:sp>
          <p:nvSpPr>
            <p:cNvPr id="94" name="矩形 13">
              <a:extLst>
                <a:ext uri="{FF2B5EF4-FFF2-40B4-BE49-F238E27FC236}">
                  <a16:creationId xmlns:a16="http://schemas.microsoft.com/office/drawing/2014/main" id="{612F2ED4-F7A4-9E48-95E1-8D07B3BBE962}"/>
                </a:ext>
              </a:extLst>
            </p:cNvPr>
            <p:cNvSpPr/>
            <p:nvPr userDrawn="1"/>
          </p:nvSpPr>
          <p:spPr>
            <a:xfrm>
              <a:off x="5356401" y="4866463"/>
              <a:ext cx="791510" cy="664397"/>
            </a:xfrm>
            <a:prstGeom prst="rect">
              <a:avLst/>
            </a:prstGeom>
            <a:solidFill>
              <a:srgbClr val="62B2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98/178/48</a:t>
              </a:r>
            </a:p>
          </p:txBody>
        </p:sp>
        <p:sp>
          <p:nvSpPr>
            <p:cNvPr id="95" name="矩形 13">
              <a:extLst>
                <a:ext uri="{FF2B5EF4-FFF2-40B4-BE49-F238E27FC236}">
                  <a16:creationId xmlns:a16="http://schemas.microsoft.com/office/drawing/2014/main" id="{A9E1D476-C288-8945-A68A-1F20C557294B}"/>
                </a:ext>
              </a:extLst>
            </p:cNvPr>
            <p:cNvSpPr/>
            <p:nvPr userDrawn="1"/>
          </p:nvSpPr>
          <p:spPr>
            <a:xfrm>
              <a:off x="6184680" y="3415851"/>
              <a:ext cx="791510" cy="664397"/>
            </a:xfrm>
            <a:prstGeom prst="rect">
              <a:avLst/>
            </a:prstGeom>
            <a:solidFill>
              <a:srgbClr val="F289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242/137/68</a:t>
              </a:r>
              <a:endParaRPr kumimoji="1" lang="mr-IN" altLang="zh-CN" sz="500" b="1" dirty="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96" name="矩形 13">
              <a:extLst>
                <a:ext uri="{FF2B5EF4-FFF2-40B4-BE49-F238E27FC236}">
                  <a16:creationId xmlns:a16="http://schemas.microsoft.com/office/drawing/2014/main" id="{42823EBB-E62E-F149-AC9A-09950051F283}"/>
                </a:ext>
              </a:extLst>
            </p:cNvPr>
            <p:cNvSpPr/>
            <p:nvPr userDrawn="1"/>
          </p:nvSpPr>
          <p:spPr>
            <a:xfrm>
              <a:off x="5353240" y="184963"/>
              <a:ext cx="791510" cy="664397"/>
            </a:xfrm>
            <a:prstGeom prst="rect">
              <a:avLst/>
            </a:prstGeom>
            <a:solidFill>
              <a:srgbClr val="C700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PANTONE 185C</a:t>
              </a:r>
            </a:p>
            <a:p>
              <a:pPr algn="ctr">
                <a:lnSpc>
                  <a:spcPts val="620"/>
                </a:lnSpc>
                <a:spcBef>
                  <a:spcPts val="0"/>
                </a:spcBef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199/0/11  </a:t>
              </a:r>
            </a:p>
          </p:txBody>
        </p:sp>
        <p:sp>
          <p:nvSpPr>
            <p:cNvPr id="97" name="文本框 15">
              <a:extLst>
                <a:ext uri="{FF2B5EF4-FFF2-40B4-BE49-F238E27FC236}">
                  <a16:creationId xmlns:a16="http://schemas.microsoft.com/office/drawing/2014/main" id="{EA01C299-6FF2-3642-AAEC-A1DF62D9C654}"/>
                </a:ext>
              </a:extLst>
            </p:cNvPr>
            <p:cNvSpPr txBox="1"/>
            <p:nvPr userDrawn="1"/>
          </p:nvSpPr>
          <p:spPr>
            <a:xfrm>
              <a:off x="5343885" y="-48857"/>
              <a:ext cx="726488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kumimoji="1" lang="zh-CN" altLang="en-US" sz="800" b="0" i="0" dirty="0">
                  <a:solidFill>
                    <a:schemeClr val="tx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公司色</a:t>
              </a:r>
            </a:p>
          </p:txBody>
        </p:sp>
        <p:sp>
          <p:nvSpPr>
            <p:cNvPr id="98" name="矩形 13">
              <a:extLst>
                <a:ext uri="{FF2B5EF4-FFF2-40B4-BE49-F238E27FC236}">
                  <a16:creationId xmlns:a16="http://schemas.microsoft.com/office/drawing/2014/main" id="{B84AB502-165F-764A-9621-65CA8CBBEAEA}"/>
                </a:ext>
              </a:extLst>
            </p:cNvPr>
            <p:cNvSpPr/>
            <p:nvPr userDrawn="1"/>
          </p:nvSpPr>
          <p:spPr>
            <a:xfrm>
              <a:off x="5352600" y="918047"/>
              <a:ext cx="791510" cy="664397"/>
            </a:xfrm>
            <a:prstGeom prst="rect">
              <a:avLst/>
            </a:prstGeom>
            <a:solidFill>
              <a:srgbClr val="C810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PANTONE 186C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200/16/46  </a:t>
              </a:r>
            </a:p>
          </p:txBody>
        </p:sp>
        <p:sp>
          <p:nvSpPr>
            <p:cNvPr id="99" name="矩形 13">
              <a:extLst>
                <a:ext uri="{FF2B5EF4-FFF2-40B4-BE49-F238E27FC236}">
                  <a16:creationId xmlns:a16="http://schemas.microsoft.com/office/drawing/2014/main" id="{CB8870E8-3E95-764C-B621-A168E194CC7A}"/>
                </a:ext>
              </a:extLst>
            </p:cNvPr>
            <p:cNvSpPr/>
            <p:nvPr userDrawn="1"/>
          </p:nvSpPr>
          <p:spPr>
            <a:xfrm>
              <a:off x="5354164" y="2665974"/>
              <a:ext cx="791510" cy="664397"/>
            </a:xfrm>
            <a:prstGeom prst="rect">
              <a:avLst/>
            </a:prstGeom>
            <a:solidFill>
              <a:srgbClr val="7F00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127/0/1</a:t>
              </a:r>
            </a:p>
          </p:txBody>
        </p:sp>
        <p:sp>
          <p:nvSpPr>
            <p:cNvPr id="100" name="矩形 13">
              <a:extLst>
                <a:ext uri="{FF2B5EF4-FFF2-40B4-BE49-F238E27FC236}">
                  <a16:creationId xmlns:a16="http://schemas.microsoft.com/office/drawing/2014/main" id="{356EF69A-1936-544F-A95F-0664F4E186D5}"/>
                </a:ext>
              </a:extLst>
            </p:cNvPr>
            <p:cNvSpPr/>
            <p:nvPr userDrawn="1"/>
          </p:nvSpPr>
          <p:spPr>
            <a:xfrm>
              <a:off x="5354164" y="4134866"/>
              <a:ext cx="791510" cy="664397"/>
            </a:xfrm>
            <a:prstGeom prst="rect">
              <a:avLst/>
            </a:prstGeom>
            <a:solidFill>
              <a:srgbClr val="FCC8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52/200/0</a:t>
              </a:r>
            </a:p>
          </p:txBody>
        </p:sp>
        <p:sp>
          <p:nvSpPr>
            <p:cNvPr id="101" name="矩形 13">
              <a:extLst>
                <a:ext uri="{FF2B5EF4-FFF2-40B4-BE49-F238E27FC236}">
                  <a16:creationId xmlns:a16="http://schemas.microsoft.com/office/drawing/2014/main" id="{03EBAB43-95A5-1C4A-8458-B86EB3D51FCA}"/>
                </a:ext>
              </a:extLst>
            </p:cNvPr>
            <p:cNvSpPr/>
            <p:nvPr userDrawn="1"/>
          </p:nvSpPr>
          <p:spPr>
            <a:xfrm>
              <a:off x="5354164" y="5596166"/>
              <a:ext cx="791510" cy="664397"/>
            </a:xfrm>
            <a:prstGeom prst="rect">
              <a:avLst/>
            </a:prstGeom>
            <a:solidFill>
              <a:srgbClr val="30B5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48/181/197</a:t>
              </a:r>
            </a:p>
          </p:txBody>
        </p:sp>
        <p:sp>
          <p:nvSpPr>
            <p:cNvPr id="102" name="矩形 13">
              <a:extLst>
                <a:ext uri="{FF2B5EF4-FFF2-40B4-BE49-F238E27FC236}">
                  <a16:creationId xmlns:a16="http://schemas.microsoft.com/office/drawing/2014/main" id="{371A8520-F934-304C-B57F-B49F768694E2}"/>
                </a:ext>
              </a:extLst>
            </p:cNvPr>
            <p:cNvSpPr/>
            <p:nvPr userDrawn="1"/>
          </p:nvSpPr>
          <p:spPr>
            <a:xfrm>
              <a:off x="6184543" y="4866463"/>
              <a:ext cx="791510" cy="664398"/>
            </a:xfrm>
            <a:prstGeom prst="rect">
              <a:avLst/>
            </a:prstGeom>
            <a:solidFill>
              <a:srgbClr val="81C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129/193/95</a:t>
              </a:r>
            </a:p>
          </p:txBody>
        </p:sp>
        <p:sp>
          <p:nvSpPr>
            <p:cNvPr id="103" name="矩形 13">
              <a:extLst>
                <a:ext uri="{FF2B5EF4-FFF2-40B4-BE49-F238E27FC236}">
                  <a16:creationId xmlns:a16="http://schemas.microsoft.com/office/drawing/2014/main" id="{B83004D7-279B-C14E-9FCF-870FA1B74FDF}"/>
                </a:ext>
              </a:extLst>
            </p:cNvPr>
            <p:cNvSpPr/>
            <p:nvPr userDrawn="1"/>
          </p:nvSpPr>
          <p:spPr>
            <a:xfrm>
              <a:off x="6182308" y="4134866"/>
              <a:ext cx="791510" cy="664398"/>
            </a:xfrm>
            <a:prstGeom prst="rect">
              <a:avLst/>
            </a:prstGeom>
            <a:solidFill>
              <a:srgbClr val="FDD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253/211/81</a:t>
              </a:r>
            </a:p>
          </p:txBody>
        </p:sp>
        <p:sp>
          <p:nvSpPr>
            <p:cNvPr id="104" name="矩形 13">
              <a:extLst>
                <a:ext uri="{FF2B5EF4-FFF2-40B4-BE49-F238E27FC236}">
                  <a16:creationId xmlns:a16="http://schemas.microsoft.com/office/drawing/2014/main" id="{99635968-4E69-CC41-9D78-6DF253FE3035}"/>
                </a:ext>
              </a:extLst>
            </p:cNvPr>
            <p:cNvSpPr/>
            <p:nvPr userDrawn="1"/>
          </p:nvSpPr>
          <p:spPr>
            <a:xfrm>
              <a:off x="6177324" y="5596166"/>
              <a:ext cx="791510" cy="664398"/>
            </a:xfrm>
            <a:prstGeom prst="rect">
              <a:avLst/>
            </a:prstGeom>
            <a:solidFill>
              <a:srgbClr val="56C4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86/196/210</a:t>
              </a:r>
            </a:p>
          </p:txBody>
        </p:sp>
        <p:sp>
          <p:nvSpPr>
            <p:cNvPr id="105" name="矩形 13">
              <a:extLst>
                <a:ext uri="{FF2B5EF4-FFF2-40B4-BE49-F238E27FC236}">
                  <a16:creationId xmlns:a16="http://schemas.microsoft.com/office/drawing/2014/main" id="{BDBE4949-07B7-F046-AD95-68E4B0C11CCD}"/>
                </a:ext>
              </a:extLst>
            </p:cNvPr>
            <p:cNvSpPr/>
            <p:nvPr/>
          </p:nvSpPr>
          <p:spPr>
            <a:xfrm>
              <a:off x="6186245" y="184963"/>
              <a:ext cx="791510" cy="664397"/>
            </a:xfrm>
            <a:prstGeom prst="rect">
              <a:avLst/>
            </a:prstGeom>
            <a:solidFill>
              <a:srgbClr val="D339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211/57/65</a:t>
              </a:r>
            </a:p>
          </p:txBody>
        </p:sp>
        <p:sp>
          <p:nvSpPr>
            <p:cNvPr id="106" name="矩形 13">
              <a:extLst>
                <a:ext uri="{FF2B5EF4-FFF2-40B4-BE49-F238E27FC236}">
                  <a16:creationId xmlns:a16="http://schemas.microsoft.com/office/drawing/2014/main" id="{AA9F9E00-6A31-F14B-A2E4-79908835FD14}"/>
                </a:ext>
              </a:extLst>
            </p:cNvPr>
            <p:cNvSpPr/>
            <p:nvPr/>
          </p:nvSpPr>
          <p:spPr>
            <a:xfrm>
              <a:off x="6185604" y="918047"/>
              <a:ext cx="791510" cy="664397"/>
            </a:xfrm>
            <a:prstGeom prst="rect">
              <a:avLst/>
            </a:prstGeom>
            <a:solidFill>
              <a:srgbClr val="D338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211/56/89</a:t>
              </a:r>
            </a:p>
          </p:txBody>
        </p:sp>
        <p:sp>
          <p:nvSpPr>
            <p:cNvPr id="107" name="矩形 13">
              <a:extLst>
                <a:ext uri="{FF2B5EF4-FFF2-40B4-BE49-F238E27FC236}">
                  <a16:creationId xmlns:a16="http://schemas.microsoft.com/office/drawing/2014/main" id="{38715A31-485E-B744-B409-43F9F04B48F7}"/>
                </a:ext>
              </a:extLst>
            </p:cNvPr>
            <p:cNvSpPr/>
            <p:nvPr/>
          </p:nvSpPr>
          <p:spPr>
            <a:xfrm>
              <a:off x="6996262" y="1934171"/>
              <a:ext cx="791510" cy="664397"/>
            </a:xfrm>
            <a:prstGeom prst="rect">
              <a:avLst/>
            </a:prstGeom>
            <a:solidFill>
              <a:srgbClr val="DD80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221/128/170</a:t>
              </a:r>
            </a:p>
          </p:txBody>
        </p:sp>
        <p:sp>
          <p:nvSpPr>
            <p:cNvPr id="108" name="矩形 13">
              <a:extLst>
                <a:ext uri="{FF2B5EF4-FFF2-40B4-BE49-F238E27FC236}">
                  <a16:creationId xmlns:a16="http://schemas.microsoft.com/office/drawing/2014/main" id="{4AE1609B-25DD-2C4A-B05B-D18ADBC39C71}"/>
                </a:ext>
              </a:extLst>
            </p:cNvPr>
            <p:cNvSpPr/>
            <p:nvPr/>
          </p:nvSpPr>
          <p:spPr>
            <a:xfrm>
              <a:off x="6996262" y="2673360"/>
              <a:ext cx="791510" cy="664397"/>
            </a:xfrm>
            <a:prstGeom prst="rect">
              <a:avLst/>
            </a:prstGeom>
            <a:solidFill>
              <a:srgbClr val="BF8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78" rtl="0" eaLnBrk="1" fontAlgn="auto" latinLnBrk="0" hangingPunct="1">
                <a:lnSpc>
                  <a:spcPts val="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191/128/130</a:t>
              </a:r>
            </a:p>
          </p:txBody>
        </p:sp>
        <p:sp>
          <p:nvSpPr>
            <p:cNvPr id="109" name="矩形 13">
              <a:extLst>
                <a:ext uri="{FF2B5EF4-FFF2-40B4-BE49-F238E27FC236}">
                  <a16:creationId xmlns:a16="http://schemas.microsoft.com/office/drawing/2014/main" id="{ECE90F9F-DBBC-0B49-A42C-8B62397E473E}"/>
                </a:ext>
              </a:extLst>
            </p:cNvPr>
            <p:cNvSpPr/>
            <p:nvPr/>
          </p:nvSpPr>
          <p:spPr>
            <a:xfrm>
              <a:off x="6996262" y="3415851"/>
              <a:ext cx="791510" cy="664397"/>
            </a:xfrm>
            <a:prstGeom prst="rect">
              <a:avLst/>
            </a:prstGeom>
            <a:solidFill>
              <a:srgbClr val="F6B7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246/183/140</a:t>
              </a:r>
              <a:endParaRPr kumimoji="1" lang="mr-IN" altLang="zh-CN" sz="500" b="1" dirty="0">
                <a:solidFill>
                  <a:srgbClr val="595757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110" name="矩形 13">
              <a:extLst>
                <a:ext uri="{FF2B5EF4-FFF2-40B4-BE49-F238E27FC236}">
                  <a16:creationId xmlns:a16="http://schemas.microsoft.com/office/drawing/2014/main" id="{D5B387BA-F8B8-B54E-966E-F24E271747C4}"/>
                </a:ext>
              </a:extLst>
            </p:cNvPr>
            <p:cNvSpPr/>
            <p:nvPr/>
          </p:nvSpPr>
          <p:spPr>
            <a:xfrm>
              <a:off x="7006093" y="4866463"/>
              <a:ext cx="791510" cy="664397"/>
            </a:xfrm>
            <a:prstGeom prst="rect">
              <a:avLst/>
            </a:prstGeom>
            <a:solidFill>
              <a:srgbClr val="AFD8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176/216/156</a:t>
              </a:r>
            </a:p>
          </p:txBody>
        </p:sp>
        <p:sp>
          <p:nvSpPr>
            <p:cNvPr id="111" name="矩形 13">
              <a:extLst>
                <a:ext uri="{FF2B5EF4-FFF2-40B4-BE49-F238E27FC236}">
                  <a16:creationId xmlns:a16="http://schemas.microsoft.com/office/drawing/2014/main" id="{E6C9B99E-8C1C-2B49-B82E-3C754B8E5C02}"/>
                </a:ext>
              </a:extLst>
            </p:cNvPr>
            <p:cNvSpPr/>
            <p:nvPr/>
          </p:nvSpPr>
          <p:spPr>
            <a:xfrm>
              <a:off x="7003856" y="4134866"/>
              <a:ext cx="791510" cy="664397"/>
            </a:xfrm>
            <a:prstGeom prst="rect">
              <a:avLst/>
            </a:prstGeom>
            <a:solidFill>
              <a:srgbClr val="FDE3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253/227/181</a:t>
              </a:r>
            </a:p>
          </p:txBody>
        </p:sp>
        <p:sp>
          <p:nvSpPr>
            <p:cNvPr id="112" name="矩形 13">
              <a:extLst>
                <a:ext uri="{FF2B5EF4-FFF2-40B4-BE49-F238E27FC236}">
                  <a16:creationId xmlns:a16="http://schemas.microsoft.com/office/drawing/2014/main" id="{0106BFA2-9DE1-3A42-A6C6-69BCE0FA34F4}"/>
                </a:ext>
              </a:extLst>
            </p:cNvPr>
            <p:cNvSpPr/>
            <p:nvPr/>
          </p:nvSpPr>
          <p:spPr>
            <a:xfrm>
              <a:off x="7003856" y="5596166"/>
              <a:ext cx="791510" cy="664397"/>
            </a:xfrm>
            <a:prstGeom prst="rect">
              <a:avLst/>
            </a:prstGeom>
            <a:solidFill>
              <a:srgbClr val="94DA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148/218/226</a:t>
              </a:r>
            </a:p>
          </p:txBody>
        </p:sp>
        <p:sp>
          <p:nvSpPr>
            <p:cNvPr id="113" name="矩形 13">
              <a:extLst>
                <a:ext uri="{FF2B5EF4-FFF2-40B4-BE49-F238E27FC236}">
                  <a16:creationId xmlns:a16="http://schemas.microsoft.com/office/drawing/2014/main" id="{F760C1C5-4342-C346-A7D2-D101978EDF66}"/>
                </a:ext>
              </a:extLst>
            </p:cNvPr>
            <p:cNvSpPr/>
            <p:nvPr/>
          </p:nvSpPr>
          <p:spPr>
            <a:xfrm>
              <a:off x="6997826" y="184963"/>
              <a:ext cx="791510" cy="664397"/>
            </a:xfrm>
            <a:prstGeom prst="rect">
              <a:avLst/>
            </a:prstGeom>
            <a:solidFill>
              <a:srgbClr val="E28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226/129/137</a:t>
              </a:r>
            </a:p>
          </p:txBody>
        </p:sp>
        <p:sp>
          <p:nvSpPr>
            <p:cNvPr id="114" name="矩形 13">
              <a:extLst>
                <a:ext uri="{FF2B5EF4-FFF2-40B4-BE49-F238E27FC236}">
                  <a16:creationId xmlns:a16="http://schemas.microsoft.com/office/drawing/2014/main" id="{5BB50A4A-0B64-7E4C-824C-1EBCA1A992CF}"/>
                </a:ext>
              </a:extLst>
            </p:cNvPr>
            <p:cNvSpPr/>
            <p:nvPr/>
          </p:nvSpPr>
          <p:spPr>
            <a:xfrm>
              <a:off x="6997185" y="918047"/>
              <a:ext cx="791510" cy="664397"/>
            </a:xfrm>
            <a:prstGeom prst="rect">
              <a:avLst/>
            </a:prstGeom>
            <a:solidFill>
              <a:srgbClr val="E281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226/129/152</a:t>
              </a:r>
            </a:p>
          </p:txBody>
        </p:sp>
        <p:sp>
          <p:nvSpPr>
            <p:cNvPr id="115" name="矩形 13">
              <a:extLst>
                <a:ext uri="{FF2B5EF4-FFF2-40B4-BE49-F238E27FC236}">
                  <a16:creationId xmlns:a16="http://schemas.microsoft.com/office/drawing/2014/main" id="{756A7E25-6C44-8A44-A8C5-61D19BC9EDAF}"/>
                </a:ext>
              </a:extLst>
            </p:cNvPr>
            <p:cNvSpPr/>
            <p:nvPr userDrawn="1"/>
          </p:nvSpPr>
          <p:spPr>
            <a:xfrm>
              <a:off x="7806130" y="1934171"/>
              <a:ext cx="791510" cy="664397"/>
            </a:xfrm>
            <a:prstGeom prst="rect">
              <a:avLst/>
            </a:prstGeom>
            <a:solidFill>
              <a:srgbClr val="EBB3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235/179/204</a:t>
              </a:r>
            </a:p>
          </p:txBody>
        </p:sp>
        <p:sp>
          <p:nvSpPr>
            <p:cNvPr id="116" name="矩形 13">
              <a:extLst>
                <a:ext uri="{FF2B5EF4-FFF2-40B4-BE49-F238E27FC236}">
                  <a16:creationId xmlns:a16="http://schemas.microsoft.com/office/drawing/2014/main" id="{96588389-39CD-DF4E-B9AC-92091E25724E}"/>
                </a:ext>
              </a:extLst>
            </p:cNvPr>
            <p:cNvSpPr/>
            <p:nvPr/>
          </p:nvSpPr>
          <p:spPr>
            <a:xfrm>
              <a:off x="7806130" y="2673360"/>
              <a:ext cx="791510" cy="664397"/>
            </a:xfrm>
            <a:prstGeom prst="rect">
              <a:avLst/>
            </a:prstGeom>
            <a:solidFill>
              <a:srgbClr val="D8B3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78" rtl="0" eaLnBrk="1" fontAlgn="auto" latinLnBrk="0" hangingPunct="1">
                <a:lnSpc>
                  <a:spcPts val="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216/179/179</a:t>
              </a:r>
            </a:p>
          </p:txBody>
        </p:sp>
        <p:sp>
          <p:nvSpPr>
            <p:cNvPr id="117" name="矩形 13">
              <a:extLst>
                <a:ext uri="{FF2B5EF4-FFF2-40B4-BE49-F238E27FC236}">
                  <a16:creationId xmlns:a16="http://schemas.microsoft.com/office/drawing/2014/main" id="{20725C9F-31AE-DB44-B70A-B4ECDEC0BC00}"/>
                </a:ext>
              </a:extLst>
            </p:cNvPr>
            <p:cNvSpPr/>
            <p:nvPr/>
          </p:nvSpPr>
          <p:spPr>
            <a:xfrm>
              <a:off x="7811114" y="3415851"/>
              <a:ext cx="791510" cy="664398"/>
            </a:xfrm>
            <a:prstGeom prst="rect">
              <a:avLst/>
            </a:prstGeom>
            <a:solidFill>
              <a:srgbClr val="FAD3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250/211/187</a:t>
              </a:r>
              <a:endParaRPr kumimoji="1" lang="mr-IN" altLang="zh-CN" sz="500" b="1" dirty="0">
                <a:solidFill>
                  <a:srgbClr val="595757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118" name="矩形 13">
              <a:extLst>
                <a:ext uri="{FF2B5EF4-FFF2-40B4-BE49-F238E27FC236}">
                  <a16:creationId xmlns:a16="http://schemas.microsoft.com/office/drawing/2014/main" id="{AC5BCC27-B68D-0743-8E0B-E25F8D01C3A4}"/>
                </a:ext>
              </a:extLst>
            </p:cNvPr>
            <p:cNvSpPr/>
            <p:nvPr/>
          </p:nvSpPr>
          <p:spPr>
            <a:xfrm>
              <a:off x="7820945" y="4866463"/>
              <a:ext cx="791510" cy="664398"/>
            </a:xfrm>
            <a:prstGeom prst="rect">
              <a:avLst/>
            </a:prstGeom>
            <a:solidFill>
              <a:srgbClr val="D0E8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208/232/196</a:t>
              </a:r>
            </a:p>
          </p:txBody>
        </p:sp>
        <p:sp>
          <p:nvSpPr>
            <p:cNvPr id="119" name="矩形 13">
              <a:extLst>
                <a:ext uri="{FF2B5EF4-FFF2-40B4-BE49-F238E27FC236}">
                  <a16:creationId xmlns:a16="http://schemas.microsoft.com/office/drawing/2014/main" id="{51C2E83A-C975-6945-B2FD-5B22BBB53DB7}"/>
                </a:ext>
              </a:extLst>
            </p:cNvPr>
            <p:cNvSpPr/>
            <p:nvPr/>
          </p:nvSpPr>
          <p:spPr>
            <a:xfrm>
              <a:off x="7818707" y="4134866"/>
              <a:ext cx="791510" cy="664398"/>
            </a:xfrm>
            <a:prstGeom prst="rect">
              <a:avLst/>
            </a:prstGeom>
            <a:solidFill>
              <a:srgbClr val="FEEE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254/238/193</a:t>
              </a:r>
            </a:p>
          </p:txBody>
        </p:sp>
        <p:sp>
          <p:nvSpPr>
            <p:cNvPr id="120" name="矩形 13">
              <a:extLst>
                <a:ext uri="{FF2B5EF4-FFF2-40B4-BE49-F238E27FC236}">
                  <a16:creationId xmlns:a16="http://schemas.microsoft.com/office/drawing/2014/main" id="{BEE9A95F-6965-354F-A2C7-2E8C81DDA52F}"/>
                </a:ext>
              </a:extLst>
            </p:cNvPr>
            <p:cNvSpPr/>
            <p:nvPr/>
          </p:nvSpPr>
          <p:spPr>
            <a:xfrm>
              <a:off x="7823691" y="5596166"/>
              <a:ext cx="791510" cy="664398"/>
            </a:xfrm>
            <a:prstGeom prst="rect">
              <a:avLst/>
            </a:prstGeom>
            <a:solidFill>
              <a:srgbClr val="BEE9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190/233/238</a:t>
              </a:r>
            </a:p>
          </p:txBody>
        </p:sp>
        <p:sp>
          <p:nvSpPr>
            <p:cNvPr id="121" name="矩形 13">
              <a:extLst>
                <a:ext uri="{FF2B5EF4-FFF2-40B4-BE49-F238E27FC236}">
                  <a16:creationId xmlns:a16="http://schemas.microsoft.com/office/drawing/2014/main" id="{509164EB-3DC4-7A4F-9E7C-06EBC981CD0A}"/>
                </a:ext>
              </a:extLst>
            </p:cNvPr>
            <p:cNvSpPr/>
            <p:nvPr/>
          </p:nvSpPr>
          <p:spPr>
            <a:xfrm>
              <a:off x="7807694" y="184963"/>
              <a:ext cx="791510" cy="664397"/>
            </a:xfrm>
            <a:prstGeom prst="rect">
              <a:avLst/>
            </a:prstGeom>
            <a:solidFill>
              <a:srgbClr val="EEB3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239/178/184</a:t>
              </a:r>
            </a:p>
          </p:txBody>
        </p:sp>
        <p:sp>
          <p:nvSpPr>
            <p:cNvPr id="122" name="矩形 13">
              <a:extLst>
                <a:ext uri="{FF2B5EF4-FFF2-40B4-BE49-F238E27FC236}">
                  <a16:creationId xmlns:a16="http://schemas.microsoft.com/office/drawing/2014/main" id="{667867DD-D3E6-3040-A7B5-39345C0CE2E3}"/>
                </a:ext>
              </a:extLst>
            </p:cNvPr>
            <p:cNvSpPr/>
            <p:nvPr/>
          </p:nvSpPr>
          <p:spPr>
            <a:xfrm>
              <a:off x="7807054" y="918047"/>
              <a:ext cx="791510" cy="664397"/>
            </a:xfrm>
            <a:prstGeom prst="rect">
              <a:avLst/>
            </a:prstGeom>
            <a:solidFill>
              <a:srgbClr val="EEB3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238/179/193</a:t>
              </a:r>
            </a:p>
          </p:txBody>
        </p:sp>
        <p:sp>
          <p:nvSpPr>
            <p:cNvPr id="123" name="矩形 13">
              <a:extLst>
                <a:ext uri="{FF2B5EF4-FFF2-40B4-BE49-F238E27FC236}">
                  <a16:creationId xmlns:a16="http://schemas.microsoft.com/office/drawing/2014/main" id="{9EE10597-3782-AB46-8453-89FA049C6C46}"/>
                </a:ext>
              </a:extLst>
            </p:cNvPr>
            <p:cNvSpPr/>
            <p:nvPr userDrawn="1"/>
          </p:nvSpPr>
          <p:spPr>
            <a:xfrm>
              <a:off x="5354169" y="6324025"/>
              <a:ext cx="513579" cy="664397"/>
            </a:xfrm>
            <a:prstGeom prst="rect">
              <a:avLst/>
            </a:prstGeom>
            <a:solidFill>
              <a:srgbClr val="2218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0/0/0</a:t>
              </a:r>
            </a:p>
          </p:txBody>
        </p:sp>
        <p:sp>
          <p:nvSpPr>
            <p:cNvPr id="124" name="矩形 13">
              <a:extLst>
                <a:ext uri="{FF2B5EF4-FFF2-40B4-BE49-F238E27FC236}">
                  <a16:creationId xmlns:a16="http://schemas.microsoft.com/office/drawing/2014/main" id="{966B3529-B594-884C-BED0-5887B34BBBB8}"/>
                </a:ext>
              </a:extLst>
            </p:cNvPr>
            <p:cNvSpPr/>
            <p:nvPr userDrawn="1"/>
          </p:nvSpPr>
          <p:spPr>
            <a:xfrm>
              <a:off x="5900626" y="6324025"/>
              <a:ext cx="513579" cy="664397"/>
            </a:xfrm>
            <a:prstGeom prst="rect">
              <a:avLst/>
            </a:prstGeom>
            <a:solidFill>
              <a:srgbClr val="5957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89/87/87</a:t>
              </a:r>
            </a:p>
          </p:txBody>
        </p:sp>
        <p:sp>
          <p:nvSpPr>
            <p:cNvPr id="125" name="矩形 13">
              <a:extLst>
                <a:ext uri="{FF2B5EF4-FFF2-40B4-BE49-F238E27FC236}">
                  <a16:creationId xmlns:a16="http://schemas.microsoft.com/office/drawing/2014/main" id="{0B0545C9-147F-584F-80D2-EF13876D7D33}"/>
                </a:ext>
              </a:extLst>
            </p:cNvPr>
            <p:cNvSpPr/>
            <p:nvPr userDrawn="1"/>
          </p:nvSpPr>
          <p:spPr>
            <a:xfrm>
              <a:off x="6445335" y="6324024"/>
              <a:ext cx="513579" cy="664398"/>
            </a:xfrm>
            <a:prstGeom prst="rect">
              <a:avLst/>
            </a:prstGeom>
            <a:solidFill>
              <a:srgbClr val="8888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137/137/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137</a:t>
              </a:r>
            </a:p>
          </p:txBody>
        </p:sp>
        <p:sp>
          <p:nvSpPr>
            <p:cNvPr id="126" name="矩形 13">
              <a:extLst>
                <a:ext uri="{FF2B5EF4-FFF2-40B4-BE49-F238E27FC236}">
                  <a16:creationId xmlns:a16="http://schemas.microsoft.com/office/drawing/2014/main" id="{44FD0A0B-0D45-3340-A523-465AC24134BF}"/>
                </a:ext>
              </a:extLst>
            </p:cNvPr>
            <p:cNvSpPr/>
            <p:nvPr userDrawn="1"/>
          </p:nvSpPr>
          <p:spPr>
            <a:xfrm>
              <a:off x="7003279" y="6324024"/>
              <a:ext cx="513579" cy="664398"/>
            </a:xfrm>
            <a:prstGeom prst="rect">
              <a:avLst/>
            </a:prstGeom>
            <a:solidFill>
              <a:srgbClr val="B5B5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181/181/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181</a:t>
              </a:r>
            </a:p>
          </p:txBody>
        </p:sp>
        <p:sp>
          <p:nvSpPr>
            <p:cNvPr id="127" name="矩形 13">
              <a:extLst>
                <a:ext uri="{FF2B5EF4-FFF2-40B4-BE49-F238E27FC236}">
                  <a16:creationId xmlns:a16="http://schemas.microsoft.com/office/drawing/2014/main" id="{2C404A07-276B-3648-BB25-4EDB5905448C}"/>
                </a:ext>
              </a:extLst>
            </p:cNvPr>
            <p:cNvSpPr/>
            <p:nvPr userDrawn="1"/>
          </p:nvSpPr>
          <p:spPr>
            <a:xfrm>
              <a:off x="7551547" y="6324024"/>
              <a:ext cx="513579" cy="664398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221/221/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221</a:t>
              </a:r>
            </a:p>
          </p:txBody>
        </p:sp>
        <p:sp>
          <p:nvSpPr>
            <p:cNvPr id="128" name="矩形 13">
              <a:extLst>
                <a:ext uri="{FF2B5EF4-FFF2-40B4-BE49-F238E27FC236}">
                  <a16:creationId xmlns:a16="http://schemas.microsoft.com/office/drawing/2014/main" id="{72B0F29C-A346-8946-9B8E-8F1B9DFF7AD0}"/>
                </a:ext>
              </a:extLst>
            </p:cNvPr>
            <p:cNvSpPr/>
            <p:nvPr userDrawn="1"/>
          </p:nvSpPr>
          <p:spPr>
            <a:xfrm>
              <a:off x="8098559" y="6324024"/>
              <a:ext cx="513579" cy="664398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B5B5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255/255/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255</a:t>
              </a:r>
            </a:p>
          </p:txBody>
        </p:sp>
      </p:grpSp>
      <p:pic>
        <p:nvPicPr>
          <p:cNvPr id="47" name="Picture 46">
            <a:extLst>
              <a:ext uri="{FF2B5EF4-FFF2-40B4-BE49-F238E27FC236}">
                <a16:creationId xmlns:a16="http://schemas.microsoft.com/office/drawing/2014/main" id="{92D9040A-3082-2F49-987E-B51574332EF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6176" y="6323416"/>
            <a:ext cx="1270800" cy="275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64638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50" indent="-29695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890849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7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6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5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45F1158-B1AA-8F41-AF0A-FEA0EC1874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969" y="1467870"/>
            <a:ext cx="3984232" cy="281608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1">
            <a:extLst>
              <a:ext uri="{FF2B5EF4-FFF2-40B4-BE49-F238E27FC236}">
                <a16:creationId xmlns:a16="http://schemas.microsoft.com/office/drawing/2014/main" id="{F8FC7CCD-75EB-9C44-BC7D-29679334A8CA}"/>
              </a:ext>
            </a:extLst>
          </p:cNvPr>
          <p:cNvSpPr txBox="1">
            <a:spLocks/>
          </p:cNvSpPr>
          <p:nvPr userDrawn="1"/>
        </p:nvSpPr>
        <p:spPr>
          <a:xfrm>
            <a:off x="7979357" y="2794960"/>
            <a:ext cx="3225168" cy="2029962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065"/>
              </a:lnSpc>
            </a:pPr>
            <a: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  <a:t>Copyright©2018 Huawei Technologies Co., Ltd.</a:t>
            </a:r>
            <a:b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</a:br>
            <a: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  <a:t>All Rights Reserved.</a:t>
            </a:r>
            <a:br>
              <a:rPr kumimoji="1" lang="en-US" altLang="zh-CN" sz="779" dirty="0">
                <a:solidFill>
                  <a:srgbClr val="1D1D1B"/>
                </a:solidFill>
                <a:latin typeface="+mn-lt"/>
              </a:rPr>
            </a:br>
            <a:br>
              <a:rPr kumimoji="1" lang="en-US" altLang="zh-CN" sz="779" dirty="0">
                <a:solidFill>
                  <a:srgbClr val="1D1D1B"/>
                </a:solidFill>
                <a:latin typeface="+mn-lt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 information in this document may contain predictive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statements including, without limitation, statements regarding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 future financial and operating results, future product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portfolio, new technology, etc. There are a number of factors that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could cause actual results and developments to differ materially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from those expressed or implied in the predictive statements.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Therefore, such information is provided for reference purpose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only and constitutes neither an offer nor an acceptance. Huawei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may change the information at any time without notice. </a:t>
            </a:r>
          </a:p>
          <a:p>
            <a:pPr>
              <a:lnSpc>
                <a:spcPts val="1065"/>
              </a:lnSpc>
            </a:pPr>
            <a:endParaRPr kumimoji="1" lang="zh-CN" altLang="en-US" sz="779" dirty="0">
              <a:solidFill>
                <a:srgbClr val="1D1D1B"/>
              </a:solidFill>
              <a:latin typeface="+mn-lt"/>
            </a:endParaRPr>
          </a:p>
        </p:txBody>
      </p:sp>
      <p:sp>
        <p:nvSpPr>
          <p:cNvPr id="6" name="Subtitle 6">
            <a:extLst>
              <a:ext uri="{FF2B5EF4-FFF2-40B4-BE49-F238E27FC236}">
                <a16:creationId xmlns:a16="http://schemas.microsoft.com/office/drawing/2014/main" id="{12B8F806-ABD5-064C-8793-5E22C72554FD}"/>
              </a:ext>
            </a:extLst>
          </p:cNvPr>
          <p:cNvSpPr txBox="1">
            <a:spLocks/>
          </p:cNvSpPr>
          <p:nvPr userDrawn="1"/>
        </p:nvSpPr>
        <p:spPr>
          <a:xfrm>
            <a:off x="7987276" y="1631849"/>
            <a:ext cx="3477701" cy="491114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681"/>
              </a:lnSpc>
              <a:spcBef>
                <a:spcPts val="0"/>
              </a:spcBef>
            </a:pPr>
            <a:r>
              <a:rPr kumimoji="1" lang="zh-CN" altLang="en-US" sz="1300" dirty="0">
                <a:solidFill>
                  <a:srgbClr val="1D1D1B"/>
                </a:solidFill>
                <a:latin typeface="Microsoft YaHei" charset="-122"/>
                <a:ea typeface="Microsoft YaHei" charset="-122"/>
                <a:cs typeface="Microsoft YaHei" charset="-122"/>
              </a:rPr>
              <a:t>把数字世界带入每个人、每个家庭、</a:t>
            </a:r>
            <a:br>
              <a:rPr kumimoji="1" lang="en-US" altLang="zh-CN" sz="1300" dirty="0">
                <a:solidFill>
                  <a:srgbClr val="1D1D1B"/>
                </a:solidFill>
                <a:latin typeface="Microsoft YaHei" charset="-122"/>
                <a:ea typeface="Microsoft YaHei" charset="-122"/>
                <a:cs typeface="Microsoft YaHei" charset="-122"/>
              </a:rPr>
            </a:br>
            <a:r>
              <a:rPr kumimoji="1" lang="zh-CN" altLang="en-US" sz="1300" dirty="0">
                <a:solidFill>
                  <a:srgbClr val="1D1D1B"/>
                </a:solidFill>
                <a:latin typeface="Microsoft YaHei" charset="-122"/>
                <a:ea typeface="Microsoft YaHei" charset="-122"/>
                <a:cs typeface="Microsoft YaHei" charset="-122"/>
              </a:rPr>
              <a:t>每个组织，构建万物互联的智能世界。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F1235B6F-D691-2C40-93D4-EC5427ADDFB0}"/>
              </a:ext>
            </a:extLst>
          </p:cNvPr>
          <p:cNvSpPr txBox="1">
            <a:spLocks/>
          </p:cNvSpPr>
          <p:nvPr userDrawn="1"/>
        </p:nvSpPr>
        <p:spPr>
          <a:xfrm>
            <a:off x="7977672" y="2106124"/>
            <a:ext cx="3481833" cy="58280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294"/>
              </a:lnSpc>
            </a:pP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Bring digital to every person, home and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organization for a fully connected,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intelligent world.</a:t>
            </a:r>
            <a:endParaRPr kumimoji="1" lang="zh-CN" altLang="en-US" sz="1200" dirty="0">
              <a:solidFill>
                <a:srgbClr val="1D1D1B"/>
              </a:solidFill>
              <a:latin typeface="+mn-lt"/>
              <a:ea typeface="Microsoft YaHei" charset="-122"/>
              <a:cs typeface="Microsoft YaHei" charset="-122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A792140-33FB-E045-9071-EE8DB65F2A1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3676" y="5237566"/>
            <a:ext cx="1875600" cy="405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5161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2" r:id="rId1"/>
  </p:sldLayoutIdLst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000" b="0" kern="1200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</p:titleStyle>
    <p:bodyStyle>
      <a:lvl1pPr marL="0" indent="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None/>
        <a:defRPr sz="1819" kern="1200">
          <a:solidFill>
            <a:srgbClr val="FFFFFF"/>
          </a:solidFill>
          <a:latin typeface="Microsoft YaHei" panose="020B0503020204020204" pitchFamily="34" charset="-122"/>
          <a:ea typeface="Microsoft YaHei" panose="020B0503020204020204" pitchFamily="34" charset="-122"/>
          <a:cs typeface="+mn-cs"/>
        </a:defRPr>
      </a:lvl1pPr>
      <a:lvl2pPr marL="593900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id="{E02A5F4B-A0FC-4361-B00C-0A5F476FBE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46380" y="3766875"/>
            <a:ext cx="6535842" cy="643926"/>
          </a:xfrm>
        </p:spPr>
        <p:txBody>
          <a:bodyPr/>
          <a:lstStyle/>
          <a:p>
            <a:r>
              <a:rPr lang="en-US" altLang="zh-CN" sz="2000" dirty="0"/>
              <a:t>Huawei, HiSilicon, Lenovo</a:t>
            </a:r>
            <a:endParaRPr lang="zh-CN" altLang="en-US" sz="2000" dirty="0"/>
          </a:p>
        </p:txBody>
      </p:sp>
      <p:sp>
        <p:nvSpPr>
          <p:cNvPr id="7" name="标题 8">
            <a:extLst>
              <a:ext uri="{FF2B5EF4-FFF2-40B4-BE49-F238E27FC236}">
                <a16:creationId xmlns:a16="http://schemas.microsoft.com/office/drawing/2014/main" id="{BE22D33D-47A4-47A7-A570-1ED753483685}"/>
              </a:ext>
            </a:extLst>
          </p:cNvPr>
          <p:cNvSpPr txBox="1">
            <a:spLocks/>
          </p:cNvSpPr>
          <p:nvPr/>
        </p:nvSpPr>
        <p:spPr>
          <a:xfrm>
            <a:off x="661449" y="1505649"/>
            <a:ext cx="9707344" cy="532876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Autofit/>
          </a:bodyPr>
          <a:lstStyle>
            <a:lvl1pPr algn="l" defTabSz="914400" rtl="0" eaLnBrk="1" latinLnBrk="0" hangingPunct="1">
              <a:lnSpc>
                <a:spcPts val="3440"/>
              </a:lnSpc>
              <a:spcBef>
                <a:spcPct val="0"/>
              </a:spcBef>
              <a:buNone/>
              <a:defRPr sz="3200" b="0" i="0" kern="1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altLang="zh-CN" sz="2800" b="1" dirty="0">
                <a:solidFill>
                  <a:srgbClr val="C00000"/>
                </a:solidFill>
                <a:latin typeface="+mj-ea"/>
                <a:ea typeface="+mj-ea"/>
                <a:cs typeface="Arial" panose="020B0604020202020204" pitchFamily="34" charset="0"/>
              </a:rPr>
              <a:t>Multi-carrier enhancements for low UE DL complexity </a:t>
            </a:r>
            <a:endParaRPr lang="en-US" altLang="zh-CN" sz="2800" b="1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88767" y="217357"/>
            <a:ext cx="115808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3GPP TSG RAN#107			</a:t>
            </a:r>
            <a:r>
              <a:rPr lang="en-GB" altLang="zh-CN" b="1" dirty="0">
                <a:latin typeface="Arial" panose="020B0604020202020204" pitchFamily="34" charset="0"/>
                <a:ea typeface="MS Mincho"/>
              </a:rPr>
              <a:t>						</a:t>
            </a:r>
            <a:r>
              <a:rPr lang="en-GB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RP-25</a:t>
            </a:r>
            <a:r>
              <a:rPr lang="en-US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0497</a:t>
            </a:r>
            <a:endParaRPr lang="zh-CN" altLang="zh-CN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US" altLang="zh-CN" b="1" dirty="0"/>
              <a:t>Incheon, Korea, March 12-14, 2025</a:t>
            </a:r>
          </a:p>
          <a:p>
            <a:r>
              <a:rPr lang="en-US" altLang="zh-CN" b="1" dirty="0"/>
              <a:t>Agenda Item: 15.2.10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6329523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1">
            <a:extLst>
              <a:ext uri="{FF2B5EF4-FFF2-40B4-BE49-F238E27FC236}">
                <a16:creationId xmlns:a16="http://schemas.microsoft.com/office/drawing/2014/main" id="{90B716ED-396A-4182-A574-A585F3CFE3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18939" y="586763"/>
            <a:ext cx="10740640" cy="466975"/>
          </a:xfrm>
        </p:spPr>
        <p:txBody>
          <a:bodyPr>
            <a:normAutofit/>
          </a:bodyPr>
          <a:lstStyle/>
          <a:p>
            <a:r>
              <a:rPr lang="en-US" altLang="zh-CN" sz="2800" b="1" dirty="0">
                <a:latin typeface="+mj-ea"/>
                <a:ea typeface="+mj-ea"/>
              </a:rPr>
              <a:t>Contents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9DDE997-C3F2-4D11-8C47-C826D97BDC6B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813113" y="1449534"/>
            <a:ext cx="6423712" cy="858237"/>
          </a:xfrm>
        </p:spPr>
        <p:txBody>
          <a:bodyPr/>
          <a:lstStyle/>
          <a:p>
            <a:pPr marL="0" indent="-360000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Font typeface="Wingdings" panose="05000000000000000000" pitchFamily="2" charset="2"/>
              <a:buChar char="l"/>
              <a:tabLst/>
              <a:defRPr/>
            </a:pPr>
            <a:r>
              <a:rPr lang="en-US" altLang="zh-CN" sz="2000" b="1" dirty="0">
                <a:latin typeface="Arial" panose="020B0604020202020204" pitchFamily="34" charset="0"/>
                <a:cs typeface="Arial" panose="020B0604020202020204" pitchFamily="34" charset="0"/>
              </a:rPr>
              <a:t>UL Tx Switching with low DL complexity </a:t>
            </a:r>
          </a:p>
          <a:p>
            <a:pPr marL="0" indent="-360000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Font typeface="Wingdings" panose="05000000000000000000" pitchFamily="2" charset="2"/>
              <a:buChar char="l"/>
              <a:tabLst/>
              <a:defRPr/>
            </a:pPr>
            <a:r>
              <a:rPr lang="en-US" altLang="zh-CN" sz="2000" b="1" dirty="0">
                <a:latin typeface="Arial" panose="020B0604020202020204" pitchFamily="34" charset="0"/>
                <a:cs typeface="Arial" panose="020B0604020202020204" pitchFamily="34" charset="0"/>
              </a:rPr>
              <a:t>Single band single control</a:t>
            </a:r>
            <a:endParaRPr lang="zh-CN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None/>
              <a:tabLst/>
              <a:defRPr/>
            </a:pPr>
            <a:r>
              <a:rPr lang="en-US" altLang="zh-CN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90067149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矩形 61">
            <a:extLst>
              <a:ext uri="{FF2B5EF4-FFF2-40B4-BE49-F238E27FC236}">
                <a16:creationId xmlns:a16="http://schemas.microsoft.com/office/drawing/2014/main" id="{F667931F-B8C7-427F-9F60-ED3CAA56AC96}"/>
              </a:ext>
            </a:extLst>
          </p:cNvPr>
          <p:cNvSpPr/>
          <p:nvPr/>
        </p:nvSpPr>
        <p:spPr bwMode="auto">
          <a:xfrm>
            <a:off x="6174378" y="1206809"/>
            <a:ext cx="5377669" cy="2222191"/>
          </a:xfrm>
          <a:prstGeom prst="rect">
            <a:avLst/>
          </a:prstGeom>
          <a:solidFill>
            <a:schemeClr val="tx2">
              <a:lumMod val="95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2" tIns="45696" rIns="91392" bIns="45696" numCol="1" rtlCol="0" anchor="t" anchorCtr="0" compatLnSpc="1">
            <a:prstTxWarp prst="textNoShape">
              <a:avLst/>
            </a:prstTxWarp>
          </a:bodyPr>
          <a:lstStyle/>
          <a:p>
            <a:pPr algn="ctr" defTabSz="914387" fontAlgn="base">
              <a:spcBef>
                <a:spcPct val="0"/>
              </a:spcBef>
              <a:spcAft>
                <a:spcPct val="0"/>
              </a:spcAft>
            </a:pPr>
            <a:endParaRPr lang="zh-CN" altLang="en-US" sz="1799" kern="0">
              <a:solidFill>
                <a:srgbClr val="000000"/>
              </a:solidFill>
              <a:latin typeface="+mj-ea"/>
              <a:ea typeface="+mj-ea"/>
            </a:endParaRPr>
          </a:p>
        </p:txBody>
      </p:sp>
      <p:sp>
        <p:nvSpPr>
          <p:cNvPr id="65" name="矩形 64">
            <a:extLst>
              <a:ext uri="{FF2B5EF4-FFF2-40B4-BE49-F238E27FC236}">
                <a16:creationId xmlns:a16="http://schemas.microsoft.com/office/drawing/2014/main" id="{5D930FEE-C546-422B-8725-AD32F7FCF587}"/>
              </a:ext>
            </a:extLst>
          </p:cNvPr>
          <p:cNvSpPr/>
          <p:nvPr/>
        </p:nvSpPr>
        <p:spPr bwMode="auto">
          <a:xfrm>
            <a:off x="573369" y="3109534"/>
            <a:ext cx="5377669" cy="2602493"/>
          </a:xfrm>
          <a:prstGeom prst="rect">
            <a:avLst/>
          </a:prstGeom>
          <a:solidFill>
            <a:schemeClr val="tx2">
              <a:lumMod val="95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2" tIns="45696" rIns="91392" bIns="45696" numCol="1" rtlCol="0" anchor="t" anchorCtr="0" compatLnSpc="1">
            <a:prstTxWarp prst="textNoShape">
              <a:avLst/>
            </a:prstTxWarp>
          </a:bodyPr>
          <a:lstStyle/>
          <a:p>
            <a:pPr algn="ctr" defTabSz="914387" fontAlgn="base">
              <a:spcBef>
                <a:spcPct val="0"/>
              </a:spcBef>
              <a:spcAft>
                <a:spcPct val="0"/>
              </a:spcAft>
            </a:pPr>
            <a:endParaRPr lang="zh-CN" altLang="en-US" sz="1799" kern="0">
              <a:solidFill>
                <a:srgbClr val="000000"/>
              </a:solidFill>
              <a:latin typeface="+mj-ea"/>
              <a:ea typeface="+mj-ea"/>
            </a:endParaRPr>
          </a:p>
        </p:txBody>
      </p:sp>
      <p:sp>
        <p:nvSpPr>
          <p:cNvPr id="64" name="矩形 63">
            <a:extLst>
              <a:ext uri="{FF2B5EF4-FFF2-40B4-BE49-F238E27FC236}">
                <a16:creationId xmlns:a16="http://schemas.microsoft.com/office/drawing/2014/main" id="{53E92049-1956-4A38-A3B3-67F34213F5EA}"/>
              </a:ext>
            </a:extLst>
          </p:cNvPr>
          <p:cNvSpPr/>
          <p:nvPr/>
        </p:nvSpPr>
        <p:spPr bwMode="auto">
          <a:xfrm>
            <a:off x="6174377" y="3492949"/>
            <a:ext cx="5377669" cy="2219078"/>
          </a:xfrm>
          <a:prstGeom prst="rect">
            <a:avLst/>
          </a:prstGeom>
          <a:solidFill>
            <a:schemeClr val="tx2">
              <a:lumMod val="95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2" tIns="45696" rIns="91392" bIns="45696" numCol="1" rtlCol="0" anchor="t" anchorCtr="0" compatLnSpc="1">
            <a:prstTxWarp prst="textNoShape">
              <a:avLst/>
            </a:prstTxWarp>
          </a:bodyPr>
          <a:lstStyle/>
          <a:p>
            <a:pPr algn="ctr" defTabSz="914387" fontAlgn="base">
              <a:spcBef>
                <a:spcPct val="0"/>
              </a:spcBef>
              <a:spcAft>
                <a:spcPct val="0"/>
              </a:spcAft>
            </a:pPr>
            <a:endParaRPr lang="zh-CN" altLang="en-US" sz="1799" kern="0" dirty="0">
              <a:solidFill>
                <a:srgbClr val="000000"/>
              </a:solidFill>
              <a:latin typeface="+mj-ea"/>
              <a:ea typeface="+mj-ea"/>
            </a:endParaRPr>
          </a:p>
        </p:txBody>
      </p:sp>
      <p:sp>
        <p:nvSpPr>
          <p:cNvPr id="66" name="矩形 65">
            <a:extLst>
              <a:ext uri="{FF2B5EF4-FFF2-40B4-BE49-F238E27FC236}">
                <a16:creationId xmlns:a16="http://schemas.microsoft.com/office/drawing/2014/main" id="{5807E03B-B961-4414-ADE7-00EB9D8A5166}"/>
              </a:ext>
            </a:extLst>
          </p:cNvPr>
          <p:cNvSpPr/>
          <p:nvPr/>
        </p:nvSpPr>
        <p:spPr bwMode="auto">
          <a:xfrm>
            <a:off x="573368" y="1206809"/>
            <a:ext cx="5377669" cy="1840079"/>
          </a:xfrm>
          <a:prstGeom prst="rect">
            <a:avLst/>
          </a:prstGeom>
          <a:solidFill>
            <a:schemeClr val="tx2">
              <a:lumMod val="95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2" tIns="45696" rIns="91392" bIns="45696" numCol="1" rtlCol="0" anchor="t" anchorCtr="0" compatLnSpc="1">
            <a:prstTxWarp prst="textNoShape">
              <a:avLst/>
            </a:prstTxWarp>
          </a:bodyPr>
          <a:lstStyle/>
          <a:p>
            <a:pPr algn="ctr" defTabSz="914387" fontAlgn="base">
              <a:spcBef>
                <a:spcPct val="0"/>
              </a:spcBef>
              <a:spcAft>
                <a:spcPct val="0"/>
              </a:spcAft>
            </a:pPr>
            <a:endParaRPr lang="zh-CN" altLang="en-US" sz="1799" kern="0">
              <a:solidFill>
                <a:srgbClr val="000000"/>
              </a:solidFill>
              <a:latin typeface="+mj-ea"/>
              <a:ea typeface="+mj-ea"/>
            </a:endParaRPr>
          </a:p>
        </p:txBody>
      </p:sp>
      <p:sp>
        <p:nvSpPr>
          <p:cNvPr id="6" name="副标题 1">
            <a:extLst>
              <a:ext uri="{FF2B5EF4-FFF2-40B4-BE49-F238E27FC236}">
                <a16:creationId xmlns:a16="http://schemas.microsoft.com/office/drawing/2014/main" id="{9B5C275F-59D6-413D-87D7-74A3838DD7B3}"/>
              </a:ext>
            </a:extLst>
          </p:cNvPr>
          <p:cNvSpPr txBox="1">
            <a:spLocks/>
          </p:cNvSpPr>
          <p:nvPr/>
        </p:nvSpPr>
        <p:spPr>
          <a:xfrm>
            <a:off x="333868" y="146186"/>
            <a:ext cx="11529026" cy="576236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ts val="3429"/>
              </a:lnSpc>
              <a:spcBef>
                <a:spcPts val="0"/>
              </a:spcBef>
              <a:buFont typeface="Arial" panose="020B0604020202020204" pitchFamily="34" charset="0"/>
              <a:buNone/>
              <a:defRPr sz="3199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593662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5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7323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3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0986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4648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68309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1971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5634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4929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en-US" altLang="zh-CN" sz="2800" b="1" dirty="0">
                <a:latin typeface="+mj-ea"/>
                <a:ea typeface="+mj-ea"/>
                <a:cs typeface="Calibri" panose="020F0502020204030204" pitchFamily="34" charset="0"/>
              </a:rPr>
              <a:t>Multi-Carrier UL Tx switching with low DL complexity</a:t>
            </a:r>
          </a:p>
        </p:txBody>
      </p:sp>
      <p:sp>
        <p:nvSpPr>
          <p:cNvPr id="4" name="圆角矩形 16">
            <a:extLst>
              <a:ext uri="{FF2B5EF4-FFF2-40B4-BE49-F238E27FC236}">
                <a16:creationId xmlns:a16="http://schemas.microsoft.com/office/drawing/2014/main" id="{ECBDF487-4AEE-4A47-B6DF-237CE890E102}"/>
              </a:ext>
            </a:extLst>
          </p:cNvPr>
          <p:cNvSpPr/>
          <p:nvPr/>
        </p:nvSpPr>
        <p:spPr>
          <a:xfrm>
            <a:off x="351672" y="1051419"/>
            <a:ext cx="11410241" cy="5228469"/>
          </a:xfrm>
          <a:prstGeom prst="roundRect">
            <a:avLst>
              <a:gd name="adj" fmla="val 2446"/>
            </a:avLst>
          </a:prstGeom>
          <a:noFill/>
          <a:ln w="19050" cap="flat" cmpd="sng" algn="ctr">
            <a:solidFill>
              <a:srgbClr val="666666">
                <a:lumMod val="40000"/>
                <a:lumOff val="6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1592FC21-89C7-4DD5-AA41-3D28C6E8F4BD}"/>
              </a:ext>
            </a:extLst>
          </p:cNvPr>
          <p:cNvSpPr/>
          <p:nvPr/>
        </p:nvSpPr>
        <p:spPr>
          <a:xfrm>
            <a:off x="5164011" y="862866"/>
            <a:ext cx="1575698" cy="307777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ea"/>
                <a:ea typeface="+mj-ea"/>
              </a:rPr>
              <a:t>Motivation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D15FDF14-3323-45B8-A765-9A418514BDEB}"/>
              </a:ext>
            </a:extLst>
          </p:cNvPr>
          <p:cNvSpPr txBox="1"/>
          <p:nvPr/>
        </p:nvSpPr>
        <p:spPr>
          <a:xfrm>
            <a:off x="609042" y="1307555"/>
            <a:ext cx="50703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  <a:defRPr/>
            </a:pPr>
            <a:r>
              <a:rPr lang="en-US" altLang="zh-CN" sz="1000" dirty="0">
                <a:solidFill>
                  <a:srgbClr val="1D1D1A"/>
                </a:solidFill>
                <a:latin typeface="+mj-ea"/>
                <a:ea typeface="+mj-ea"/>
              </a:rPr>
              <a:t>Based on CA/SUL features, configuring UE to support Rel-18 UL Tx Switching across 3 or 4 bands mandates </a:t>
            </a:r>
            <a:r>
              <a:rPr lang="en-US" altLang="zh-CN" sz="1000" b="1" dirty="0">
                <a:solidFill>
                  <a:srgbClr val="1D1D1A"/>
                </a:solidFill>
                <a:latin typeface="+mj-ea"/>
                <a:ea typeface="+mj-ea"/>
              </a:rPr>
              <a:t>UE to support 3 or 4 DL CC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E0587EE5-F76B-40A1-A172-FEEE321350B9}"/>
              </a:ext>
            </a:extLst>
          </p:cNvPr>
          <p:cNvSpPr txBox="1"/>
          <p:nvPr/>
        </p:nvSpPr>
        <p:spPr>
          <a:xfrm>
            <a:off x="6235602" y="1462514"/>
            <a:ext cx="2872063" cy="15367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1" indent="-171450">
              <a:lnSpc>
                <a:spcPts val="1500"/>
              </a:lnSpc>
              <a:spcAft>
                <a:spcPts val="90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1000" dirty="0">
                <a:solidFill>
                  <a:srgbClr val="1D1D1A"/>
                </a:solidFill>
                <a:latin typeface="+mj-ea"/>
                <a:ea typeface="+mj-ea"/>
              </a:rPr>
              <a:t>According to third party statistics [1], under 600$ smartphone occupy around 70% market shares in China of 2024Q3, which mainly support up to 2 DL CC.</a:t>
            </a:r>
          </a:p>
          <a:p>
            <a:pPr marL="171450" lvl="1" indent="-171450">
              <a:lnSpc>
                <a:spcPts val="1500"/>
              </a:lnSpc>
              <a:spcAft>
                <a:spcPts val="90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1000" dirty="0">
                <a:solidFill>
                  <a:srgbClr val="1D1D1A"/>
                </a:solidFill>
                <a:latin typeface="+mj-ea"/>
                <a:ea typeface="+mj-ea"/>
              </a:rPr>
              <a:t>In other words, large amount 2 DL CC UE cannot support Rel-18 UL Tx Switching across 3 or 4 bands.</a:t>
            </a: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id="{7A541A8A-7BD7-447C-B4E2-370F44DC0566}"/>
              </a:ext>
            </a:extLst>
          </p:cNvPr>
          <p:cNvSpPr txBox="1"/>
          <p:nvPr/>
        </p:nvSpPr>
        <p:spPr>
          <a:xfrm>
            <a:off x="6235603" y="3538710"/>
            <a:ext cx="5283090" cy="661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1" indent="-171450">
              <a:lnSpc>
                <a:spcPts val="1500"/>
              </a:lnSpc>
              <a:spcAft>
                <a:spcPts val="90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1000" dirty="0">
                <a:solidFill>
                  <a:srgbClr val="1D1D1A"/>
                </a:solidFill>
                <a:latin typeface="+mj-ea"/>
                <a:ea typeface="+mj-ea"/>
              </a:rPr>
              <a:t>In addition to benefits of high UL data rate with low DL capabilities, for a UE supporting 3 or 4 DL CC, implementing MC with low DL complexity will bring additional power saving gain.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A8D5D8B1-219B-4A87-B4CC-69BE5C31BED1}"/>
              </a:ext>
            </a:extLst>
          </p:cNvPr>
          <p:cNvGrpSpPr/>
          <p:nvPr/>
        </p:nvGrpSpPr>
        <p:grpSpPr>
          <a:xfrm>
            <a:off x="9301697" y="4041569"/>
            <a:ext cx="1920763" cy="1703870"/>
            <a:chOff x="9267600" y="4051138"/>
            <a:chExt cx="1765252" cy="1642152"/>
          </a:xfrm>
        </p:grpSpPr>
        <p:pic>
          <p:nvPicPr>
            <p:cNvPr id="74" name="图片 73">
              <a:extLst>
                <a:ext uri="{FF2B5EF4-FFF2-40B4-BE49-F238E27FC236}">
                  <a16:creationId xmlns:a16="http://schemas.microsoft.com/office/drawing/2014/main" id="{7EA129A6-3171-40AD-9D58-92E7B178A08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267600" y="4051138"/>
              <a:ext cx="1765252" cy="1642152"/>
            </a:xfrm>
            <a:prstGeom prst="rect">
              <a:avLst/>
            </a:prstGeom>
          </p:spPr>
        </p:pic>
        <p:cxnSp>
          <p:nvCxnSpPr>
            <p:cNvPr id="22" name="直接箭头连接符 21">
              <a:extLst>
                <a:ext uri="{FF2B5EF4-FFF2-40B4-BE49-F238E27FC236}">
                  <a16:creationId xmlns:a16="http://schemas.microsoft.com/office/drawing/2014/main" id="{DC265DC7-8753-4C35-AC7B-0DAFB78060E7}"/>
                </a:ext>
              </a:extLst>
            </p:cNvPr>
            <p:cNvCxnSpPr>
              <a:cxnSpLocks/>
            </p:cNvCxnSpPr>
            <p:nvPr/>
          </p:nvCxnSpPr>
          <p:spPr>
            <a:xfrm>
              <a:off x="9953618" y="4533259"/>
              <a:ext cx="697319" cy="465687"/>
            </a:xfrm>
            <a:prstGeom prst="straightConnector1">
              <a:avLst/>
            </a:prstGeom>
            <a:ln w="127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44D51E9D-B3FA-45ED-B988-D70368C5FF9D}"/>
                </a:ext>
              </a:extLst>
            </p:cNvPr>
            <p:cNvSpPr txBox="1"/>
            <p:nvPr/>
          </p:nvSpPr>
          <p:spPr>
            <a:xfrm>
              <a:off x="10100818" y="4513244"/>
              <a:ext cx="717259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50%</a:t>
              </a: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12C3BA13-DC2A-4578-BFAF-BF5703A9488F}"/>
              </a:ext>
            </a:extLst>
          </p:cNvPr>
          <p:cNvSpPr txBox="1"/>
          <p:nvPr/>
        </p:nvSpPr>
        <p:spPr>
          <a:xfrm>
            <a:off x="6392315" y="3204612"/>
            <a:ext cx="1559722" cy="1384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kumimoji="1" lang="en-US" altLang="zh-CN" sz="900" dirty="0">
                <a:solidFill>
                  <a:srgbClr val="000000"/>
                </a:solidFill>
                <a:latin typeface="+mj-ea"/>
                <a:ea typeface="+mj-ea"/>
                <a:cs typeface="Calibri" panose="020F0502020204030204" pitchFamily="34" charset="0"/>
              </a:rPr>
              <a:t>[1] Resource from IDC China</a:t>
            </a:r>
            <a:endParaRPr kumimoji="1" lang="zh-CN" altLang="en-US" sz="900" dirty="0">
              <a:solidFill>
                <a:srgbClr val="000000"/>
              </a:solidFill>
              <a:latin typeface="+mj-ea"/>
              <a:ea typeface="+mj-ea"/>
              <a:cs typeface="Calibri" panose="020F0502020204030204" pitchFamily="34" charset="0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77018D3D-69F4-4129-B4CA-2290296A1D1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0276" y="1938026"/>
            <a:ext cx="2568368" cy="918315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19036436-239A-4B13-A46C-FBCE8EA8781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87450" y="1943594"/>
            <a:ext cx="2584780" cy="918315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792CCAB6-48AA-4B1C-9FB3-8757DB7A1DE2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1080" r="7962" b="4062"/>
          <a:stretch/>
        </p:blipFill>
        <p:spPr>
          <a:xfrm>
            <a:off x="9163138" y="1144999"/>
            <a:ext cx="2305405" cy="2138340"/>
          </a:xfrm>
          <a:prstGeom prst="rect">
            <a:avLst/>
          </a:prstGeom>
        </p:spPr>
      </p:pic>
      <p:sp>
        <p:nvSpPr>
          <p:cNvPr id="28" name="文本框 27">
            <a:extLst>
              <a:ext uri="{FF2B5EF4-FFF2-40B4-BE49-F238E27FC236}">
                <a16:creationId xmlns:a16="http://schemas.microsoft.com/office/drawing/2014/main" id="{CB8AB7D9-A2C5-4EB4-A7B3-B5CE3BAB76C3}"/>
              </a:ext>
            </a:extLst>
          </p:cNvPr>
          <p:cNvSpPr txBox="1"/>
          <p:nvPr/>
        </p:nvSpPr>
        <p:spPr>
          <a:xfrm>
            <a:off x="678070" y="3162011"/>
            <a:ext cx="524133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  <a:defRPr/>
            </a:pPr>
            <a:r>
              <a:rPr lang="en-US" altLang="zh-CN" sz="1000" dirty="0">
                <a:solidFill>
                  <a:srgbClr val="1D1D1A"/>
                </a:solidFill>
                <a:latin typeface="+mj-ea"/>
                <a:ea typeface="+mj-ea"/>
              </a:rPr>
              <a:t>System-level simulation is performed for following cases, assuming UE has 2 DL CC capability. The simulation results show that cell edge users (10%)  could reach beyond 50Mbps UPT based on 3CC/4CC UL Tx switching. 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3BAE68C5-C23F-4BD2-B807-2688EEFF3AD6}"/>
              </a:ext>
            </a:extLst>
          </p:cNvPr>
          <p:cNvSpPr txBox="1"/>
          <p:nvPr/>
        </p:nvSpPr>
        <p:spPr>
          <a:xfrm>
            <a:off x="647457" y="4129921"/>
            <a:ext cx="2927860" cy="1184683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marL="171450" lvl="1" indent="-17145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kumimoji="0" lang="en-US" altLang="zh-CN" sz="10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+mj-ea"/>
                <a:ea typeface="+mj-ea"/>
                <a:cs typeface="Calibri" panose="020F0502020204030204" pitchFamily="34" charset="0"/>
              </a:rPr>
              <a:t>Case1: 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+mj-ea"/>
                <a:ea typeface="+mj-ea"/>
                <a:cs typeface="Calibri" panose="020F0502020204030204" pitchFamily="34" charset="0"/>
              </a:rPr>
              <a:t>No Tx Switching,</a:t>
            </a: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+mj-ea"/>
                <a:ea typeface="+mj-ea"/>
                <a:cs typeface="Calibri" panose="020F0502020204030204" pitchFamily="34" charset="0"/>
              </a:rPr>
              <a:t> 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+mj-ea"/>
                <a:ea typeface="+mj-ea"/>
                <a:cs typeface="Calibri" panose="020F0502020204030204" pitchFamily="34" charset="0"/>
              </a:rPr>
              <a:t>1CC@sub-3GHz </a:t>
            </a:r>
          </a:p>
          <a:p>
            <a:pPr marL="171450" lvl="1" indent="-17145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kumimoji="0" lang="en-US" altLang="zh-CN" sz="10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+mj-ea"/>
                <a:ea typeface="+mj-ea"/>
                <a:cs typeface="Calibri" panose="020F0502020204030204" pitchFamily="34" charset="0"/>
              </a:rPr>
              <a:t>Case 2: 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+mj-ea"/>
                <a:ea typeface="+mj-ea"/>
                <a:cs typeface="Calibri" panose="020F0502020204030204" pitchFamily="34" charset="0"/>
              </a:rPr>
              <a:t>R17 Tx Switching, 2CC@sub-3GHz</a:t>
            </a:r>
          </a:p>
          <a:p>
            <a:pPr marL="171450" lvl="1" indent="-17145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kumimoji="0" lang="en-US" altLang="zh-CN" sz="10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+mj-ea"/>
                <a:ea typeface="+mj-ea"/>
                <a:cs typeface="Calibri" panose="020F0502020204030204" pitchFamily="34" charset="0"/>
              </a:rPr>
              <a:t>Case 3: 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+mj-ea"/>
                <a:ea typeface="+mj-ea"/>
                <a:cs typeface="Calibri" panose="020F0502020204030204" pitchFamily="34" charset="0"/>
              </a:rPr>
              <a:t>R18 Tx Switching, 2CC@sub-3GHz</a:t>
            </a:r>
            <a:r>
              <a:rPr lang="en-US" altLang="zh-CN" sz="1000" dirty="0">
                <a:solidFill>
                  <a:srgbClr val="1D1D1A"/>
                </a:solidFill>
                <a:latin typeface="+mj-ea"/>
                <a:ea typeface="+mj-ea"/>
                <a:cs typeface="Calibri" panose="020F0502020204030204" pitchFamily="34" charset="0"/>
              </a:rPr>
              <a:t> + 1CC@sub-1GHz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+mj-ea"/>
              <a:ea typeface="+mj-ea"/>
              <a:cs typeface="Calibri" panose="020F0502020204030204" pitchFamily="34" charset="0"/>
            </a:endParaRPr>
          </a:p>
          <a:p>
            <a:pPr marL="171450" lvl="1" indent="-17145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kumimoji="0" lang="en-US" altLang="zh-CN" sz="10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+mj-ea"/>
                <a:ea typeface="+mj-ea"/>
                <a:cs typeface="Calibri" panose="020F0502020204030204" pitchFamily="34" charset="0"/>
              </a:rPr>
              <a:t>Case 4: 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+mj-ea"/>
                <a:ea typeface="+mj-ea"/>
                <a:cs typeface="Calibri" panose="020F0502020204030204" pitchFamily="34" charset="0"/>
              </a:rPr>
              <a:t>R18 Tx Switching, </a:t>
            </a:r>
            <a:r>
              <a:rPr lang="en-US" altLang="zh-CN" sz="1000" dirty="0">
                <a:solidFill>
                  <a:srgbClr val="1D1D1A"/>
                </a:solidFill>
                <a:latin typeface="+mj-ea"/>
                <a:ea typeface="+mj-ea"/>
                <a:cs typeface="Calibri" panose="020F0502020204030204" pitchFamily="34" charset="0"/>
              </a:rPr>
              <a:t>2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+mj-ea"/>
                <a:ea typeface="+mj-ea"/>
                <a:cs typeface="Calibri" panose="020F0502020204030204" pitchFamily="34" charset="0"/>
              </a:rPr>
              <a:t>CC@sub-3GHz</a:t>
            </a:r>
            <a:r>
              <a:rPr lang="en-US" altLang="zh-CN" sz="1000" dirty="0">
                <a:solidFill>
                  <a:srgbClr val="1D1D1A"/>
                </a:solidFill>
                <a:latin typeface="+mj-ea"/>
                <a:ea typeface="+mj-ea"/>
                <a:cs typeface="Calibri" panose="020F0502020204030204" pitchFamily="34" charset="0"/>
              </a:rPr>
              <a:t> + 1CC@sub-1GHz + 1CC@sub-6GHz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+mj-ea"/>
              <a:ea typeface="+mj-ea"/>
              <a:cs typeface="Calibri" panose="020F0502020204030204" pitchFamily="34" charset="0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3EBC1F6E-D680-4792-B4BA-7222994BA07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05930" y="3902619"/>
            <a:ext cx="2083883" cy="1769265"/>
          </a:xfrm>
          <a:prstGeom prst="rect">
            <a:avLst/>
          </a:prstGeom>
        </p:spPr>
      </p:pic>
      <p:sp>
        <p:nvSpPr>
          <p:cNvPr id="34" name="文本框 33">
            <a:extLst>
              <a:ext uri="{FF2B5EF4-FFF2-40B4-BE49-F238E27FC236}">
                <a16:creationId xmlns:a16="http://schemas.microsoft.com/office/drawing/2014/main" id="{6A998F11-48E0-4A57-8836-FC8A44DC92A6}"/>
              </a:ext>
            </a:extLst>
          </p:cNvPr>
          <p:cNvSpPr txBox="1"/>
          <p:nvPr/>
        </p:nvSpPr>
        <p:spPr>
          <a:xfrm>
            <a:off x="6392315" y="5239590"/>
            <a:ext cx="2442829" cy="4001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lvl="1">
              <a:defRPr/>
            </a:pPr>
            <a:r>
              <a:rPr kumimoji="0" lang="en-US" altLang="zh-CN" sz="1000" i="1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* Calculation based on power consumption model in TR38.840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E8BA8109-C14C-4C8D-BDA2-85F68093B82D}"/>
              </a:ext>
            </a:extLst>
          </p:cNvPr>
          <p:cNvSpPr/>
          <p:nvPr/>
        </p:nvSpPr>
        <p:spPr bwMode="auto">
          <a:xfrm>
            <a:off x="573366" y="5757788"/>
            <a:ext cx="10978679" cy="455055"/>
          </a:xfrm>
          <a:prstGeom prst="rect">
            <a:avLst/>
          </a:prstGeom>
          <a:solidFill>
            <a:schemeClr val="tx2">
              <a:lumMod val="95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2" tIns="45696" rIns="91392" bIns="45696" numCol="1" rtlCol="0" anchor="t" anchorCtr="0" compatLnSpc="1">
            <a:prstTxWarp prst="textNoShape">
              <a:avLst/>
            </a:prstTxWarp>
          </a:bodyPr>
          <a:lstStyle/>
          <a:p>
            <a:pPr algn="ctr" defTabSz="914387" fontAlgn="base">
              <a:spcBef>
                <a:spcPct val="0"/>
              </a:spcBef>
              <a:spcAft>
                <a:spcPct val="0"/>
              </a:spcAft>
            </a:pPr>
            <a:endParaRPr lang="zh-CN" altLang="en-US" sz="1799" kern="0">
              <a:solidFill>
                <a:srgbClr val="000000"/>
              </a:solidFill>
              <a:latin typeface="+mj-ea"/>
              <a:ea typeface="+mj-ea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4F6A877C-2EFD-4F36-BB51-13E26BE641FC}"/>
              </a:ext>
            </a:extLst>
          </p:cNvPr>
          <p:cNvSpPr txBox="1"/>
          <p:nvPr/>
        </p:nvSpPr>
        <p:spPr>
          <a:xfrm>
            <a:off x="636480" y="5836411"/>
            <a:ext cx="10840623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200" b="1" i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Calibri" panose="020F0502020204030204" pitchFamily="34" charset="0"/>
              </a:rPr>
              <a:t>Proposal 1: Introduce enhancements in Rel-20 to enable a UE supporting two DL carriers with UL Tx Switching across 3 or 4 bands for band combination without SUL or with one SUL </a:t>
            </a:r>
            <a:r>
              <a:rPr kumimoji="1" lang="en-US" altLang="zh-CN" sz="1200" b="1" i="1" noProof="0" dirty="0">
                <a:latin typeface="+mj-ea"/>
                <a:ea typeface="+mj-ea"/>
                <a:cs typeface="Calibri" panose="020F0502020204030204" pitchFamily="34" charset="0"/>
              </a:rPr>
              <a:t>.</a:t>
            </a:r>
            <a:endParaRPr kumimoji="1" lang="en-US" altLang="zh-CN" sz="1200" b="1" i="1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0528451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标题 1">
            <a:extLst>
              <a:ext uri="{FF2B5EF4-FFF2-40B4-BE49-F238E27FC236}">
                <a16:creationId xmlns:a16="http://schemas.microsoft.com/office/drawing/2014/main" id="{9B5C275F-59D6-413D-87D7-74A3838DD7B3}"/>
              </a:ext>
            </a:extLst>
          </p:cNvPr>
          <p:cNvSpPr txBox="1">
            <a:spLocks/>
          </p:cNvSpPr>
          <p:nvPr/>
        </p:nvSpPr>
        <p:spPr>
          <a:xfrm>
            <a:off x="333868" y="146186"/>
            <a:ext cx="11529026" cy="576236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ts val="3429"/>
              </a:lnSpc>
              <a:spcBef>
                <a:spcPts val="0"/>
              </a:spcBef>
              <a:buFont typeface="Arial" panose="020B0604020202020204" pitchFamily="34" charset="0"/>
              <a:buNone/>
              <a:defRPr sz="3199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593662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5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7323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3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0986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4648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68309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1971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5634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4929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Multi-Carrier UL Tx switching with low DL complexity</a:t>
            </a:r>
          </a:p>
        </p:txBody>
      </p:sp>
      <p:sp>
        <p:nvSpPr>
          <p:cNvPr id="38" name="圆角矩形 16">
            <a:extLst>
              <a:ext uri="{FF2B5EF4-FFF2-40B4-BE49-F238E27FC236}">
                <a16:creationId xmlns:a16="http://schemas.microsoft.com/office/drawing/2014/main" id="{71F4F43D-CE24-4903-AAA9-80DB371170D0}"/>
              </a:ext>
            </a:extLst>
          </p:cNvPr>
          <p:cNvSpPr/>
          <p:nvPr/>
        </p:nvSpPr>
        <p:spPr>
          <a:xfrm>
            <a:off x="459618" y="1046091"/>
            <a:ext cx="4704565" cy="5228469"/>
          </a:xfrm>
          <a:prstGeom prst="roundRect">
            <a:avLst>
              <a:gd name="adj" fmla="val 2446"/>
            </a:avLst>
          </a:prstGeom>
          <a:noFill/>
          <a:ln w="19050" cap="flat" cmpd="sng" algn="ctr">
            <a:solidFill>
              <a:srgbClr val="666666">
                <a:lumMod val="40000"/>
                <a:lumOff val="6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699A9C0D-0BE8-4E95-8C83-C8507520976A}"/>
              </a:ext>
            </a:extLst>
          </p:cNvPr>
          <p:cNvSpPr/>
          <p:nvPr/>
        </p:nvSpPr>
        <p:spPr>
          <a:xfrm>
            <a:off x="1433133" y="944256"/>
            <a:ext cx="2622285" cy="276999"/>
          </a:xfrm>
          <a:prstGeom prst="rect">
            <a:avLst/>
          </a:prstGeom>
          <a:solidFill>
            <a:schemeClr val="tx2"/>
          </a:solidFill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b="1" kern="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Elaborate on the issues</a:t>
            </a:r>
            <a:endParaRPr kumimoji="0" lang="en-US" altLang="zh-CN" sz="12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67" name="矩形 66">
            <a:extLst>
              <a:ext uri="{FF2B5EF4-FFF2-40B4-BE49-F238E27FC236}">
                <a16:creationId xmlns:a16="http://schemas.microsoft.com/office/drawing/2014/main" id="{2AFCCD15-16DF-407B-A159-11BF8A5E7895}"/>
              </a:ext>
            </a:extLst>
          </p:cNvPr>
          <p:cNvSpPr/>
          <p:nvPr/>
        </p:nvSpPr>
        <p:spPr bwMode="auto">
          <a:xfrm>
            <a:off x="5911327" y="1291479"/>
            <a:ext cx="5069963" cy="436731"/>
          </a:xfrm>
          <a:prstGeom prst="rect">
            <a:avLst/>
          </a:prstGeom>
          <a:solidFill>
            <a:schemeClr val="tx2">
              <a:lumMod val="95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2" tIns="45696" rIns="91392" bIns="45696" numCol="1" rtlCol="0" anchor="t" anchorCtr="0" compatLnSpc="1">
            <a:prstTxWarp prst="textNoShape">
              <a:avLst/>
            </a:prstTxWarp>
          </a:bodyPr>
          <a:lstStyle/>
          <a:p>
            <a:pPr algn="ctr" defTabSz="914387" fontAlgn="base">
              <a:spcBef>
                <a:spcPct val="0"/>
              </a:spcBef>
              <a:spcAft>
                <a:spcPct val="0"/>
              </a:spcAft>
            </a:pPr>
            <a:endParaRPr lang="zh-CN" altLang="en-US" sz="1200" ker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矩形 67">
            <a:extLst>
              <a:ext uri="{FF2B5EF4-FFF2-40B4-BE49-F238E27FC236}">
                <a16:creationId xmlns:a16="http://schemas.microsoft.com/office/drawing/2014/main" id="{A388B2A4-1CE1-4AE2-B2B9-10B05106AE48}"/>
              </a:ext>
            </a:extLst>
          </p:cNvPr>
          <p:cNvSpPr/>
          <p:nvPr/>
        </p:nvSpPr>
        <p:spPr bwMode="auto">
          <a:xfrm>
            <a:off x="8038283" y="3903990"/>
            <a:ext cx="3063252" cy="2207054"/>
          </a:xfrm>
          <a:prstGeom prst="rect">
            <a:avLst/>
          </a:prstGeom>
          <a:solidFill>
            <a:schemeClr val="tx2">
              <a:lumMod val="95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2" tIns="45696" rIns="91392" bIns="45696" numCol="1" rtlCol="0" anchor="t" anchorCtr="0" compatLnSpc="1">
            <a:prstTxWarp prst="textNoShape">
              <a:avLst/>
            </a:prstTxWarp>
          </a:bodyPr>
          <a:lstStyle/>
          <a:p>
            <a:pPr algn="ctr" defTabSz="914387" fontAlgn="base">
              <a:spcBef>
                <a:spcPct val="0"/>
              </a:spcBef>
              <a:spcAft>
                <a:spcPct val="0"/>
              </a:spcAft>
            </a:pPr>
            <a:endParaRPr lang="zh-CN" altLang="en-US" sz="1799" ker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圆角矩形 16">
            <a:extLst>
              <a:ext uri="{FF2B5EF4-FFF2-40B4-BE49-F238E27FC236}">
                <a16:creationId xmlns:a16="http://schemas.microsoft.com/office/drawing/2014/main" id="{C3444D2D-16ED-4FE9-B7D2-24C1F45579B9}"/>
              </a:ext>
            </a:extLst>
          </p:cNvPr>
          <p:cNvSpPr/>
          <p:nvPr/>
        </p:nvSpPr>
        <p:spPr>
          <a:xfrm>
            <a:off x="5631456" y="1032134"/>
            <a:ext cx="5560856" cy="5228469"/>
          </a:xfrm>
          <a:prstGeom prst="roundRect">
            <a:avLst>
              <a:gd name="adj" fmla="val 2446"/>
            </a:avLst>
          </a:prstGeom>
          <a:noFill/>
          <a:ln w="19050" cap="flat" cmpd="sng" algn="ctr">
            <a:solidFill>
              <a:srgbClr val="666666">
                <a:lumMod val="40000"/>
                <a:lumOff val="6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id="{48575CC1-B3ED-4CC8-995F-B44302CB670C}"/>
              </a:ext>
            </a:extLst>
          </p:cNvPr>
          <p:cNvSpPr/>
          <p:nvPr/>
        </p:nvSpPr>
        <p:spPr>
          <a:xfrm>
            <a:off x="6703982" y="861026"/>
            <a:ext cx="3496529" cy="276999"/>
          </a:xfrm>
          <a:prstGeom prst="rect">
            <a:avLst/>
          </a:prstGeom>
          <a:solidFill>
            <a:schemeClr val="tx2"/>
          </a:solidFill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b="1" kern="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Inter-band Tx+Rx fast switching</a:t>
            </a:r>
            <a:endParaRPr kumimoji="0" lang="en-US" altLang="zh-CN" sz="12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DE374129-CCDA-438F-9EF3-EEBB664905EC}"/>
              </a:ext>
            </a:extLst>
          </p:cNvPr>
          <p:cNvGrpSpPr/>
          <p:nvPr/>
        </p:nvGrpSpPr>
        <p:grpSpPr>
          <a:xfrm>
            <a:off x="5926525" y="1936180"/>
            <a:ext cx="2334818" cy="1917340"/>
            <a:chOff x="6495270" y="1709718"/>
            <a:chExt cx="2334818" cy="1917340"/>
          </a:xfrm>
        </p:grpSpPr>
        <p:sp>
          <p:nvSpPr>
            <p:cNvPr id="72" name="矩形: 圆角 71">
              <a:extLst>
                <a:ext uri="{FF2B5EF4-FFF2-40B4-BE49-F238E27FC236}">
                  <a16:creationId xmlns:a16="http://schemas.microsoft.com/office/drawing/2014/main" id="{1988902D-09CD-42AA-A80E-045A3333F1E0}"/>
                </a:ext>
              </a:extLst>
            </p:cNvPr>
            <p:cNvSpPr/>
            <p:nvPr/>
          </p:nvSpPr>
          <p:spPr>
            <a:xfrm>
              <a:off x="6513674" y="1922356"/>
              <a:ext cx="718910" cy="524913"/>
            </a:xfrm>
            <a:prstGeom prst="roundRect">
              <a:avLst/>
            </a:prstGeom>
            <a:pattFill prst="pct80">
              <a:fgClr>
                <a:schemeClr val="bg1">
                  <a:lumMod val="75000"/>
                </a:schemeClr>
              </a:fgClr>
              <a:bgClr>
                <a:schemeClr val="tx2"/>
              </a:bgClr>
            </a:patt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900" kern="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Band A UL</a:t>
              </a:r>
              <a:endParaRPr kumimoji="0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矩形: 圆角 72">
              <a:extLst>
                <a:ext uri="{FF2B5EF4-FFF2-40B4-BE49-F238E27FC236}">
                  <a16:creationId xmlns:a16="http://schemas.microsoft.com/office/drawing/2014/main" id="{526829B8-7859-4732-A2C1-008CE3714DC2}"/>
                </a:ext>
              </a:extLst>
            </p:cNvPr>
            <p:cNvSpPr/>
            <p:nvPr/>
          </p:nvSpPr>
          <p:spPr>
            <a:xfrm>
              <a:off x="8076616" y="1922356"/>
              <a:ext cx="718910" cy="524913"/>
            </a:xfrm>
            <a:prstGeom prst="roundRect">
              <a:avLst/>
            </a:prstGeom>
            <a:solidFill>
              <a:srgbClr val="E0E0E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900" kern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TDD Band B CC#II UL</a:t>
              </a:r>
              <a:endParaRPr kumimoji="0" lang="zh-CN" altLang="en-US" sz="9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矩形: 圆角 73">
              <a:extLst>
                <a:ext uri="{FF2B5EF4-FFF2-40B4-BE49-F238E27FC236}">
                  <a16:creationId xmlns:a16="http://schemas.microsoft.com/office/drawing/2014/main" id="{E4AA14DC-760A-4FDE-B91E-E0371B1A879A}"/>
                </a:ext>
              </a:extLst>
            </p:cNvPr>
            <p:cNvSpPr/>
            <p:nvPr/>
          </p:nvSpPr>
          <p:spPr>
            <a:xfrm>
              <a:off x="7296240" y="1922356"/>
              <a:ext cx="718910" cy="524913"/>
            </a:xfrm>
            <a:prstGeom prst="roundRect">
              <a:avLst/>
            </a:prstGeom>
            <a:solidFill>
              <a:srgbClr val="666666">
                <a:lumMod val="20000"/>
                <a:lumOff val="8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900" kern="0" dirty="0">
                  <a:solidFill>
                    <a:srgbClr val="1D1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TDD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900" kern="0" dirty="0">
                  <a:solidFill>
                    <a:srgbClr val="1D1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Band B CC#I UL</a:t>
              </a:r>
              <a:endParaRPr kumimoji="0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矩形: 圆角 74">
              <a:extLst>
                <a:ext uri="{FF2B5EF4-FFF2-40B4-BE49-F238E27FC236}">
                  <a16:creationId xmlns:a16="http://schemas.microsoft.com/office/drawing/2014/main" id="{A5D93A1A-9213-425E-BFA9-E6FB01D45795}"/>
                </a:ext>
              </a:extLst>
            </p:cNvPr>
            <p:cNvSpPr/>
            <p:nvPr/>
          </p:nvSpPr>
          <p:spPr>
            <a:xfrm>
              <a:off x="6513674" y="2637431"/>
              <a:ext cx="718910" cy="524914"/>
            </a:xfrm>
            <a:prstGeom prst="roundRect">
              <a:avLst/>
            </a:prstGeom>
            <a:pattFill prst="pct80">
              <a:fgClr>
                <a:schemeClr val="bg1">
                  <a:lumMod val="75000"/>
                </a:schemeClr>
              </a:fgClr>
              <a:bgClr>
                <a:schemeClr val="tx2"/>
              </a:bgClr>
            </a:patt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900" kern="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Band A DL</a:t>
              </a:r>
              <a:endParaRPr kumimoji="0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矩形: 圆角 75">
              <a:extLst>
                <a:ext uri="{FF2B5EF4-FFF2-40B4-BE49-F238E27FC236}">
                  <a16:creationId xmlns:a16="http://schemas.microsoft.com/office/drawing/2014/main" id="{B5E3B723-CDB5-47B6-A769-A2A4B08F0272}"/>
                </a:ext>
              </a:extLst>
            </p:cNvPr>
            <p:cNvSpPr/>
            <p:nvPr/>
          </p:nvSpPr>
          <p:spPr>
            <a:xfrm>
              <a:off x="7296240" y="2637431"/>
              <a:ext cx="718910" cy="524913"/>
            </a:xfrm>
            <a:prstGeom prst="roundRect">
              <a:avLst/>
            </a:prstGeom>
            <a:solidFill>
              <a:srgbClr val="7FD5E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900" kern="0" dirty="0">
                  <a:solidFill>
                    <a:srgbClr val="1D1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TDD Band B CC#I DL</a:t>
              </a:r>
              <a:endParaRPr kumimoji="0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77" name="直接箭头连接符 76">
              <a:extLst>
                <a:ext uri="{FF2B5EF4-FFF2-40B4-BE49-F238E27FC236}">
                  <a16:creationId xmlns:a16="http://schemas.microsoft.com/office/drawing/2014/main" id="{3F49912B-312D-43CC-9082-58AD752E7DA2}"/>
                </a:ext>
              </a:extLst>
            </p:cNvPr>
            <p:cNvCxnSpPr>
              <a:cxnSpLocks/>
              <a:stCxn id="75" idx="0"/>
              <a:endCxn id="72" idx="2"/>
            </p:cNvCxnSpPr>
            <p:nvPr/>
          </p:nvCxnSpPr>
          <p:spPr>
            <a:xfrm flipV="1">
              <a:off x="6873129" y="2447269"/>
              <a:ext cx="0" cy="190162"/>
            </a:xfrm>
            <a:prstGeom prst="straightConnector1">
              <a:avLst/>
            </a:prstGeom>
            <a:noFill/>
            <a:ln w="12700" cap="flat" cmpd="sng" algn="ctr">
              <a:solidFill>
                <a:schemeClr val="bg1">
                  <a:lumMod val="75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</p:cxnSp>
        <p:cxnSp>
          <p:nvCxnSpPr>
            <p:cNvPr id="78" name="直接箭头连接符 77">
              <a:extLst>
                <a:ext uri="{FF2B5EF4-FFF2-40B4-BE49-F238E27FC236}">
                  <a16:creationId xmlns:a16="http://schemas.microsoft.com/office/drawing/2014/main" id="{FCB56B17-40B2-4E6D-9877-C9869DDA5FBD}"/>
                </a:ext>
              </a:extLst>
            </p:cNvPr>
            <p:cNvCxnSpPr>
              <a:cxnSpLocks/>
              <a:stCxn id="76" idx="0"/>
              <a:endCxn id="74" idx="2"/>
            </p:cNvCxnSpPr>
            <p:nvPr/>
          </p:nvCxnSpPr>
          <p:spPr>
            <a:xfrm flipV="1">
              <a:off x="7655695" y="2447269"/>
              <a:ext cx="0" cy="190162"/>
            </a:xfrm>
            <a:prstGeom prst="straightConnector1">
              <a:avLst/>
            </a:prstGeom>
            <a:noFill/>
            <a:ln w="12700" cap="flat" cmpd="sng" algn="ctr">
              <a:solidFill>
                <a:schemeClr val="bg1">
                  <a:lumMod val="75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</p:cxn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37395BAC-C8FE-4718-BF33-61CF5A165129}"/>
                </a:ext>
              </a:extLst>
            </p:cNvPr>
            <p:cNvSpPr txBox="1"/>
            <p:nvPr/>
          </p:nvSpPr>
          <p:spPr>
            <a:xfrm>
              <a:off x="6551998" y="3152614"/>
              <a:ext cx="670376" cy="230832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1" i="0" u="none" strike="noStrike" kern="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DL CC#1</a:t>
              </a:r>
              <a:endPara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9BA5D4FF-E0DF-4E79-807A-236ABF7B24BD}"/>
                </a:ext>
              </a:extLst>
            </p:cNvPr>
            <p:cNvSpPr txBox="1"/>
            <p:nvPr/>
          </p:nvSpPr>
          <p:spPr>
            <a:xfrm>
              <a:off x="7320507" y="3152614"/>
              <a:ext cx="670376" cy="230832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1" i="0" u="none" strike="noStrike" kern="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DL CC#2</a:t>
              </a:r>
              <a:endPara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1F41EBE9-6ADB-4A55-BFA9-C91AA07485CB}"/>
                </a:ext>
              </a:extLst>
            </p:cNvPr>
            <p:cNvSpPr txBox="1"/>
            <p:nvPr/>
          </p:nvSpPr>
          <p:spPr>
            <a:xfrm>
              <a:off x="6562208" y="1737952"/>
              <a:ext cx="668773" cy="230832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1" i="0" u="none" strike="noStrike" kern="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UL CC#1</a:t>
              </a:r>
              <a:endPara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C017C3C8-6C75-4A49-808D-B63DA7A91159}"/>
                </a:ext>
              </a:extLst>
            </p:cNvPr>
            <p:cNvSpPr txBox="1"/>
            <p:nvPr/>
          </p:nvSpPr>
          <p:spPr>
            <a:xfrm>
              <a:off x="8105762" y="1737952"/>
              <a:ext cx="668773" cy="230832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UL CC#</a:t>
              </a:r>
              <a:r>
                <a:rPr lang="en-US" altLang="zh-CN" sz="900" b="1" kern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kumimoji="0" lang="zh-CN" altLang="en-US" sz="9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id="{5358E2A3-ADAD-4AEF-8F53-BAF6E2C00B55}"/>
                </a:ext>
              </a:extLst>
            </p:cNvPr>
            <p:cNvSpPr txBox="1"/>
            <p:nvPr/>
          </p:nvSpPr>
          <p:spPr>
            <a:xfrm>
              <a:off x="7331993" y="1737952"/>
              <a:ext cx="668773" cy="230832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1" i="0" u="none" strike="noStrike" kern="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UL CC#2</a:t>
              </a:r>
              <a:endPara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矩形 83">
              <a:extLst>
                <a:ext uri="{FF2B5EF4-FFF2-40B4-BE49-F238E27FC236}">
                  <a16:creationId xmlns:a16="http://schemas.microsoft.com/office/drawing/2014/main" id="{4B53EFE2-88A2-453A-9ABF-6A6F15F45EA7}"/>
                </a:ext>
              </a:extLst>
            </p:cNvPr>
            <p:cNvSpPr/>
            <p:nvPr/>
          </p:nvSpPr>
          <p:spPr>
            <a:xfrm>
              <a:off x="8050957" y="1709718"/>
              <a:ext cx="779131" cy="1690904"/>
            </a:xfrm>
            <a:prstGeom prst="rect">
              <a:avLst/>
            </a:prstGeom>
            <a:noFill/>
            <a:ln w="12700">
              <a:solidFill>
                <a:srgbClr val="666666">
                  <a:lumMod val="40000"/>
                  <a:lumOff val="60000"/>
                </a:srgbClr>
              </a:solidFill>
              <a:prstDash val="dash"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12192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952B2A57-227B-400C-B3CC-187716407A90}"/>
                </a:ext>
              </a:extLst>
            </p:cNvPr>
            <p:cNvSpPr txBox="1"/>
            <p:nvPr/>
          </p:nvSpPr>
          <p:spPr>
            <a:xfrm>
              <a:off x="6586487" y="3386818"/>
              <a:ext cx="574196" cy="230832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r>
                <a:rPr lang="en-US" altLang="zh-CN" sz="900" b="1" dirty="0">
                  <a:solidFill>
                    <a:srgbClr val="1D1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Cell #1</a:t>
              </a:r>
              <a:endParaRPr lang="zh-CN" altLang="en-US" sz="900" b="1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311C03A2-14DE-45F8-AC7C-E9F8BAA9D921}"/>
                </a:ext>
              </a:extLst>
            </p:cNvPr>
            <p:cNvSpPr txBox="1"/>
            <p:nvPr/>
          </p:nvSpPr>
          <p:spPr>
            <a:xfrm>
              <a:off x="8148973" y="3387517"/>
              <a:ext cx="574196" cy="230832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r>
                <a:rPr lang="en-US" altLang="zh-CN" sz="900" b="1" dirty="0">
                  <a:solidFill>
                    <a:srgbClr val="1D1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Cell #3</a:t>
              </a:r>
              <a:endParaRPr lang="zh-CN" altLang="en-US" sz="900" b="1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矩形: 圆角 86">
              <a:extLst>
                <a:ext uri="{FF2B5EF4-FFF2-40B4-BE49-F238E27FC236}">
                  <a16:creationId xmlns:a16="http://schemas.microsoft.com/office/drawing/2014/main" id="{BB5A5E81-31CB-4D66-AC03-C0073A38BA94}"/>
                </a:ext>
              </a:extLst>
            </p:cNvPr>
            <p:cNvSpPr/>
            <p:nvPr/>
          </p:nvSpPr>
          <p:spPr>
            <a:xfrm>
              <a:off x="8087538" y="2637431"/>
              <a:ext cx="718910" cy="524913"/>
            </a:xfrm>
            <a:prstGeom prst="roundRect">
              <a:avLst/>
            </a:prstGeom>
            <a:solidFill>
              <a:srgbClr val="7FD5E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/>
              <a:r>
                <a:rPr lang="en-US" altLang="zh-CN" sz="900" kern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TDD Band B CC#II DL</a:t>
              </a:r>
              <a:endParaRPr lang="zh-CN" altLang="en-US" sz="900" kern="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id="{741BADEE-EA14-4F57-8985-AA0BC723A78B}"/>
                </a:ext>
              </a:extLst>
            </p:cNvPr>
            <p:cNvSpPr txBox="1"/>
            <p:nvPr/>
          </p:nvSpPr>
          <p:spPr>
            <a:xfrm>
              <a:off x="7398793" y="3396226"/>
              <a:ext cx="574196" cy="230832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r>
                <a:rPr lang="en-US" altLang="zh-CN" sz="900" b="1" dirty="0">
                  <a:solidFill>
                    <a:srgbClr val="1D1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Cell #2</a:t>
              </a:r>
              <a:endParaRPr lang="zh-CN" altLang="en-US" sz="900" b="1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矩形 88">
              <a:extLst>
                <a:ext uri="{FF2B5EF4-FFF2-40B4-BE49-F238E27FC236}">
                  <a16:creationId xmlns:a16="http://schemas.microsoft.com/office/drawing/2014/main" id="{A3BB7465-70A7-4604-8D03-BAE65B679988}"/>
                </a:ext>
              </a:extLst>
            </p:cNvPr>
            <p:cNvSpPr/>
            <p:nvPr/>
          </p:nvSpPr>
          <p:spPr>
            <a:xfrm>
              <a:off x="7254550" y="1709718"/>
              <a:ext cx="779131" cy="1690904"/>
            </a:xfrm>
            <a:prstGeom prst="rect">
              <a:avLst/>
            </a:prstGeom>
            <a:noFill/>
            <a:ln w="12700">
              <a:solidFill>
                <a:srgbClr val="666666">
                  <a:lumMod val="40000"/>
                  <a:lumOff val="60000"/>
                </a:srgbClr>
              </a:solidFill>
              <a:prstDash val="dash"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12192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矩形 89">
              <a:extLst>
                <a:ext uri="{FF2B5EF4-FFF2-40B4-BE49-F238E27FC236}">
                  <a16:creationId xmlns:a16="http://schemas.microsoft.com/office/drawing/2014/main" id="{F4EEE591-195F-4A6E-8487-0961CB2D6B7F}"/>
                </a:ext>
              </a:extLst>
            </p:cNvPr>
            <p:cNvSpPr/>
            <p:nvPr/>
          </p:nvSpPr>
          <p:spPr>
            <a:xfrm>
              <a:off x="6495270" y="1709718"/>
              <a:ext cx="766488" cy="1690904"/>
            </a:xfrm>
            <a:prstGeom prst="rect">
              <a:avLst/>
            </a:prstGeom>
            <a:noFill/>
            <a:ln w="12700">
              <a:solidFill>
                <a:srgbClr val="666666">
                  <a:lumMod val="40000"/>
                  <a:lumOff val="60000"/>
                </a:srgbClr>
              </a:solidFill>
              <a:prstDash val="dash"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12192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1" name="文本框 90">
              <a:extLst>
                <a:ext uri="{FF2B5EF4-FFF2-40B4-BE49-F238E27FC236}">
                  <a16:creationId xmlns:a16="http://schemas.microsoft.com/office/drawing/2014/main" id="{C03BF617-4978-4B64-8CDC-A3B11CA5C2F7}"/>
                </a:ext>
              </a:extLst>
            </p:cNvPr>
            <p:cNvSpPr txBox="1"/>
            <p:nvPr/>
          </p:nvSpPr>
          <p:spPr>
            <a:xfrm>
              <a:off x="8104960" y="3152614"/>
              <a:ext cx="670376" cy="230832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1" i="0" u="none" strike="noStrike" kern="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DL CC#3</a:t>
              </a:r>
              <a:endPara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02" name="直接箭头连接符 101">
              <a:extLst>
                <a:ext uri="{FF2B5EF4-FFF2-40B4-BE49-F238E27FC236}">
                  <a16:creationId xmlns:a16="http://schemas.microsoft.com/office/drawing/2014/main" id="{535AFEB6-E8A6-4A49-9DE8-DB418586158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451615" y="2430559"/>
              <a:ext cx="0" cy="190162"/>
            </a:xfrm>
            <a:prstGeom prst="straightConnector1">
              <a:avLst/>
            </a:prstGeom>
            <a:noFill/>
            <a:ln w="12700" cap="flat" cmpd="sng" algn="ctr">
              <a:solidFill>
                <a:schemeClr val="bg1">
                  <a:lumMod val="75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07" name="组合 106">
            <a:extLst>
              <a:ext uri="{FF2B5EF4-FFF2-40B4-BE49-F238E27FC236}">
                <a16:creationId xmlns:a16="http://schemas.microsoft.com/office/drawing/2014/main" id="{DE777C53-23B7-444B-A682-0BE7573605F8}"/>
              </a:ext>
            </a:extLst>
          </p:cNvPr>
          <p:cNvGrpSpPr/>
          <p:nvPr/>
        </p:nvGrpSpPr>
        <p:grpSpPr>
          <a:xfrm>
            <a:off x="8670113" y="1936180"/>
            <a:ext cx="2334818" cy="1917340"/>
            <a:chOff x="6495270" y="1709718"/>
            <a:chExt cx="2334818" cy="1917340"/>
          </a:xfrm>
        </p:grpSpPr>
        <p:sp>
          <p:nvSpPr>
            <p:cNvPr id="109" name="矩形: 圆角 108">
              <a:extLst>
                <a:ext uri="{FF2B5EF4-FFF2-40B4-BE49-F238E27FC236}">
                  <a16:creationId xmlns:a16="http://schemas.microsoft.com/office/drawing/2014/main" id="{2E7162A4-4C85-43EE-84A8-F2C55571FCED}"/>
                </a:ext>
              </a:extLst>
            </p:cNvPr>
            <p:cNvSpPr/>
            <p:nvPr/>
          </p:nvSpPr>
          <p:spPr>
            <a:xfrm>
              <a:off x="6513674" y="1922356"/>
              <a:ext cx="718910" cy="524913"/>
            </a:xfrm>
            <a:prstGeom prst="roundRect">
              <a:avLst/>
            </a:prstGeom>
            <a:solidFill>
              <a:srgbClr val="666666">
                <a:lumMod val="20000"/>
                <a:lumOff val="8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900" kern="0" dirty="0">
                  <a:solidFill>
                    <a:srgbClr val="1D1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Band A UL</a:t>
              </a:r>
              <a:endParaRPr kumimoji="0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1" name="矩形: 圆角 110">
              <a:extLst>
                <a:ext uri="{FF2B5EF4-FFF2-40B4-BE49-F238E27FC236}">
                  <a16:creationId xmlns:a16="http://schemas.microsoft.com/office/drawing/2014/main" id="{AE91FC72-CFF8-4842-8558-0363C608B39F}"/>
                </a:ext>
              </a:extLst>
            </p:cNvPr>
            <p:cNvSpPr/>
            <p:nvPr/>
          </p:nvSpPr>
          <p:spPr>
            <a:xfrm>
              <a:off x="8076616" y="1922356"/>
              <a:ext cx="718910" cy="524913"/>
            </a:xfrm>
            <a:prstGeom prst="roundRect">
              <a:avLst/>
            </a:prstGeom>
            <a:pattFill prst="pct80">
              <a:fgClr>
                <a:schemeClr val="bg1">
                  <a:lumMod val="75000"/>
                </a:schemeClr>
              </a:fgClr>
              <a:bgClr>
                <a:schemeClr val="tx2"/>
              </a:bgClr>
            </a:patt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900" kern="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TDD Band B CC#II UL</a:t>
              </a:r>
              <a:endParaRPr kumimoji="0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2" name="矩形: 圆角 111">
              <a:extLst>
                <a:ext uri="{FF2B5EF4-FFF2-40B4-BE49-F238E27FC236}">
                  <a16:creationId xmlns:a16="http://schemas.microsoft.com/office/drawing/2014/main" id="{9900000C-885B-4EF5-A973-C693C5B33689}"/>
                </a:ext>
              </a:extLst>
            </p:cNvPr>
            <p:cNvSpPr/>
            <p:nvPr/>
          </p:nvSpPr>
          <p:spPr>
            <a:xfrm>
              <a:off x="7296240" y="1922356"/>
              <a:ext cx="718910" cy="524913"/>
            </a:xfrm>
            <a:prstGeom prst="roundRect">
              <a:avLst/>
            </a:prstGeom>
            <a:solidFill>
              <a:srgbClr val="E0E0E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900" kern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TDD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900" kern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Band B CC#I UL</a:t>
              </a:r>
              <a:endParaRPr kumimoji="0" lang="zh-CN" altLang="en-US" sz="9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3" name="矩形: 圆角 112">
              <a:extLst>
                <a:ext uri="{FF2B5EF4-FFF2-40B4-BE49-F238E27FC236}">
                  <a16:creationId xmlns:a16="http://schemas.microsoft.com/office/drawing/2014/main" id="{C347DBF5-00A4-4834-B36B-E67128004A16}"/>
                </a:ext>
              </a:extLst>
            </p:cNvPr>
            <p:cNvSpPr/>
            <p:nvPr/>
          </p:nvSpPr>
          <p:spPr>
            <a:xfrm>
              <a:off x="6513674" y="2637431"/>
              <a:ext cx="718910" cy="524914"/>
            </a:xfrm>
            <a:prstGeom prst="roundRect">
              <a:avLst/>
            </a:prstGeom>
            <a:solidFill>
              <a:srgbClr val="7FD5E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900" kern="0" dirty="0">
                  <a:solidFill>
                    <a:srgbClr val="1D1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Band A DL</a:t>
              </a:r>
              <a:endParaRPr kumimoji="0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4" name="矩形: 圆角 113">
              <a:extLst>
                <a:ext uri="{FF2B5EF4-FFF2-40B4-BE49-F238E27FC236}">
                  <a16:creationId xmlns:a16="http://schemas.microsoft.com/office/drawing/2014/main" id="{81BBBE71-6A98-404D-94D8-F5354F06AE68}"/>
                </a:ext>
              </a:extLst>
            </p:cNvPr>
            <p:cNvSpPr/>
            <p:nvPr/>
          </p:nvSpPr>
          <p:spPr>
            <a:xfrm>
              <a:off x="7296240" y="2637431"/>
              <a:ext cx="718910" cy="524913"/>
            </a:xfrm>
            <a:prstGeom prst="roundRect">
              <a:avLst/>
            </a:prstGeom>
            <a:solidFill>
              <a:srgbClr val="7FD5E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900" kern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TDD Band B CC#I DL</a:t>
              </a:r>
              <a:endParaRPr kumimoji="0" lang="zh-CN" altLang="en-US" sz="9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15" name="直接箭头连接符 114">
              <a:extLst>
                <a:ext uri="{FF2B5EF4-FFF2-40B4-BE49-F238E27FC236}">
                  <a16:creationId xmlns:a16="http://schemas.microsoft.com/office/drawing/2014/main" id="{CE317649-620D-4325-9ACD-ED757AB16CE1}"/>
                </a:ext>
              </a:extLst>
            </p:cNvPr>
            <p:cNvCxnSpPr>
              <a:cxnSpLocks/>
              <a:stCxn id="113" idx="0"/>
              <a:endCxn id="109" idx="2"/>
            </p:cNvCxnSpPr>
            <p:nvPr/>
          </p:nvCxnSpPr>
          <p:spPr>
            <a:xfrm flipV="1">
              <a:off x="6873129" y="2447269"/>
              <a:ext cx="0" cy="190162"/>
            </a:xfrm>
            <a:prstGeom prst="straightConnector1">
              <a:avLst/>
            </a:prstGeom>
            <a:noFill/>
            <a:ln w="12700" cap="flat" cmpd="sng" algn="ctr">
              <a:solidFill>
                <a:schemeClr val="bg1">
                  <a:lumMod val="75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</p:cxnSp>
        <p:cxnSp>
          <p:nvCxnSpPr>
            <p:cNvPr id="116" name="直接箭头连接符 115">
              <a:extLst>
                <a:ext uri="{FF2B5EF4-FFF2-40B4-BE49-F238E27FC236}">
                  <a16:creationId xmlns:a16="http://schemas.microsoft.com/office/drawing/2014/main" id="{205BDC91-5E24-40DB-9FE5-E0BD13B74405}"/>
                </a:ext>
              </a:extLst>
            </p:cNvPr>
            <p:cNvCxnSpPr>
              <a:cxnSpLocks/>
              <a:stCxn id="114" idx="0"/>
              <a:endCxn id="112" idx="2"/>
            </p:cNvCxnSpPr>
            <p:nvPr/>
          </p:nvCxnSpPr>
          <p:spPr>
            <a:xfrm flipV="1">
              <a:off x="7655695" y="2447269"/>
              <a:ext cx="0" cy="190162"/>
            </a:xfrm>
            <a:prstGeom prst="straightConnector1">
              <a:avLst/>
            </a:prstGeom>
            <a:noFill/>
            <a:ln w="12700" cap="flat" cmpd="sng" algn="ctr">
              <a:solidFill>
                <a:schemeClr val="bg1">
                  <a:lumMod val="75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</p:cxnSp>
        <p:sp>
          <p:nvSpPr>
            <p:cNvPr id="117" name="文本框 116">
              <a:extLst>
                <a:ext uri="{FF2B5EF4-FFF2-40B4-BE49-F238E27FC236}">
                  <a16:creationId xmlns:a16="http://schemas.microsoft.com/office/drawing/2014/main" id="{C9FD50E7-76E1-427F-9BD1-97FE29557124}"/>
                </a:ext>
              </a:extLst>
            </p:cNvPr>
            <p:cNvSpPr txBox="1"/>
            <p:nvPr/>
          </p:nvSpPr>
          <p:spPr>
            <a:xfrm>
              <a:off x="6551998" y="3152614"/>
              <a:ext cx="670376" cy="230832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1" i="0" u="none" strike="noStrike" kern="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DL CC#1</a:t>
              </a:r>
              <a:endPara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8" name="文本框 117">
              <a:extLst>
                <a:ext uri="{FF2B5EF4-FFF2-40B4-BE49-F238E27FC236}">
                  <a16:creationId xmlns:a16="http://schemas.microsoft.com/office/drawing/2014/main" id="{885B92A0-B231-4111-A428-8A929EA01774}"/>
                </a:ext>
              </a:extLst>
            </p:cNvPr>
            <p:cNvSpPr txBox="1"/>
            <p:nvPr/>
          </p:nvSpPr>
          <p:spPr>
            <a:xfrm>
              <a:off x="7320507" y="3152614"/>
              <a:ext cx="670376" cy="230832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1" i="0" u="none" strike="noStrike" kern="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DL CC#2</a:t>
              </a:r>
              <a:endPara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9" name="文本框 118">
              <a:extLst>
                <a:ext uri="{FF2B5EF4-FFF2-40B4-BE49-F238E27FC236}">
                  <a16:creationId xmlns:a16="http://schemas.microsoft.com/office/drawing/2014/main" id="{39CD12FE-9F59-43B7-B40F-E3777A482F8E}"/>
                </a:ext>
              </a:extLst>
            </p:cNvPr>
            <p:cNvSpPr txBox="1"/>
            <p:nvPr/>
          </p:nvSpPr>
          <p:spPr>
            <a:xfrm>
              <a:off x="6562208" y="1737952"/>
              <a:ext cx="668773" cy="230832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1" i="0" u="none" strike="noStrike" kern="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UL CC#1</a:t>
              </a:r>
              <a:endPara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0" name="文本框 119">
              <a:extLst>
                <a:ext uri="{FF2B5EF4-FFF2-40B4-BE49-F238E27FC236}">
                  <a16:creationId xmlns:a16="http://schemas.microsoft.com/office/drawing/2014/main" id="{12AA18FC-D383-4E67-8F32-0B0503F511E4}"/>
                </a:ext>
              </a:extLst>
            </p:cNvPr>
            <p:cNvSpPr txBox="1"/>
            <p:nvPr/>
          </p:nvSpPr>
          <p:spPr>
            <a:xfrm>
              <a:off x="8105762" y="1737952"/>
              <a:ext cx="668773" cy="230832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UL CC#</a:t>
              </a:r>
              <a:r>
                <a:rPr lang="en-US" altLang="zh-CN" sz="900" b="1" kern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kumimoji="0" lang="zh-CN" altLang="en-US" sz="9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1" name="文本框 120">
              <a:extLst>
                <a:ext uri="{FF2B5EF4-FFF2-40B4-BE49-F238E27FC236}">
                  <a16:creationId xmlns:a16="http://schemas.microsoft.com/office/drawing/2014/main" id="{4652C7AD-3778-4D25-A45F-31D28FC7440F}"/>
                </a:ext>
              </a:extLst>
            </p:cNvPr>
            <p:cNvSpPr txBox="1"/>
            <p:nvPr/>
          </p:nvSpPr>
          <p:spPr>
            <a:xfrm>
              <a:off x="7323284" y="1737952"/>
              <a:ext cx="668773" cy="230832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1" i="0" u="none" strike="noStrike" kern="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UL CC#2</a:t>
              </a:r>
              <a:endPara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2" name="矩形 121">
              <a:extLst>
                <a:ext uri="{FF2B5EF4-FFF2-40B4-BE49-F238E27FC236}">
                  <a16:creationId xmlns:a16="http://schemas.microsoft.com/office/drawing/2014/main" id="{D0DC1A55-CE62-451A-B8E7-D0C97B2A8477}"/>
                </a:ext>
              </a:extLst>
            </p:cNvPr>
            <p:cNvSpPr/>
            <p:nvPr/>
          </p:nvSpPr>
          <p:spPr>
            <a:xfrm>
              <a:off x="8050957" y="1709718"/>
              <a:ext cx="779131" cy="1690904"/>
            </a:xfrm>
            <a:prstGeom prst="rect">
              <a:avLst/>
            </a:prstGeom>
            <a:noFill/>
            <a:ln w="12700">
              <a:solidFill>
                <a:srgbClr val="666666">
                  <a:lumMod val="40000"/>
                  <a:lumOff val="60000"/>
                </a:srgbClr>
              </a:solidFill>
              <a:prstDash val="dash"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12192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3" name="文本框 122">
              <a:extLst>
                <a:ext uri="{FF2B5EF4-FFF2-40B4-BE49-F238E27FC236}">
                  <a16:creationId xmlns:a16="http://schemas.microsoft.com/office/drawing/2014/main" id="{D4202E0E-02EE-4A60-A41B-84E4CE6FAFBD}"/>
                </a:ext>
              </a:extLst>
            </p:cNvPr>
            <p:cNvSpPr txBox="1"/>
            <p:nvPr/>
          </p:nvSpPr>
          <p:spPr>
            <a:xfrm>
              <a:off x="6586487" y="3386818"/>
              <a:ext cx="574196" cy="230832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r>
                <a:rPr lang="en-US" altLang="zh-CN" sz="900" b="1" dirty="0">
                  <a:solidFill>
                    <a:srgbClr val="1D1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Cell #1</a:t>
              </a:r>
              <a:endParaRPr lang="zh-CN" altLang="en-US" sz="900" b="1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4" name="文本框 123">
              <a:extLst>
                <a:ext uri="{FF2B5EF4-FFF2-40B4-BE49-F238E27FC236}">
                  <a16:creationId xmlns:a16="http://schemas.microsoft.com/office/drawing/2014/main" id="{189AE2A0-2343-458E-8653-FAE2B43E42A5}"/>
                </a:ext>
              </a:extLst>
            </p:cNvPr>
            <p:cNvSpPr txBox="1"/>
            <p:nvPr/>
          </p:nvSpPr>
          <p:spPr>
            <a:xfrm>
              <a:off x="8148973" y="3387517"/>
              <a:ext cx="574196" cy="230832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r>
                <a:rPr lang="en-US" altLang="zh-CN" sz="900" b="1" dirty="0">
                  <a:solidFill>
                    <a:srgbClr val="1D1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Cell #3</a:t>
              </a:r>
              <a:endParaRPr lang="zh-CN" altLang="en-US" sz="900" b="1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5" name="矩形: 圆角 124">
              <a:extLst>
                <a:ext uri="{FF2B5EF4-FFF2-40B4-BE49-F238E27FC236}">
                  <a16:creationId xmlns:a16="http://schemas.microsoft.com/office/drawing/2014/main" id="{EB9817E7-AE4F-44D3-A025-A936E322785D}"/>
                </a:ext>
              </a:extLst>
            </p:cNvPr>
            <p:cNvSpPr/>
            <p:nvPr/>
          </p:nvSpPr>
          <p:spPr>
            <a:xfrm>
              <a:off x="8087538" y="2637431"/>
              <a:ext cx="718910" cy="524913"/>
            </a:xfrm>
            <a:prstGeom prst="roundRect">
              <a:avLst/>
            </a:prstGeom>
            <a:pattFill prst="pct80">
              <a:fgClr>
                <a:schemeClr val="bg1">
                  <a:lumMod val="75000"/>
                </a:schemeClr>
              </a:fgClr>
              <a:bgClr>
                <a:schemeClr val="tx2"/>
              </a:bgClr>
            </a:patt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/>
              <a:r>
                <a:rPr lang="en-US" altLang="zh-CN" sz="900" kern="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TDD Band B CC#II DL</a:t>
              </a:r>
              <a:endParaRPr lang="zh-CN" altLang="en-US" sz="9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6" name="文本框 125">
              <a:extLst>
                <a:ext uri="{FF2B5EF4-FFF2-40B4-BE49-F238E27FC236}">
                  <a16:creationId xmlns:a16="http://schemas.microsoft.com/office/drawing/2014/main" id="{8118AC05-C9CF-456C-BF74-2026CFC07324}"/>
                </a:ext>
              </a:extLst>
            </p:cNvPr>
            <p:cNvSpPr txBox="1"/>
            <p:nvPr/>
          </p:nvSpPr>
          <p:spPr>
            <a:xfrm>
              <a:off x="7390084" y="3396226"/>
              <a:ext cx="574196" cy="230832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r>
                <a:rPr lang="en-US" altLang="zh-CN" sz="900" b="1" dirty="0">
                  <a:solidFill>
                    <a:srgbClr val="1D1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Cell #2</a:t>
              </a:r>
              <a:endParaRPr lang="zh-CN" altLang="en-US" sz="900" b="1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7" name="矩形 126">
              <a:extLst>
                <a:ext uri="{FF2B5EF4-FFF2-40B4-BE49-F238E27FC236}">
                  <a16:creationId xmlns:a16="http://schemas.microsoft.com/office/drawing/2014/main" id="{C5A34A68-5AD7-48BE-AFC9-E80EB783984C}"/>
                </a:ext>
              </a:extLst>
            </p:cNvPr>
            <p:cNvSpPr/>
            <p:nvPr/>
          </p:nvSpPr>
          <p:spPr>
            <a:xfrm>
              <a:off x="7254550" y="1709718"/>
              <a:ext cx="779131" cy="1690904"/>
            </a:xfrm>
            <a:prstGeom prst="rect">
              <a:avLst/>
            </a:prstGeom>
            <a:noFill/>
            <a:ln w="12700">
              <a:solidFill>
                <a:srgbClr val="666666">
                  <a:lumMod val="40000"/>
                  <a:lumOff val="60000"/>
                </a:srgbClr>
              </a:solidFill>
              <a:prstDash val="dash"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12192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8" name="矩形 127">
              <a:extLst>
                <a:ext uri="{FF2B5EF4-FFF2-40B4-BE49-F238E27FC236}">
                  <a16:creationId xmlns:a16="http://schemas.microsoft.com/office/drawing/2014/main" id="{63B38AAF-A00A-4C94-8AD2-7CE32261262C}"/>
                </a:ext>
              </a:extLst>
            </p:cNvPr>
            <p:cNvSpPr/>
            <p:nvPr/>
          </p:nvSpPr>
          <p:spPr>
            <a:xfrm>
              <a:off x="6495270" y="1709718"/>
              <a:ext cx="766488" cy="1690904"/>
            </a:xfrm>
            <a:prstGeom prst="rect">
              <a:avLst/>
            </a:prstGeom>
            <a:noFill/>
            <a:ln w="12700">
              <a:solidFill>
                <a:srgbClr val="666666">
                  <a:lumMod val="40000"/>
                  <a:lumOff val="60000"/>
                </a:srgbClr>
              </a:solidFill>
              <a:prstDash val="dash"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12192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9" name="文本框 128">
              <a:extLst>
                <a:ext uri="{FF2B5EF4-FFF2-40B4-BE49-F238E27FC236}">
                  <a16:creationId xmlns:a16="http://schemas.microsoft.com/office/drawing/2014/main" id="{299A1713-5EA2-41C1-8760-3273289AF8E2}"/>
                </a:ext>
              </a:extLst>
            </p:cNvPr>
            <p:cNvSpPr txBox="1"/>
            <p:nvPr/>
          </p:nvSpPr>
          <p:spPr>
            <a:xfrm>
              <a:off x="8104960" y="3152614"/>
              <a:ext cx="670376" cy="230832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1" i="0" u="none" strike="noStrike" kern="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DL CC#3</a:t>
              </a:r>
              <a:endPara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30" name="直接箭头连接符 129">
              <a:extLst>
                <a:ext uri="{FF2B5EF4-FFF2-40B4-BE49-F238E27FC236}">
                  <a16:creationId xmlns:a16="http://schemas.microsoft.com/office/drawing/2014/main" id="{B5B05DB6-79C6-467F-B7AB-52451880C01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451615" y="2430559"/>
              <a:ext cx="0" cy="190162"/>
            </a:xfrm>
            <a:prstGeom prst="straightConnector1">
              <a:avLst/>
            </a:prstGeom>
            <a:noFill/>
            <a:ln w="12700" cap="flat" cmpd="sng" algn="ctr">
              <a:solidFill>
                <a:schemeClr val="bg1">
                  <a:lumMod val="75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</p:cxnSp>
      </p:grpSp>
      <p:sp>
        <p:nvSpPr>
          <p:cNvPr id="131" name="箭头: 右 130">
            <a:extLst>
              <a:ext uri="{FF2B5EF4-FFF2-40B4-BE49-F238E27FC236}">
                <a16:creationId xmlns:a16="http://schemas.microsoft.com/office/drawing/2014/main" id="{4273CF1D-6E0F-40F0-9EB9-58A68BEF5FAC}"/>
              </a:ext>
            </a:extLst>
          </p:cNvPr>
          <p:cNvSpPr/>
          <p:nvPr/>
        </p:nvSpPr>
        <p:spPr>
          <a:xfrm>
            <a:off x="8340124" y="2497444"/>
            <a:ext cx="226422" cy="252597"/>
          </a:xfrm>
          <a:prstGeom prst="rightArrow">
            <a:avLst/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00">
              <a:solidFill>
                <a:schemeClr val="tx1">
                  <a:lumMod val="25000"/>
                  <a:lumOff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2" name="箭头: 右 131">
            <a:extLst>
              <a:ext uri="{FF2B5EF4-FFF2-40B4-BE49-F238E27FC236}">
                <a16:creationId xmlns:a16="http://schemas.microsoft.com/office/drawing/2014/main" id="{19BF5C9D-2A18-4EB8-8E14-C20F9CB5666E}"/>
              </a:ext>
            </a:extLst>
          </p:cNvPr>
          <p:cNvSpPr/>
          <p:nvPr/>
        </p:nvSpPr>
        <p:spPr>
          <a:xfrm rot="10800000">
            <a:off x="8306294" y="2921149"/>
            <a:ext cx="226422" cy="252597"/>
          </a:xfrm>
          <a:prstGeom prst="rightArrow">
            <a:avLst/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00">
              <a:solidFill>
                <a:schemeClr val="tx1">
                  <a:lumMod val="25000"/>
                  <a:lumOff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7E7F6922-5B45-4544-95D1-A95BAE27D270}"/>
              </a:ext>
            </a:extLst>
          </p:cNvPr>
          <p:cNvSpPr txBox="1"/>
          <p:nvPr/>
        </p:nvSpPr>
        <p:spPr>
          <a:xfrm>
            <a:off x="5978902" y="1340193"/>
            <a:ext cx="496779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zh-CN" sz="1000" b="1" dirty="0"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Fast {</a:t>
            </a:r>
            <a:r>
              <a:rPr kumimoji="1" lang="en-US" altLang="zh-CN" sz="1000" b="1" dirty="0" err="1"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Tx+Rx</a:t>
            </a:r>
            <a:r>
              <a:rPr kumimoji="1" lang="en-US" altLang="zh-CN" sz="1000" b="1" dirty="0"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} switching between bands based on RRC pattern or dynamic DCI to implement MC UL Tx switching with low complexity</a:t>
            </a:r>
            <a:endParaRPr kumimoji="1" lang="zh-CN" altLang="en-US" sz="1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134" name="矩形 133">
            <a:extLst>
              <a:ext uri="{FF2B5EF4-FFF2-40B4-BE49-F238E27FC236}">
                <a16:creationId xmlns:a16="http://schemas.microsoft.com/office/drawing/2014/main" id="{006D72BB-7E81-48BC-AD15-467B76641121}"/>
              </a:ext>
            </a:extLst>
          </p:cNvPr>
          <p:cNvSpPr/>
          <p:nvPr/>
        </p:nvSpPr>
        <p:spPr>
          <a:xfrm>
            <a:off x="6399950" y="4885303"/>
            <a:ext cx="145980" cy="230832"/>
          </a:xfrm>
          <a:prstGeom prst="rect">
            <a:avLst/>
          </a:prstGeom>
          <a:solidFill>
            <a:srgbClr val="7FD5E0"/>
          </a:solidFill>
          <a:ln>
            <a:solidFill>
              <a:srgbClr val="7F7F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5" name="矩形 134">
            <a:extLst>
              <a:ext uri="{FF2B5EF4-FFF2-40B4-BE49-F238E27FC236}">
                <a16:creationId xmlns:a16="http://schemas.microsoft.com/office/drawing/2014/main" id="{43757EC8-BB64-4D0B-BDA9-08CCE2E269BA}"/>
              </a:ext>
            </a:extLst>
          </p:cNvPr>
          <p:cNvSpPr/>
          <p:nvPr/>
        </p:nvSpPr>
        <p:spPr>
          <a:xfrm>
            <a:off x="6552625" y="4885303"/>
            <a:ext cx="145980" cy="230832"/>
          </a:xfrm>
          <a:prstGeom prst="rect">
            <a:avLst/>
          </a:prstGeom>
          <a:solidFill>
            <a:srgbClr val="7FD5E0"/>
          </a:solidFill>
          <a:ln>
            <a:solidFill>
              <a:srgbClr val="7F7F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6" name="矩形 135">
            <a:extLst>
              <a:ext uri="{FF2B5EF4-FFF2-40B4-BE49-F238E27FC236}">
                <a16:creationId xmlns:a16="http://schemas.microsoft.com/office/drawing/2014/main" id="{EEBE0C23-144C-4E34-AAFA-917E907C6F1B}"/>
              </a:ext>
            </a:extLst>
          </p:cNvPr>
          <p:cNvSpPr/>
          <p:nvPr/>
        </p:nvSpPr>
        <p:spPr>
          <a:xfrm>
            <a:off x="6705300" y="4885303"/>
            <a:ext cx="145980" cy="230832"/>
          </a:xfrm>
          <a:prstGeom prst="rect">
            <a:avLst/>
          </a:prstGeom>
          <a:solidFill>
            <a:srgbClr val="7FD5E0"/>
          </a:solidFill>
          <a:ln>
            <a:solidFill>
              <a:srgbClr val="7F7F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7" name="矩形 136">
            <a:extLst>
              <a:ext uri="{FF2B5EF4-FFF2-40B4-BE49-F238E27FC236}">
                <a16:creationId xmlns:a16="http://schemas.microsoft.com/office/drawing/2014/main" id="{14A69660-615D-4D6A-9285-F3819C3C7D52}"/>
              </a:ext>
            </a:extLst>
          </p:cNvPr>
          <p:cNvSpPr/>
          <p:nvPr/>
        </p:nvSpPr>
        <p:spPr>
          <a:xfrm>
            <a:off x="6857975" y="4885303"/>
            <a:ext cx="145980" cy="230832"/>
          </a:xfrm>
          <a:prstGeom prst="rect">
            <a:avLst/>
          </a:prstGeom>
          <a:solidFill>
            <a:srgbClr val="7FD5E0"/>
          </a:solidFill>
          <a:ln>
            <a:solidFill>
              <a:srgbClr val="7F7F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6E8DC07F-0857-4644-88EE-FDE4DCE3B6DE}"/>
              </a:ext>
            </a:extLst>
          </p:cNvPr>
          <p:cNvSpPr/>
          <p:nvPr/>
        </p:nvSpPr>
        <p:spPr>
          <a:xfrm>
            <a:off x="7010650" y="4885303"/>
            <a:ext cx="145980" cy="230832"/>
          </a:xfrm>
          <a:prstGeom prst="rect">
            <a:avLst/>
          </a:prstGeom>
          <a:solidFill>
            <a:srgbClr val="E0E0E0"/>
          </a:solidFill>
          <a:ln>
            <a:solidFill>
              <a:srgbClr val="7F7F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9" name="矩形 138">
            <a:extLst>
              <a:ext uri="{FF2B5EF4-FFF2-40B4-BE49-F238E27FC236}">
                <a16:creationId xmlns:a16="http://schemas.microsoft.com/office/drawing/2014/main" id="{84400710-2BF5-4F22-BC8E-7525D3B639A4}"/>
              </a:ext>
            </a:extLst>
          </p:cNvPr>
          <p:cNvSpPr/>
          <p:nvPr/>
        </p:nvSpPr>
        <p:spPr>
          <a:xfrm>
            <a:off x="7163325" y="4885303"/>
            <a:ext cx="145980" cy="230832"/>
          </a:xfrm>
          <a:prstGeom prst="rect">
            <a:avLst/>
          </a:prstGeom>
          <a:solidFill>
            <a:srgbClr val="7FD5E0"/>
          </a:solidFill>
          <a:ln>
            <a:solidFill>
              <a:srgbClr val="7F7F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2897DCC8-7866-4CC1-9555-8B9B41AB27BD}"/>
              </a:ext>
            </a:extLst>
          </p:cNvPr>
          <p:cNvSpPr/>
          <p:nvPr/>
        </p:nvSpPr>
        <p:spPr>
          <a:xfrm>
            <a:off x="7316000" y="4885303"/>
            <a:ext cx="145980" cy="230832"/>
          </a:xfrm>
          <a:prstGeom prst="rect">
            <a:avLst/>
          </a:prstGeom>
          <a:solidFill>
            <a:srgbClr val="7FD5E0"/>
          </a:solidFill>
          <a:ln>
            <a:solidFill>
              <a:srgbClr val="7F7F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0E65FFF5-9BB4-4FE0-BB0D-E7BD81D329B4}"/>
              </a:ext>
            </a:extLst>
          </p:cNvPr>
          <p:cNvSpPr/>
          <p:nvPr/>
        </p:nvSpPr>
        <p:spPr>
          <a:xfrm>
            <a:off x="7468675" y="4885303"/>
            <a:ext cx="145980" cy="230832"/>
          </a:xfrm>
          <a:prstGeom prst="rect">
            <a:avLst/>
          </a:prstGeom>
          <a:solidFill>
            <a:srgbClr val="7FD5E0"/>
          </a:solidFill>
          <a:ln>
            <a:solidFill>
              <a:srgbClr val="7F7F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2" name="矩形 141">
            <a:extLst>
              <a:ext uri="{FF2B5EF4-FFF2-40B4-BE49-F238E27FC236}">
                <a16:creationId xmlns:a16="http://schemas.microsoft.com/office/drawing/2014/main" id="{9FD59B1A-3FB8-4D34-91DF-FE3716CA6C72}"/>
              </a:ext>
            </a:extLst>
          </p:cNvPr>
          <p:cNvSpPr/>
          <p:nvPr/>
        </p:nvSpPr>
        <p:spPr>
          <a:xfrm>
            <a:off x="7621350" y="4885303"/>
            <a:ext cx="145980" cy="230832"/>
          </a:xfrm>
          <a:prstGeom prst="rect">
            <a:avLst/>
          </a:prstGeom>
          <a:solidFill>
            <a:srgbClr val="E0E0E0"/>
          </a:solidFill>
          <a:ln>
            <a:solidFill>
              <a:srgbClr val="7F7F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" name="矩形 142">
            <a:extLst>
              <a:ext uri="{FF2B5EF4-FFF2-40B4-BE49-F238E27FC236}">
                <a16:creationId xmlns:a16="http://schemas.microsoft.com/office/drawing/2014/main" id="{D5B0D06B-F99E-47B5-8291-31265656CFF8}"/>
              </a:ext>
            </a:extLst>
          </p:cNvPr>
          <p:cNvSpPr/>
          <p:nvPr/>
        </p:nvSpPr>
        <p:spPr>
          <a:xfrm>
            <a:off x="7774025" y="4885303"/>
            <a:ext cx="145980" cy="230832"/>
          </a:xfrm>
          <a:prstGeom prst="rect">
            <a:avLst/>
          </a:prstGeom>
          <a:solidFill>
            <a:srgbClr val="E0E0E0"/>
          </a:solidFill>
          <a:ln>
            <a:solidFill>
              <a:srgbClr val="7F7F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4" name="矩形 143">
            <a:extLst>
              <a:ext uri="{FF2B5EF4-FFF2-40B4-BE49-F238E27FC236}">
                <a16:creationId xmlns:a16="http://schemas.microsoft.com/office/drawing/2014/main" id="{2B4DE769-6E6B-4AC6-ACA2-ADD49C604385}"/>
              </a:ext>
            </a:extLst>
          </p:cNvPr>
          <p:cNvSpPr/>
          <p:nvPr/>
        </p:nvSpPr>
        <p:spPr>
          <a:xfrm>
            <a:off x="6399950" y="5252013"/>
            <a:ext cx="145980" cy="230832"/>
          </a:xfrm>
          <a:prstGeom prst="rect">
            <a:avLst/>
          </a:prstGeom>
          <a:pattFill prst="pct80">
            <a:fgClr>
              <a:schemeClr val="bg1">
                <a:lumMod val="75000"/>
              </a:schemeClr>
            </a:fgClr>
            <a:bgClr>
              <a:schemeClr val="tx2"/>
            </a:bgClr>
          </a:pattFill>
          <a:ln>
            <a:solidFill>
              <a:srgbClr val="7F7F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5" name="矩形 144">
            <a:extLst>
              <a:ext uri="{FF2B5EF4-FFF2-40B4-BE49-F238E27FC236}">
                <a16:creationId xmlns:a16="http://schemas.microsoft.com/office/drawing/2014/main" id="{EDCD3018-5C94-4E17-A48F-552CFF606986}"/>
              </a:ext>
            </a:extLst>
          </p:cNvPr>
          <p:cNvSpPr/>
          <p:nvPr/>
        </p:nvSpPr>
        <p:spPr>
          <a:xfrm>
            <a:off x="6552625" y="5252013"/>
            <a:ext cx="145980" cy="230832"/>
          </a:xfrm>
          <a:prstGeom prst="rect">
            <a:avLst/>
          </a:prstGeom>
          <a:pattFill prst="pct80">
            <a:fgClr>
              <a:schemeClr val="bg1">
                <a:lumMod val="75000"/>
              </a:schemeClr>
            </a:fgClr>
            <a:bgClr>
              <a:schemeClr val="tx2"/>
            </a:bgClr>
          </a:pattFill>
          <a:ln>
            <a:solidFill>
              <a:srgbClr val="7F7F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AD1AB6FF-CE7D-45AA-A27A-C110BE894941}"/>
              </a:ext>
            </a:extLst>
          </p:cNvPr>
          <p:cNvSpPr/>
          <p:nvPr/>
        </p:nvSpPr>
        <p:spPr>
          <a:xfrm>
            <a:off x="6705300" y="5252013"/>
            <a:ext cx="145980" cy="230832"/>
          </a:xfrm>
          <a:prstGeom prst="rect">
            <a:avLst/>
          </a:prstGeom>
          <a:pattFill prst="pct80">
            <a:fgClr>
              <a:schemeClr val="bg1">
                <a:lumMod val="75000"/>
              </a:schemeClr>
            </a:fgClr>
            <a:bgClr>
              <a:schemeClr val="tx2"/>
            </a:bgClr>
          </a:pattFill>
          <a:ln>
            <a:solidFill>
              <a:srgbClr val="7F7F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1F93DDD0-8039-4F28-968F-411A2698B9D7}"/>
              </a:ext>
            </a:extLst>
          </p:cNvPr>
          <p:cNvSpPr/>
          <p:nvPr/>
        </p:nvSpPr>
        <p:spPr>
          <a:xfrm>
            <a:off x="6857975" y="5252013"/>
            <a:ext cx="145980" cy="230832"/>
          </a:xfrm>
          <a:prstGeom prst="rect">
            <a:avLst/>
          </a:prstGeom>
          <a:pattFill prst="pct80">
            <a:fgClr>
              <a:schemeClr val="bg1">
                <a:lumMod val="75000"/>
              </a:schemeClr>
            </a:fgClr>
            <a:bgClr>
              <a:schemeClr val="tx2"/>
            </a:bgClr>
          </a:pattFill>
          <a:ln>
            <a:solidFill>
              <a:srgbClr val="7F7F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8" name="矩形 147">
            <a:extLst>
              <a:ext uri="{FF2B5EF4-FFF2-40B4-BE49-F238E27FC236}">
                <a16:creationId xmlns:a16="http://schemas.microsoft.com/office/drawing/2014/main" id="{CCDD5ADE-2C4F-4BD7-B312-49436D7BF013}"/>
              </a:ext>
            </a:extLst>
          </p:cNvPr>
          <p:cNvSpPr/>
          <p:nvPr/>
        </p:nvSpPr>
        <p:spPr>
          <a:xfrm>
            <a:off x="7010650" y="5252013"/>
            <a:ext cx="145980" cy="230832"/>
          </a:xfrm>
          <a:prstGeom prst="rect">
            <a:avLst/>
          </a:prstGeom>
          <a:solidFill>
            <a:srgbClr val="E0E0E0"/>
          </a:solidFill>
          <a:ln>
            <a:solidFill>
              <a:srgbClr val="7F7F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9" name="矩形 148">
            <a:extLst>
              <a:ext uri="{FF2B5EF4-FFF2-40B4-BE49-F238E27FC236}">
                <a16:creationId xmlns:a16="http://schemas.microsoft.com/office/drawing/2014/main" id="{C4A88353-8E15-4A24-954F-A5B15AC1DB5E}"/>
              </a:ext>
            </a:extLst>
          </p:cNvPr>
          <p:cNvSpPr/>
          <p:nvPr/>
        </p:nvSpPr>
        <p:spPr>
          <a:xfrm>
            <a:off x="7163325" y="5252013"/>
            <a:ext cx="145980" cy="230832"/>
          </a:xfrm>
          <a:prstGeom prst="rect">
            <a:avLst/>
          </a:prstGeom>
          <a:pattFill prst="pct80">
            <a:fgClr>
              <a:schemeClr val="bg1">
                <a:lumMod val="75000"/>
              </a:schemeClr>
            </a:fgClr>
            <a:bgClr>
              <a:schemeClr val="tx2"/>
            </a:bgClr>
          </a:pattFill>
          <a:ln>
            <a:solidFill>
              <a:srgbClr val="7F7F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0" name="矩形 149">
            <a:extLst>
              <a:ext uri="{FF2B5EF4-FFF2-40B4-BE49-F238E27FC236}">
                <a16:creationId xmlns:a16="http://schemas.microsoft.com/office/drawing/2014/main" id="{7BB2EB97-3C8E-436C-B259-6B1A64A4FC93}"/>
              </a:ext>
            </a:extLst>
          </p:cNvPr>
          <p:cNvSpPr/>
          <p:nvPr/>
        </p:nvSpPr>
        <p:spPr>
          <a:xfrm>
            <a:off x="7316000" y="5252013"/>
            <a:ext cx="145980" cy="230832"/>
          </a:xfrm>
          <a:prstGeom prst="rect">
            <a:avLst/>
          </a:prstGeom>
          <a:pattFill prst="pct80">
            <a:fgClr>
              <a:schemeClr val="bg1">
                <a:lumMod val="75000"/>
              </a:schemeClr>
            </a:fgClr>
            <a:bgClr>
              <a:schemeClr val="tx2"/>
            </a:bgClr>
          </a:pattFill>
          <a:ln>
            <a:solidFill>
              <a:srgbClr val="7F7F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1" name="矩形 150">
            <a:extLst>
              <a:ext uri="{FF2B5EF4-FFF2-40B4-BE49-F238E27FC236}">
                <a16:creationId xmlns:a16="http://schemas.microsoft.com/office/drawing/2014/main" id="{932027DE-0EAA-480B-A2C4-EEF25425216F}"/>
              </a:ext>
            </a:extLst>
          </p:cNvPr>
          <p:cNvSpPr/>
          <p:nvPr/>
        </p:nvSpPr>
        <p:spPr>
          <a:xfrm>
            <a:off x="7468675" y="5252013"/>
            <a:ext cx="145980" cy="230832"/>
          </a:xfrm>
          <a:prstGeom prst="rect">
            <a:avLst/>
          </a:prstGeom>
          <a:pattFill prst="pct80">
            <a:fgClr>
              <a:schemeClr val="bg1">
                <a:lumMod val="75000"/>
              </a:schemeClr>
            </a:fgClr>
            <a:bgClr>
              <a:schemeClr val="tx2"/>
            </a:bgClr>
          </a:pattFill>
          <a:ln>
            <a:solidFill>
              <a:srgbClr val="7F7F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2" name="矩形 151">
            <a:extLst>
              <a:ext uri="{FF2B5EF4-FFF2-40B4-BE49-F238E27FC236}">
                <a16:creationId xmlns:a16="http://schemas.microsoft.com/office/drawing/2014/main" id="{027B74E9-8F3A-4195-88F0-969117501627}"/>
              </a:ext>
            </a:extLst>
          </p:cNvPr>
          <p:cNvSpPr/>
          <p:nvPr/>
        </p:nvSpPr>
        <p:spPr>
          <a:xfrm>
            <a:off x="7621350" y="5252013"/>
            <a:ext cx="145980" cy="230832"/>
          </a:xfrm>
          <a:prstGeom prst="rect">
            <a:avLst/>
          </a:prstGeom>
          <a:solidFill>
            <a:srgbClr val="E0E0E0"/>
          </a:solidFill>
          <a:ln>
            <a:solidFill>
              <a:srgbClr val="7F7F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" name="矩形 152">
            <a:extLst>
              <a:ext uri="{FF2B5EF4-FFF2-40B4-BE49-F238E27FC236}">
                <a16:creationId xmlns:a16="http://schemas.microsoft.com/office/drawing/2014/main" id="{B05462FD-EE2D-4640-A6C0-7BA5EA694CD5}"/>
              </a:ext>
            </a:extLst>
          </p:cNvPr>
          <p:cNvSpPr/>
          <p:nvPr/>
        </p:nvSpPr>
        <p:spPr>
          <a:xfrm>
            <a:off x="7774025" y="5252013"/>
            <a:ext cx="145980" cy="230832"/>
          </a:xfrm>
          <a:prstGeom prst="rect">
            <a:avLst/>
          </a:prstGeom>
          <a:solidFill>
            <a:srgbClr val="E0E0E0"/>
          </a:solidFill>
          <a:ln>
            <a:solidFill>
              <a:srgbClr val="7F7F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4" name="矩形 153">
            <a:extLst>
              <a:ext uri="{FF2B5EF4-FFF2-40B4-BE49-F238E27FC236}">
                <a16:creationId xmlns:a16="http://schemas.microsoft.com/office/drawing/2014/main" id="{123FF002-145F-4527-B7FA-293B2682E30F}"/>
              </a:ext>
            </a:extLst>
          </p:cNvPr>
          <p:cNvSpPr/>
          <p:nvPr/>
        </p:nvSpPr>
        <p:spPr>
          <a:xfrm>
            <a:off x="6399950" y="4497383"/>
            <a:ext cx="145980" cy="103928"/>
          </a:xfrm>
          <a:prstGeom prst="rect">
            <a:avLst/>
          </a:prstGeom>
          <a:solidFill>
            <a:srgbClr val="7FD5E0"/>
          </a:solidFill>
          <a:ln>
            <a:solidFill>
              <a:srgbClr val="7F7F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5" name="矩形 154">
            <a:extLst>
              <a:ext uri="{FF2B5EF4-FFF2-40B4-BE49-F238E27FC236}">
                <a16:creationId xmlns:a16="http://schemas.microsoft.com/office/drawing/2014/main" id="{0B16C146-1417-4F43-9A5B-63FDF122D9DD}"/>
              </a:ext>
            </a:extLst>
          </p:cNvPr>
          <p:cNvSpPr/>
          <p:nvPr/>
        </p:nvSpPr>
        <p:spPr>
          <a:xfrm>
            <a:off x="6552625" y="4497383"/>
            <a:ext cx="145980" cy="103928"/>
          </a:xfrm>
          <a:prstGeom prst="rect">
            <a:avLst/>
          </a:prstGeom>
          <a:solidFill>
            <a:srgbClr val="7FD5E0"/>
          </a:solidFill>
          <a:ln>
            <a:solidFill>
              <a:srgbClr val="7F7F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6" name="矩形 155">
            <a:extLst>
              <a:ext uri="{FF2B5EF4-FFF2-40B4-BE49-F238E27FC236}">
                <a16:creationId xmlns:a16="http://schemas.microsoft.com/office/drawing/2014/main" id="{6D4EF743-5F0E-44E0-A8D5-928C4BA8A2DA}"/>
              </a:ext>
            </a:extLst>
          </p:cNvPr>
          <p:cNvSpPr/>
          <p:nvPr/>
        </p:nvSpPr>
        <p:spPr>
          <a:xfrm>
            <a:off x="6705300" y="4497383"/>
            <a:ext cx="145980" cy="103928"/>
          </a:xfrm>
          <a:prstGeom prst="rect">
            <a:avLst/>
          </a:prstGeom>
          <a:solidFill>
            <a:srgbClr val="7FD5E0"/>
          </a:solidFill>
          <a:ln>
            <a:solidFill>
              <a:srgbClr val="7F7F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7" name="矩形 156">
            <a:extLst>
              <a:ext uri="{FF2B5EF4-FFF2-40B4-BE49-F238E27FC236}">
                <a16:creationId xmlns:a16="http://schemas.microsoft.com/office/drawing/2014/main" id="{31493714-EA4E-4BD6-9784-BE2F6C131348}"/>
              </a:ext>
            </a:extLst>
          </p:cNvPr>
          <p:cNvSpPr/>
          <p:nvPr/>
        </p:nvSpPr>
        <p:spPr>
          <a:xfrm>
            <a:off x="6857975" y="4497383"/>
            <a:ext cx="145980" cy="103928"/>
          </a:xfrm>
          <a:prstGeom prst="rect">
            <a:avLst/>
          </a:prstGeom>
          <a:solidFill>
            <a:srgbClr val="7FD5E0"/>
          </a:solidFill>
          <a:ln>
            <a:solidFill>
              <a:srgbClr val="7F7F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8" name="矩形 157">
            <a:extLst>
              <a:ext uri="{FF2B5EF4-FFF2-40B4-BE49-F238E27FC236}">
                <a16:creationId xmlns:a16="http://schemas.microsoft.com/office/drawing/2014/main" id="{51F4A633-4F40-4EBA-AAC3-264D25B6E96A}"/>
              </a:ext>
            </a:extLst>
          </p:cNvPr>
          <p:cNvSpPr/>
          <p:nvPr/>
        </p:nvSpPr>
        <p:spPr>
          <a:xfrm>
            <a:off x="7010650" y="4497383"/>
            <a:ext cx="145980" cy="103928"/>
          </a:xfrm>
          <a:prstGeom prst="rect">
            <a:avLst/>
          </a:prstGeom>
          <a:pattFill prst="pct80">
            <a:fgClr>
              <a:schemeClr val="bg1">
                <a:lumMod val="75000"/>
              </a:schemeClr>
            </a:fgClr>
            <a:bgClr>
              <a:schemeClr val="tx2"/>
            </a:bgClr>
          </a:pattFill>
          <a:ln>
            <a:solidFill>
              <a:srgbClr val="7F7F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9" name="矩形 158">
            <a:extLst>
              <a:ext uri="{FF2B5EF4-FFF2-40B4-BE49-F238E27FC236}">
                <a16:creationId xmlns:a16="http://schemas.microsoft.com/office/drawing/2014/main" id="{067EDDEA-FA02-49C6-9ACC-D5FD094A0C12}"/>
              </a:ext>
            </a:extLst>
          </p:cNvPr>
          <p:cNvSpPr/>
          <p:nvPr/>
        </p:nvSpPr>
        <p:spPr>
          <a:xfrm>
            <a:off x="7163325" y="4497383"/>
            <a:ext cx="145980" cy="103928"/>
          </a:xfrm>
          <a:prstGeom prst="rect">
            <a:avLst/>
          </a:prstGeom>
          <a:solidFill>
            <a:srgbClr val="7FD5E0"/>
          </a:solidFill>
          <a:ln>
            <a:solidFill>
              <a:srgbClr val="7F7F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0" name="矩形 159">
            <a:extLst>
              <a:ext uri="{FF2B5EF4-FFF2-40B4-BE49-F238E27FC236}">
                <a16:creationId xmlns:a16="http://schemas.microsoft.com/office/drawing/2014/main" id="{2D723D91-B768-452B-AEC2-85156CD94428}"/>
              </a:ext>
            </a:extLst>
          </p:cNvPr>
          <p:cNvSpPr/>
          <p:nvPr/>
        </p:nvSpPr>
        <p:spPr>
          <a:xfrm>
            <a:off x="7316000" y="4497383"/>
            <a:ext cx="145980" cy="103928"/>
          </a:xfrm>
          <a:prstGeom prst="rect">
            <a:avLst/>
          </a:prstGeom>
          <a:solidFill>
            <a:srgbClr val="7FD5E0"/>
          </a:solidFill>
          <a:ln>
            <a:solidFill>
              <a:srgbClr val="7F7F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1" name="矩形 160">
            <a:extLst>
              <a:ext uri="{FF2B5EF4-FFF2-40B4-BE49-F238E27FC236}">
                <a16:creationId xmlns:a16="http://schemas.microsoft.com/office/drawing/2014/main" id="{785946D8-AEC5-48D4-8459-D9202F9ED925}"/>
              </a:ext>
            </a:extLst>
          </p:cNvPr>
          <p:cNvSpPr/>
          <p:nvPr/>
        </p:nvSpPr>
        <p:spPr>
          <a:xfrm>
            <a:off x="7468675" y="4497383"/>
            <a:ext cx="145980" cy="103928"/>
          </a:xfrm>
          <a:prstGeom prst="rect">
            <a:avLst/>
          </a:prstGeom>
          <a:solidFill>
            <a:srgbClr val="7FD5E0"/>
          </a:solidFill>
          <a:ln>
            <a:solidFill>
              <a:srgbClr val="7F7F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2" name="矩形 161">
            <a:extLst>
              <a:ext uri="{FF2B5EF4-FFF2-40B4-BE49-F238E27FC236}">
                <a16:creationId xmlns:a16="http://schemas.microsoft.com/office/drawing/2014/main" id="{055D9757-8780-4651-8F82-6BD8FAA9766E}"/>
              </a:ext>
            </a:extLst>
          </p:cNvPr>
          <p:cNvSpPr/>
          <p:nvPr/>
        </p:nvSpPr>
        <p:spPr>
          <a:xfrm>
            <a:off x="7621350" y="4497383"/>
            <a:ext cx="145980" cy="103928"/>
          </a:xfrm>
          <a:prstGeom prst="rect">
            <a:avLst/>
          </a:prstGeom>
          <a:pattFill prst="pct80">
            <a:fgClr>
              <a:schemeClr val="bg1">
                <a:lumMod val="75000"/>
              </a:schemeClr>
            </a:fgClr>
            <a:bgClr>
              <a:schemeClr val="tx2"/>
            </a:bgClr>
          </a:pattFill>
          <a:ln>
            <a:solidFill>
              <a:srgbClr val="7F7F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" name="矩形 162">
            <a:extLst>
              <a:ext uri="{FF2B5EF4-FFF2-40B4-BE49-F238E27FC236}">
                <a16:creationId xmlns:a16="http://schemas.microsoft.com/office/drawing/2014/main" id="{5DB959A3-8613-415E-B280-F920836B2467}"/>
              </a:ext>
            </a:extLst>
          </p:cNvPr>
          <p:cNvSpPr/>
          <p:nvPr/>
        </p:nvSpPr>
        <p:spPr>
          <a:xfrm>
            <a:off x="7774025" y="4497383"/>
            <a:ext cx="145980" cy="103928"/>
          </a:xfrm>
          <a:prstGeom prst="rect">
            <a:avLst/>
          </a:prstGeom>
          <a:pattFill prst="pct80">
            <a:fgClr>
              <a:schemeClr val="bg1">
                <a:lumMod val="75000"/>
              </a:schemeClr>
            </a:fgClr>
            <a:bgClr>
              <a:schemeClr val="tx2"/>
            </a:bgClr>
          </a:pattFill>
          <a:ln>
            <a:solidFill>
              <a:srgbClr val="7F7F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4" name="矩形 163">
            <a:extLst>
              <a:ext uri="{FF2B5EF4-FFF2-40B4-BE49-F238E27FC236}">
                <a16:creationId xmlns:a16="http://schemas.microsoft.com/office/drawing/2014/main" id="{9831BA1E-2657-43A0-B3D3-991D7288D685}"/>
              </a:ext>
            </a:extLst>
          </p:cNvPr>
          <p:cNvSpPr/>
          <p:nvPr/>
        </p:nvSpPr>
        <p:spPr>
          <a:xfrm>
            <a:off x="6399950" y="4645497"/>
            <a:ext cx="145980" cy="103928"/>
          </a:xfrm>
          <a:prstGeom prst="rect">
            <a:avLst/>
          </a:prstGeom>
          <a:solidFill>
            <a:srgbClr val="E0E0E0"/>
          </a:solidFill>
          <a:ln>
            <a:solidFill>
              <a:srgbClr val="7F7F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5" name="矩形 164">
            <a:extLst>
              <a:ext uri="{FF2B5EF4-FFF2-40B4-BE49-F238E27FC236}">
                <a16:creationId xmlns:a16="http://schemas.microsoft.com/office/drawing/2014/main" id="{B9CCBC96-D46F-4A8B-BEA6-2364F65025D8}"/>
              </a:ext>
            </a:extLst>
          </p:cNvPr>
          <p:cNvSpPr/>
          <p:nvPr/>
        </p:nvSpPr>
        <p:spPr>
          <a:xfrm>
            <a:off x="6552625" y="4645497"/>
            <a:ext cx="145980" cy="103928"/>
          </a:xfrm>
          <a:prstGeom prst="rect">
            <a:avLst/>
          </a:prstGeom>
          <a:solidFill>
            <a:srgbClr val="E0E0E0"/>
          </a:solidFill>
          <a:ln>
            <a:solidFill>
              <a:srgbClr val="7F7F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0" name="矩形 199">
            <a:extLst>
              <a:ext uri="{FF2B5EF4-FFF2-40B4-BE49-F238E27FC236}">
                <a16:creationId xmlns:a16="http://schemas.microsoft.com/office/drawing/2014/main" id="{D3629254-D6AE-4CA6-A947-4CA75E4FB15C}"/>
              </a:ext>
            </a:extLst>
          </p:cNvPr>
          <p:cNvSpPr/>
          <p:nvPr/>
        </p:nvSpPr>
        <p:spPr>
          <a:xfrm>
            <a:off x="6705300" y="4645497"/>
            <a:ext cx="145980" cy="103928"/>
          </a:xfrm>
          <a:prstGeom prst="rect">
            <a:avLst/>
          </a:prstGeom>
          <a:solidFill>
            <a:srgbClr val="E0E0E0"/>
          </a:solidFill>
          <a:ln>
            <a:solidFill>
              <a:srgbClr val="7F7F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1" name="矩形 200">
            <a:extLst>
              <a:ext uri="{FF2B5EF4-FFF2-40B4-BE49-F238E27FC236}">
                <a16:creationId xmlns:a16="http://schemas.microsoft.com/office/drawing/2014/main" id="{4AE9DB80-B41D-4D09-8EE9-CD4083867788}"/>
              </a:ext>
            </a:extLst>
          </p:cNvPr>
          <p:cNvSpPr/>
          <p:nvPr/>
        </p:nvSpPr>
        <p:spPr>
          <a:xfrm>
            <a:off x="6857975" y="4645497"/>
            <a:ext cx="145980" cy="103928"/>
          </a:xfrm>
          <a:prstGeom prst="rect">
            <a:avLst/>
          </a:prstGeom>
          <a:solidFill>
            <a:srgbClr val="E0E0E0"/>
          </a:solidFill>
          <a:ln>
            <a:solidFill>
              <a:srgbClr val="7F7F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2" name="矩形 201">
            <a:extLst>
              <a:ext uri="{FF2B5EF4-FFF2-40B4-BE49-F238E27FC236}">
                <a16:creationId xmlns:a16="http://schemas.microsoft.com/office/drawing/2014/main" id="{C6328A93-C160-4CCA-8634-E9FFA84E12B3}"/>
              </a:ext>
            </a:extLst>
          </p:cNvPr>
          <p:cNvSpPr/>
          <p:nvPr/>
        </p:nvSpPr>
        <p:spPr>
          <a:xfrm>
            <a:off x="7010650" y="4645497"/>
            <a:ext cx="145980" cy="103928"/>
          </a:xfrm>
          <a:prstGeom prst="rect">
            <a:avLst/>
          </a:prstGeom>
          <a:pattFill prst="pct80">
            <a:fgClr>
              <a:schemeClr val="bg1">
                <a:lumMod val="75000"/>
              </a:schemeClr>
            </a:fgClr>
            <a:bgClr>
              <a:schemeClr val="tx2"/>
            </a:bgClr>
          </a:pattFill>
          <a:ln>
            <a:solidFill>
              <a:srgbClr val="7F7F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3" name="矩形 202">
            <a:extLst>
              <a:ext uri="{FF2B5EF4-FFF2-40B4-BE49-F238E27FC236}">
                <a16:creationId xmlns:a16="http://schemas.microsoft.com/office/drawing/2014/main" id="{345917D6-F833-4675-96C6-24661DD5BBE5}"/>
              </a:ext>
            </a:extLst>
          </p:cNvPr>
          <p:cNvSpPr/>
          <p:nvPr/>
        </p:nvSpPr>
        <p:spPr>
          <a:xfrm>
            <a:off x="7163325" y="4645497"/>
            <a:ext cx="145980" cy="103928"/>
          </a:xfrm>
          <a:prstGeom prst="rect">
            <a:avLst/>
          </a:prstGeom>
          <a:solidFill>
            <a:srgbClr val="E0E0E0"/>
          </a:solidFill>
          <a:ln>
            <a:solidFill>
              <a:srgbClr val="7F7F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" name="矩形 203">
            <a:extLst>
              <a:ext uri="{FF2B5EF4-FFF2-40B4-BE49-F238E27FC236}">
                <a16:creationId xmlns:a16="http://schemas.microsoft.com/office/drawing/2014/main" id="{B6CAFD4B-D660-441F-B716-F6151A11A130}"/>
              </a:ext>
            </a:extLst>
          </p:cNvPr>
          <p:cNvSpPr/>
          <p:nvPr/>
        </p:nvSpPr>
        <p:spPr>
          <a:xfrm>
            <a:off x="7316000" y="4645497"/>
            <a:ext cx="145980" cy="103928"/>
          </a:xfrm>
          <a:prstGeom prst="rect">
            <a:avLst/>
          </a:prstGeom>
          <a:solidFill>
            <a:srgbClr val="E0E0E0"/>
          </a:solidFill>
          <a:ln>
            <a:solidFill>
              <a:srgbClr val="7F7F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5" name="矩形 204">
            <a:extLst>
              <a:ext uri="{FF2B5EF4-FFF2-40B4-BE49-F238E27FC236}">
                <a16:creationId xmlns:a16="http://schemas.microsoft.com/office/drawing/2014/main" id="{25BAB3B2-BC62-4A61-B24C-0C1E89762A41}"/>
              </a:ext>
            </a:extLst>
          </p:cNvPr>
          <p:cNvSpPr/>
          <p:nvPr/>
        </p:nvSpPr>
        <p:spPr>
          <a:xfrm>
            <a:off x="7468675" y="4645497"/>
            <a:ext cx="145980" cy="103928"/>
          </a:xfrm>
          <a:prstGeom prst="rect">
            <a:avLst/>
          </a:prstGeom>
          <a:solidFill>
            <a:srgbClr val="E0E0E0"/>
          </a:solidFill>
          <a:ln>
            <a:solidFill>
              <a:srgbClr val="7F7F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6" name="矩形 205">
            <a:extLst>
              <a:ext uri="{FF2B5EF4-FFF2-40B4-BE49-F238E27FC236}">
                <a16:creationId xmlns:a16="http://schemas.microsoft.com/office/drawing/2014/main" id="{69D7C06F-D368-4D51-A438-1AC6EA1E2236}"/>
              </a:ext>
            </a:extLst>
          </p:cNvPr>
          <p:cNvSpPr/>
          <p:nvPr/>
        </p:nvSpPr>
        <p:spPr>
          <a:xfrm>
            <a:off x="7621350" y="4645497"/>
            <a:ext cx="145980" cy="103928"/>
          </a:xfrm>
          <a:prstGeom prst="rect">
            <a:avLst/>
          </a:prstGeom>
          <a:pattFill prst="pct80">
            <a:fgClr>
              <a:schemeClr val="bg1">
                <a:lumMod val="75000"/>
              </a:schemeClr>
            </a:fgClr>
            <a:bgClr>
              <a:schemeClr val="tx2"/>
            </a:bgClr>
          </a:pattFill>
          <a:ln>
            <a:solidFill>
              <a:srgbClr val="7F7F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7" name="矩形 206">
            <a:extLst>
              <a:ext uri="{FF2B5EF4-FFF2-40B4-BE49-F238E27FC236}">
                <a16:creationId xmlns:a16="http://schemas.microsoft.com/office/drawing/2014/main" id="{C3A740F7-B36A-471F-81B2-608257B26631}"/>
              </a:ext>
            </a:extLst>
          </p:cNvPr>
          <p:cNvSpPr/>
          <p:nvPr/>
        </p:nvSpPr>
        <p:spPr>
          <a:xfrm>
            <a:off x="7774025" y="4645497"/>
            <a:ext cx="145980" cy="103928"/>
          </a:xfrm>
          <a:prstGeom prst="rect">
            <a:avLst/>
          </a:prstGeom>
          <a:pattFill prst="pct80">
            <a:fgClr>
              <a:schemeClr val="bg1">
                <a:lumMod val="75000"/>
              </a:schemeClr>
            </a:fgClr>
            <a:bgClr>
              <a:schemeClr val="tx2"/>
            </a:bgClr>
          </a:pattFill>
          <a:ln>
            <a:solidFill>
              <a:srgbClr val="7F7F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8" name="矩形 207">
            <a:extLst>
              <a:ext uri="{FF2B5EF4-FFF2-40B4-BE49-F238E27FC236}">
                <a16:creationId xmlns:a16="http://schemas.microsoft.com/office/drawing/2014/main" id="{279FF1AF-F64A-45A1-A09E-74E0A1C532D7}"/>
              </a:ext>
            </a:extLst>
          </p:cNvPr>
          <p:cNvSpPr/>
          <p:nvPr/>
        </p:nvSpPr>
        <p:spPr>
          <a:xfrm>
            <a:off x="6360693" y="4413379"/>
            <a:ext cx="649957" cy="1201783"/>
          </a:xfrm>
          <a:prstGeom prst="rect">
            <a:avLst/>
          </a:prstGeom>
          <a:noFill/>
          <a:ln w="127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9" name="矩形 208">
            <a:extLst>
              <a:ext uri="{FF2B5EF4-FFF2-40B4-BE49-F238E27FC236}">
                <a16:creationId xmlns:a16="http://schemas.microsoft.com/office/drawing/2014/main" id="{4E22B08B-86C7-4CBB-9F10-D3B3B7AD48C5}"/>
              </a:ext>
            </a:extLst>
          </p:cNvPr>
          <p:cNvSpPr/>
          <p:nvPr/>
        </p:nvSpPr>
        <p:spPr>
          <a:xfrm>
            <a:off x="7148206" y="4413379"/>
            <a:ext cx="466450" cy="1201783"/>
          </a:xfrm>
          <a:prstGeom prst="rect">
            <a:avLst/>
          </a:prstGeom>
          <a:noFill/>
          <a:ln w="127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0" name="文本框 209">
            <a:extLst>
              <a:ext uri="{FF2B5EF4-FFF2-40B4-BE49-F238E27FC236}">
                <a16:creationId xmlns:a16="http://schemas.microsoft.com/office/drawing/2014/main" id="{C5CCC45E-0AD7-43D9-8990-E72675545719}"/>
              </a:ext>
            </a:extLst>
          </p:cNvPr>
          <p:cNvSpPr txBox="1"/>
          <p:nvPr/>
        </p:nvSpPr>
        <p:spPr>
          <a:xfrm>
            <a:off x="6577231" y="1717016"/>
            <a:ext cx="992579" cy="23083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en-US" altLang="zh-CN" sz="900" b="1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Sub-pattern 1</a:t>
            </a:r>
            <a:endParaRPr lang="zh-CN" altLang="en-US" sz="900" b="1" dirty="0">
              <a:solidFill>
                <a:srgbClr val="1D1D1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1" name="文本框 210">
            <a:extLst>
              <a:ext uri="{FF2B5EF4-FFF2-40B4-BE49-F238E27FC236}">
                <a16:creationId xmlns:a16="http://schemas.microsoft.com/office/drawing/2014/main" id="{CDD8A5B1-AA8F-4EBA-B704-C4424A7BB3A8}"/>
              </a:ext>
            </a:extLst>
          </p:cNvPr>
          <p:cNvSpPr txBox="1"/>
          <p:nvPr/>
        </p:nvSpPr>
        <p:spPr>
          <a:xfrm>
            <a:off x="9329276" y="1717016"/>
            <a:ext cx="992579" cy="23083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en-US" altLang="zh-CN" sz="900" b="1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Sub-pattern 2</a:t>
            </a:r>
            <a:endParaRPr lang="zh-CN" altLang="en-US" sz="900" b="1" dirty="0">
              <a:solidFill>
                <a:srgbClr val="1D1D1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2" name="文本框 211">
            <a:extLst>
              <a:ext uri="{FF2B5EF4-FFF2-40B4-BE49-F238E27FC236}">
                <a16:creationId xmlns:a16="http://schemas.microsoft.com/office/drawing/2014/main" id="{6FBED031-8D3E-46BB-9DF5-4045B287B57C}"/>
              </a:ext>
            </a:extLst>
          </p:cNvPr>
          <p:cNvSpPr txBox="1"/>
          <p:nvPr/>
        </p:nvSpPr>
        <p:spPr>
          <a:xfrm>
            <a:off x="6594312" y="4110821"/>
            <a:ext cx="992579" cy="23083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en-US" altLang="zh-CN" sz="900" b="1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Sub-pattern 1</a:t>
            </a:r>
            <a:endParaRPr lang="zh-CN" altLang="en-US" sz="900" b="1" dirty="0">
              <a:solidFill>
                <a:srgbClr val="1D1D1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3" name="文本框 212">
            <a:extLst>
              <a:ext uri="{FF2B5EF4-FFF2-40B4-BE49-F238E27FC236}">
                <a16:creationId xmlns:a16="http://schemas.microsoft.com/office/drawing/2014/main" id="{C51392BE-296F-4FC7-BDC9-6AA8B9709C4B}"/>
              </a:ext>
            </a:extLst>
          </p:cNvPr>
          <p:cNvSpPr txBox="1"/>
          <p:nvPr/>
        </p:nvSpPr>
        <p:spPr>
          <a:xfrm>
            <a:off x="6433183" y="5717147"/>
            <a:ext cx="992579" cy="23083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en-US" altLang="zh-CN" sz="900" b="1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Sub-pattern 2</a:t>
            </a:r>
            <a:endParaRPr lang="zh-CN" altLang="en-US" sz="900" b="1" dirty="0">
              <a:solidFill>
                <a:srgbClr val="1D1D1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14" name="直接箭头连接符 213">
            <a:extLst>
              <a:ext uri="{FF2B5EF4-FFF2-40B4-BE49-F238E27FC236}">
                <a16:creationId xmlns:a16="http://schemas.microsoft.com/office/drawing/2014/main" id="{A75CF5D6-B43B-44BD-A446-10F1ADA19FD1}"/>
              </a:ext>
            </a:extLst>
          </p:cNvPr>
          <p:cNvCxnSpPr/>
          <p:nvPr/>
        </p:nvCxnSpPr>
        <p:spPr>
          <a:xfrm>
            <a:off x="7236315" y="4292396"/>
            <a:ext cx="531015" cy="18513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5" name="直接箭头连接符 214">
            <a:extLst>
              <a:ext uri="{FF2B5EF4-FFF2-40B4-BE49-F238E27FC236}">
                <a16:creationId xmlns:a16="http://schemas.microsoft.com/office/drawing/2014/main" id="{D633D934-5631-4CBD-9F75-2EB267E00456}"/>
              </a:ext>
            </a:extLst>
          </p:cNvPr>
          <p:cNvCxnSpPr>
            <a:cxnSpLocks/>
          </p:cNvCxnSpPr>
          <p:nvPr/>
        </p:nvCxnSpPr>
        <p:spPr>
          <a:xfrm>
            <a:off x="7073276" y="4308033"/>
            <a:ext cx="0" cy="14521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6" name="直接箭头连接符 215">
            <a:extLst>
              <a:ext uri="{FF2B5EF4-FFF2-40B4-BE49-F238E27FC236}">
                <a16:creationId xmlns:a16="http://schemas.microsoft.com/office/drawing/2014/main" id="{071A4644-5837-4B5E-B39D-C66329A6C388}"/>
              </a:ext>
            </a:extLst>
          </p:cNvPr>
          <p:cNvCxnSpPr>
            <a:cxnSpLocks/>
            <a:stCxn id="213" idx="0"/>
          </p:cNvCxnSpPr>
          <p:nvPr/>
        </p:nvCxnSpPr>
        <p:spPr>
          <a:xfrm flipV="1">
            <a:off x="6929473" y="5546119"/>
            <a:ext cx="462472" cy="17102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7" name="直接箭头连接符 216">
            <a:extLst>
              <a:ext uri="{FF2B5EF4-FFF2-40B4-BE49-F238E27FC236}">
                <a16:creationId xmlns:a16="http://schemas.microsoft.com/office/drawing/2014/main" id="{AABA7A43-C492-4DD2-ADA0-8C2D2FF808F2}"/>
              </a:ext>
            </a:extLst>
          </p:cNvPr>
          <p:cNvCxnSpPr>
            <a:cxnSpLocks/>
            <a:stCxn id="213" idx="0"/>
          </p:cNvCxnSpPr>
          <p:nvPr/>
        </p:nvCxnSpPr>
        <p:spPr>
          <a:xfrm flipH="1" flipV="1">
            <a:off x="6727501" y="5521545"/>
            <a:ext cx="201972" cy="19560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8" name="文本框 217">
            <a:extLst>
              <a:ext uri="{FF2B5EF4-FFF2-40B4-BE49-F238E27FC236}">
                <a16:creationId xmlns:a16="http://schemas.microsoft.com/office/drawing/2014/main" id="{9BEE3BA9-455E-4CC2-B64D-A1D8D877A410}"/>
              </a:ext>
            </a:extLst>
          </p:cNvPr>
          <p:cNvSpPr txBox="1"/>
          <p:nvPr/>
        </p:nvSpPr>
        <p:spPr>
          <a:xfrm>
            <a:off x="5729609" y="4518593"/>
            <a:ext cx="574196" cy="23083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en-US" altLang="zh-CN" sz="900" b="1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Cell #1</a:t>
            </a:r>
            <a:endParaRPr lang="zh-CN" altLang="en-US" sz="900" b="1" dirty="0">
              <a:solidFill>
                <a:srgbClr val="1D1D1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9" name="文本框 218">
            <a:extLst>
              <a:ext uri="{FF2B5EF4-FFF2-40B4-BE49-F238E27FC236}">
                <a16:creationId xmlns:a16="http://schemas.microsoft.com/office/drawing/2014/main" id="{84207263-F35F-4F04-8F9D-00F9156F3C4E}"/>
              </a:ext>
            </a:extLst>
          </p:cNvPr>
          <p:cNvSpPr txBox="1"/>
          <p:nvPr/>
        </p:nvSpPr>
        <p:spPr>
          <a:xfrm>
            <a:off x="5729609" y="4879194"/>
            <a:ext cx="574196" cy="23083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en-US" altLang="zh-CN" sz="900" b="1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Cell #2</a:t>
            </a:r>
            <a:endParaRPr lang="zh-CN" altLang="en-US" sz="900" b="1" dirty="0">
              <a:solidFill>
                <a:srgbClr val="1D1D1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0" name="文本框 219">
            <a:extLst>
              <a:ext uri="{FF2B5EF4-FFF2-40B4-BE49-F238E27FC236}">
                <a16:creationId xmlns:a16="http://schemas.microsoft.com/office/drawing/2014/main" id="{66E92EDB-89F3-42AC-ACD3-0268AAA2AC57}"/>
              </a:ext>
            </a:extLst>
          </p:cNvPr>
          <p:cNvSpPr txBox="1"/>
          <p:nvPr/>
        </p:nvSpPr>
        <p:spPr>
          <a:xfrm>
            <a:off x="5729609" y="5274612"/>
            <a:ext cx="574196" cy="23083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en-US" altLang="zh-CN" sz="900" b="1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Cell #3</a:t>
            </a:r>
            <a:endParaRPr lang="zh-CN" altLang="en-US" sz="900" b="1" dirty="0">
              <a:solidFill>
                <a:srgbClr val="1D1D1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1" name="文本框 220">
            <a:extLst>
              <a:ext uri="{FF2B5EF4-FFF2-40B4-BE49-F238E27FC236}">
                <a16:creationId xmlns:a16="http://schemas.microsoft.com/office/drawing/2014/main" id="{EA6AD90F-B4A3-4CB8-B754-E2CF0CB511A6}"/>
              </a:ext>
            </a:extLst>
          </p:cNvPr>
          <p:cNvSpPr txBox="1"/>
          <p:nvPr/>
        </p:nvSpPr>
        <p:spPr>
          <a:xfrm>
            <a:off x="8028135" y="3998605"/>
            <a:ext cx="3014183" cy="2054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1" indent="-171450"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1000" b="1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Two DL carrier capability UE switch its DL along with UL Tx switching across 3 or 4 bands, i.e. cell-level switching</a:t>
            </a:r>
          </a:p>
          <a:p>
            <a:pPr marL="444500" lvl="2" indent="-17145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0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R19 Low-Low band switching can be extended to FDD-TDD or TDD-TDD</a:t>
            </a:r>
          </a:p>
          <a:p>
            <a:pPr marL="444500" lvl="2" indent="-17145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0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Based on RRC pattern or DCI</a:t>
            </a:r>
          </a:p>
          <a:p>
            <a:pPr marL="444500" lvl="2" indent="-17145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0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Reuse R19 switching time 35, 140us</a:t>
            </a:r>
          </a:p>
          <a:p>
            <a:pPr marL="171450" lvl="1" indent="-17145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00" b="1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New CA configuration to allow selecting 2 DL+UL pairs out of 3</a:t>
            </a:r>
          </a:p>
          <a:p>
            <a:pPr marL="171450" lvl="1" indent="-17145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00" b="1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New UE capability</a:t>
            </a:r>
          </a:p>
          <a:p>
            <a:pPr marL="171450" lvl="1" indent="-17145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00" b="1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 impact on HARQ timing</a:t>
            </a:r>
          </a:p>
        </p:txBody>
      </p:sp>
      <p:sp>
        <p:nvSpPr>
          <p:cNvPr id="192" name="矩形 191">
            <a:extLst>
              <a:ext uri="{FF2B5EF4-FFF2-40B4-BE49-F238E27FC236}">
                <a16:creationId xmlns:a16="http://schemas.microsoft.com/office/drawing/2014/main" id="{270A92F6-4293-4BB4-B3DC-05898B8D47A9}"/>
              </a:ext>
            </a:extLst>
          </p:cNvPr>
          <p:cNvSpPr/>
          <p:nvPr/>
        </p:nvSpPr>
        <p:spPr bwMode="auto">
          <a:xfrm>
            <a:off x="898613" y="4046403"/>
            <a:ext cx="3691325" cy="1497739"/>
          </a:xfrm>
          <a:prstGeom prst="rect">
            <a:avLst/>
          </a:prstGeom>
          <a:solidFill>
            <a:schemeClr val="tx2">
              <a:lumMod val="95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2" tIns="45696" rIns="91392" bIns="45696" numCol="1" rtlCol="0" anchor="t" anchorCtr="0" compatLnSpc="1">
            <a:prstTxWarp prst="textNoShape">
              <a:avLst/>
            </a:prstTxWarp>
          </a:bodyPr>
          <a:lstStyle/>
          <a:p>
            <a:pPr algn="ctr" defTabSz="914387" fontAlgn="base">
              <a:spcBef>
                <a:spcPct val="0"/>
              </a:spcBef>
              <a:spcAft>
                <a:spcPct val="0"/>
              </a:spcAft>
            </a:pPr>
            <a:endParaRPr lang="zh-CN" altLang="en-US" sz="1799" kern="0">
              <a:solidFill>
                <a:srgbClr val="000000"/>
              </a:solidFill>
              <a:latin typeface="+mj-ea"/>
              <a:ea typeface="+mj-ea"/>
            </a:endParaRPr>
          </a:p>
        </p:txBody>
      </p:sp>
      <p:grpSp>
        <p:nvGrpSpPr>
          <p:cNvPr id="193" name="组合 192">
            <a:extLst>
              <a:ext uri="{FF2B5EF4-FFF2-40B4-BE49-F238E27FC236}">
                <a16:creationId xmlns:a16="http://schemas.microsoft.com/office/drawing/2014/main" id="{5C01F861-0DF1-4710-8451-C3755949D757}"/>
              </a:ext>
            </a:extLst>
          </p:cNvPr>
          <p:cNvGrpSpPr/>
          <p:nvPr/>
        </p:nvGrpSpPr>
        <p:grpSpPr>
          <a:xfrm>
            <a:off x="1550085" y="1872024"/>
            <a:ext cx="2395719" cy="1927730"/>
            <a:chOff x="1550085" y="1872024"/>
            <a:chExt cx="2395719" cy="1927730"/>
          </a:xfrm>
        </p:grpSpPr>
        <p:grpSp>
          <p:nvGrpSpPr>
            <p:cNvPr id="194" name="组合 193">
              <a:extLst>
                <a:ext uri="{FF2B5EF4-FFF2-40B4-BE49-F238E27FC236}">
                  <a16:creationId xmlns:a16="http://schemas.microsoft.com/office/drawing/2014/main" id="{F5F4E77D-D59D-466E-A7B6-728F7FD1D91D}"/>
                </a:ext>
              </a:extLst>
            </p:cNvPr>
            <p:cNvGrpSpPr/>
            <p:nvPr/>
          </p:nvGrpSpPr>
          <p:grpSpPr>
            <a:xfrm>
              <a:off x="2370266" y="1872024"/>
              <a:ext cx="1575538" cy="1920030"/>
              <a:chOff x="4930197" y="1831731"/>
              <a:chExt cx="1575538" cy="1931960"/>
            </a:xfrm>
          </p:grpSpPr>
          <p:sp>
            <p:nvSpPr>
              <p:cNvPr id="225" name="矩形: 圆角 224">
                <a:extLst>
                  <a:ext uri="{FF2B5EF4-FFF2-40B4-BE49-F238E27FC236}">
                    <a16:creationId xmlns:a16="http://schemas.microsoft.com/office/drawing/2014/main" id="{7F291FE6-355F-4EEF-A7F1-2715C170A8E6}"/>
                  </a:ext>
                </a:extLst>
              </p:cNvPr>
              <p:cNvSpPr/>
              <p:nvPr/>
            </p:nvSpPr>
            <p:spPr>
              <a:xfrm>
                <a:off x="5752263" y="2044369"/>
                <a:ext cx="718910" cy="524913"/>
              </a:xfrm>
              <a:prstGeom prst="roundRect">
                <a:avLst/>
              </a:prstGeom>
              <a:solidFill>
                <a:srgbClr val="E0E0E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altLang="zh-CN" sz="900" kern="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TDD Band B CC#II UL</a:t>
                </a:r>
                <a:endParaRPr kumimoji="0" lang="zh-CN" altLang="en-US" sz="9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6" name="矩形: 圆角 225">
                <a:extLst>
                  <a:ext uri="{FF2B5EF4-FFF2-40B4-BE49-F238E27FC236}">
                    <a16:creationId xmlns:a16="http://schemas.microsoft.com/office/drawing/2014/main" id="{472F1375-355E-4CED-AF86-1D95A9E8B24A}"/>
                  </a:ext>
                </a:extLst>
              </p:cNvPr>
              <p:cNvSpPr/>
              <p:nvPr/>
            </p:nvSpPr>
            <p:spPr>
              <a:xfrm>
                <a:off x="4971887" y="2044369"/>
                <a:ext cx="718910" cy="524913"/>
              </a:xfrm>
              <a:prstGeom prst="roundRect">
                <a:avLst/>
              </a:prstGeom>
              <a:solidFill>
                <a:srgbClr val="666666">
                  <a:lumMod val="20000"/>
                  <a:lumOff val="8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altLang="zh-CN" sz="900" kern="0" dirty="0">
                    <a:solidFill>
                      <a:srgbClr val="1D1D1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TDD Band B CC#I UL</a:t>
                </a:r>
                <a:endParaRPr kumimoji="0" lang="zh-CN" altLang="en-US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7" name="矩形: 圆角 226">
                <a:extLst>
                  <a:ext uri="{FF2B5EF4-FFF2-40B4-BE49-F238E27FC236}">
                    <a16:creationId xmlns:a16="http://schemas.microsoft.com/office/drawing/2014/main" id="{015A25FC-2436-45DE-9D4E-DCD5A76C6EF4}"/>
                  </a:ext>
                </a:extLst>
              </p:cNvPr>
              <p:cNvSpPr/>
              <p:nvPr/>
            </p:nvSpPr>
            <p:spPr>
              <a:xfrm>
                <a:off x="4971887" y="2759444"/>
                <a:ext cx="718910" cy="524913"/>
              </a:xfrm>
              <a:prstGeom prst="roundRect">
                <a:avLst/>
              </a:prstGeom>
              <a:solidFill>
                <a:srgbClr val="7FD5E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altLang="zh-CN" sz="900" kern="0" dirty="0">
                    <a:solidFill>
                      <a:srgbClr val="1D1D1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TDD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altLang="zh-CN" sz="900" kern="0" dirty="0">
                    <a:solidFill>
                      <a:srgbClr val="1D1D1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Band B CC#I DL</a:t>
                </a:r>
                <a:endParaRPr kumimoji="0" lang="zh-CN" altLang="en-US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228" name="直接箭头连接符 227">
                <a:extLst>
                  <a:ext uri="{FF2B5EF4-FFF2-40B4-BE49-F238E27FC236}">
                    <a16:creationId xmlns:a16="http://schemas.microsoft.com/office/drawing/2014/main" id="{3915FE54-A80D-4343-A3B4-1FB68476BC0E}"/>
                  </a:ext>
                </a:extLst>
              </p:cNvPr>
              <p:cNvCxnSpPr>
                <a:cxnSpLocks/>
                <a:stCxn id="237" idx="0"/>
                <a:endCxn id="225" idx="2"/>
              </p:cNvCxnSpPr>
              <p:nvPr/>
            </p:nvCxnSpPr>
            <p:spPr>
              <a:xfrm flipH="1" flipV="1">
                <a:off x="6111718" y="2569282"/>
                <a:ext cx="2020" cy="192024"/>
              </a:xfrm>
              <a:prstGeom prst="straightConnector1">
                <a:avLst/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229" name="直接箭头连接符 228">
                <a:extLst>
                  <a:ext uri="{FF2B5EF4-FFF2-40B4-BE49-F238E27FC236}">
                    <a16:creationId xmlns:a16="http://schemas.microsoft.com/office/drawing/2014/main" id="{E5A8465C-2460-4642-90BE-2198569FF49C}"/>
                  </a:ext>
                </a:extLst>
              </p:cNvPr>
              <p:cNvCxnSpPr>
                <a:cxnSpLocks/>
                <a:stCxn id="227" idx="0"/>
                <a:endCxn id="226" idx="2"/>
              </p:cNvCxnSpPr>
              <p:nvPr/>
            </p:nvCxnSpPr>
            <p:spPr>
              <a:xfrm flipV="1">
                <a:off x="5331342" y="2569282"/>
                <a:ext cx="0" cy="190162"/>
              </a:xfrm>
              <a:prstGeom prst="straightConnector1">
                <a:avLst/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230" name="文本框 229">
                <a:extLst>
                  <a:ext uri="{FF2B5EF4-FFF2-40B4-BE49-F238E27FC236}">
                    <a16:creationId xmlns:a16="http://schemas.microsoft.com/office/drawing/2014/main" id="{C93ADF41-E249-4462-897D-009757D26620}"/>
                  </a:ext>
                </a:extLst>
              </p:cNvPr>
              <p:cNvSpPr txBox="1"/>
              <p:nvPr/>
            </p:nvSpPr>
            <p:spPr>
              <a:xfrm>
                <a:off x="4996154" y="3272258"/>
                <a:ext cx="670376" cy="232266"/>
              </a:xfrm>
              <a:prstGeom prst="rect">
                <a:avLst/>
              </a:prstGeom>
              <a:noFill/>
            </p:spPr>
            <p:txBody>
              <a:bodyPr vert="horz"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9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1D1D1A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DL CC#2</a:t>
                </a:r>
                <a:endPara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1" name="文本框 230">
                <a:extLst>
                  <a:ext uri="{FF2B5EF4-FFF2-40B4-BE49-F238E27FC236}">
                    <a16:creationId xmlns:a16="http://schemas.microsoft.com/office/drawing/2014/main" id="{786F38D1-9BF2-44B9-A959-641A3B0691A8}"/>
                  </a:ext>
                </a:extLst>
              </p:cNvPr>
              <p:cNvSpPr txBox="1"/>
              <p:nvPr/>
            </p:nvSpPr>
            <p:spPr>
              <a:xfrm>
                <a:off x="5786288" y="1859965"/>
                <a:ext cx="668773" cy="232266"/>
              </a:xfrm>
              <a:prstGeom prst="rect">
                <a:avLst/>
              </a:prstGeom>
              <a:noFill/>
            </p:spPr>
            <p:txBody>
              <a:bodyPr vert="horz"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9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1D1D1A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UL CC#3</a:t>
                </a:r>
                <a:endPara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2" name="文本框 231">
                <a:extLst>
                  <a:ext uri="{FF2B5EF4-FFF2-40B4-BE49-F238E27FC236}">
                    <a16:creationId xmlns:a16="http://schemas.microsoft.com/office/drawing/2014/main" id="{8017E543-F0C6-43B8-9220-588D025AE545}"/>
                  </a:ext>
                </a:extLst>
              </p:cNvPr>
              <p:cNvSpPr txBox="1"/>
              <p:nvPr/>
            </p:nvSpPr>
            <p:spPr>
              <a:xfrm>
                <a:off x="4990222" y="1859965"/>
                <a:ext cx="668773" cy="232266"/>
              </a:xfrm>
              <a:prstGeom prst="rect">
                <a:avLst/>
              </a:prstGeom>
              <a:noFill/>
            </p:spPr>
            <p:txBody>
              <a:bodyPr vert="horz"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9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1D1D1A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UL CC#2</a:t>
                </a:r>
                <a:endPara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3" name="矩形 232">
                <a:extLst>
                  <a:ext uri="{FF2B5EF4-FFF2-40B4-BE49-F238E27FC236}">
                    <a16:creationId xmlns:a16="http://schemas.microsoft.com/office/drawing/2014/main" id="{E5BAC20C-62B0-4EA1-A65C-EC065B31F64F}"/>
                  </a:ext>
                </a:extLst>
              </p:cNvPr>
              <p:cNvSpPr/>
              <p:nvPr/>
            </p:nvSpPr>
            <p:spPr>
              <a:xfrm>
                <a:off x="5726604" y="1831731"/>
                <a:ext cx="779131" cy="1690904"/>
              </a:xfrm>
              <a:prstGeom prst="rect">
                <a:avLst/>
              </a:prstGeom>
              <a:noFill/>
              <a:ln w="12700">
                <a:solidFill>
                  <a:srgbClr val="666666">
                    <a:lumMod val="40000"/>
                    <a:lumOff val="60000"/>
                  </a:srgbClr>
                </a:solidFill>
                <a:prstDash val="dash"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12192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4" name="文本框 233">
                <a:extLst>
                  <a:ext uri="{FF2B5EF4-FFF2-40B4-BE49-F238E27FC236}">
                    <a16:creationId xmlns:a16="http://schemas.microsoft.com/office/drawing/2014/main" id="{8D4F55CC-E121-446E-AC67-81F444089974}"/>
                  </a:ext>
                </a:extLst>
              </p:cNvPr>
              <p:cNvSpPr txBox="1"/>
              <p:nvPr/>
            </p:nvSpPr>
            <p:spPr>
              <a:xfrm>
                <a:off x="5824620" y="3526125"/>
                <a:ext cx="574196" cy="230832"/>
              </a:xfrm>
              <a:prstGeom prst="rect">
                <a:avLst/>
              </a:prstGeom>
              <a:noFill/>
            </p:spPr>
            <p:txBody>
              <a:bodyPr vert="horz" wrap="none" rtlCol="0">
                <a:spAutoFit/>
              </a:bodyPr>
              <a:lstStyle/>
              <a:p>
                <a:r>
                  <a:rPr lang="en-US" altLang="zh-CN" sz="900" b="1" dirty="0">
                    <a:solidFill>
                      <a:srgbClr val="1D1D1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Cell #3</a:t>
                </a:r>
                <a:endParaRPr lang="zh-CN" altLang="en-US" sz="900" b="1" dirty="0">
                  <a:solidFill>
                    <a:srgbClr val="1D1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5" name="文本框 234">
                <a:extLst>
                  <a:ext uri="{FF2B5EF4-FFF2-40B4-BE49-F238E27FC236}">
                    <a16:creationId xmlns:a16="http://schemas.microsoft.com/office/drawing/2014/main" id="{05D14879-E14C-4992-8C68-F7FDD9132ABD}"/>
                  </a:ext>
                </a:extLst>
              </p:cNvPr>
              <p:cNvSpPr txBox="1"/>
              <p:nvPr/>
            </p:nvSpPr>
            <p:spPr>
              <a:xfrm>
                <a:off x="5049508" y="3532859"/>
                <a:ext cx="574196" cy="230832"/>
              </a:xfrm>
              <a:prstGeom prst="rect">
                <a:avLst/>
              </a:prstGeom>
              <a:noFill/>
            </p:spPr>
            <p:txBody>
              <a:bodyPr vert="horz" wrap="none" rtlCol="0">
                <a:spAutoFit/>
              </a:bodyPr>
              <a:lstStyle/>
              <a:p>
                <a:r>
                  <a:rPr lang="en-US" altLang="zh-CN" sz="900" b="1" dirty="0">
                    <a:solidFill>
                      <a:srgbClr val="1D1D1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Cell #2</a:t>
                </a:r>
                <a:endParaRPr lang="zh-CN" altLang="en-US" sz="900" b="1" dirty="0">
                  <a:solidFill>
                    <a:srgbClr val="1D1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6" name="矩形 235">
                <a:extLst>
                  <a:ext uri="{FF2B5EF4-FFF2-40B4-BE49-F238E27FC236}">
                    <a16:creationId xmlns:a16="http://schemas.microsoft.com/office/drawing/2014/main" id="{AA248E15-73DE-49B0-83CC-B98801AB9C92}"/>
                  </a:ext>
                </a:extLst>
              </p:cNvPr>
              <p:cNvSpPr/>
              <p:nvPr/>
            </p:nvSpPr>
            <p:spPr>
              <a:xfrm>
                <a:off x="4930197" y="1831731"/>
                <a:ext cx="779131" cy="1690904"/>
              </a:xfrm>
              <a:prstGeom prst="rect">
                <a:avLst/>
              </a:prstGeom>
              <a:noFill/>
              <a:ln w="12700">
                <a:solidFill>
                  <a:srgbClr val="666666">
                    <a:lumMod val="40000"/>
                    <a:lumOff val="60000"/>
                  </a:srgbClr>
                </a:solidFill>
                <a:prstDash val="dash"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12192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7" name="矩形: 圆角 236">
                <a:extLst>
                  <a:ext uri="{FF2B5EF4-FFF2-40B4-BE49-F238E27FC236}">
                    <a16:creationId xmlns:a16="http://schemas.microsoft.com/office/drawing/2014/main" id="{FF94A945-D572-48CE-A875-B08E7B7815A1}"/>
                  </a:ext>
                </a:extLst>
              </p:cNvPr>
              <p:cNvSpPr/>
              <p:nvPr/>
            </p:nvSpPr>
            <p:spPr>
              <a:xfrm>
                <a:off x="5754283" y="2761306"/>
                <a:ext cx="718910" cy="524913"/>
              </a:xfrm>
              <a:prstGeom prst="roundRect">
                <a:avLst/>
              </a:prstGeom>
              <a:solidFill>
                <a:srgbClr val="7FD5E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altLang="zh-CN" sz="900" kern="0" dirty="0">
                    <a:solidFill>
                      <a:srgbClr val="1D1D1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TDD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altLang="zh-CN" sz="900" kern="0" dirty="0">
                    <a:solidFill>
                      <a:srgbClr val="1D1D1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Band B CC#</a:t>
                </a:r>
                <a:r>
                  <a:rPr lang="en-US" altLang="zh-CN" sz="900" kern="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II </a:t>
                </a:r>
                <a:r>
                  <a:rPr lang="en-US" altLang="zh-CN" sz="900" kern="0" dirty="0">
                    <a:solidFill>
                      <a:srgbClr val="1D1D1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DL</a:t>
                </a:r>
                <a:endParaRPr kumimoji="0" lang="zh-CN" altLang="en-US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8" name="文本框 237">
                <a:extLst>
                  <a:ext uri="{FF2B5EF4-FFF2-40B4-BE49-F238E27FC236}">
                    <a16:creationId xmlns:a16="http://schemas.microsoft.com/office/drawing/2014/main" id="{67379266-59ED-47E5-8F60-8BAA630E0BD3}"/>
                  </a:ext>
                </a:extLst>
              </p:cNvPr>
              <p:cNvSpPr txBox="1"/>
              <p:nvPr/>
            </p:nvSpPr>
            <p:spPr>
              <a:xfrm>
                <a:off x="5766056" y="3272258"/>
                <a:ext cx="670376" cy="232266"/>
              </a:xfrm>
              <a:prstGeom prst="rect">
                <a:avLst/>
              </a:prstGeom>
              <a:noFill/>
            </p:spPr>
            <p:txBody>
              <a:bodyPr vert="horz"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9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1D1D1A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DL CC#3</a:t>
                </a:r>
                <a:endPara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5" name="组合 194">
              <a:extLst>
                <a:ext uri="{FF2B5EF4-FFF2-40B4-BE49-F238E27FC236}">
                  <a16:creationId xmlns:a16="http://schemas.microsoft.com/office/drawing/2014/main" id="{0D7400B7-2D59-4A5E-A039-4BF48DDF6304}"/>
                </a:ext>
              </a:extLst>
            </p:cNvPr>
            <p:cNvGrpSpPr/>
            <p:nvPr/>
          </p:nvGrpSpPr>
          <p:grpSpPr>
            <a:xfrm>
              <a:off x="1550085" y="1877064"/>
              <a:ext cx="798282" cy="1922690"/>
              <a:chOff x="1158240" y="1882950"/>
              <a:chExt cx="798282" cy="1922690"/>
            </a:xfrm>
          </p:grpSpPr>
          <p:sp>
            <p:nvSpPr>
              <p:cNvPr id="196" name="矩形: 圆角 195">
                <a:extLst>
                  <a:ext uri="{FF2B5EF4-FFF2-40B4-BE49-F238E27FC236}">
                    <a16:creationId xmlns:a16="http://schemas.microsoft.com/office/drawing/2014/main" id="{8979D5B3-BA91-46C0-855A-DBCC2D8E8178}"/>
                  </a:ext>
                </a:extLst>
              </p:cNvPr>
              <p:cNvSpPr/>
              <p:nvPr/>
            </p:nvSpPr>
            <p:spPr>
              <a:xfrm>
                <a:off x="1194437" y="2094276"/>
                <a:ext cx="718910" cy="521672"/>
              </a:xfrm>
              <a:prstGeom prst="roundRect">
                <a:avLst/>
              </a:prstGeom>
              <a:solidFill>
                <a:srgbClr val="666666">
                  <a:lumMod val="20000"/>
                  <a:lumOff val="8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altLang="zh-CN" sz="900" kern="0" dirty="0">
                    <a:solidFill>
                      <a:srgbClr val="1D1D1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Band A UL</a:t>
                </a:r>
                <a:endParaRPr kumimoji="0" lang="zh-CN" altLang="en-US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7" name="矩形: 圆角 196">
                <a:extLst>
                  <a:ext uri="{FF2B5EF4-FFF2-40B4-BE49-F238E27FC236}">
                    <a16:creationId xmlns:a16="http://schemas.microsoft.com/office/drawing/2014/main" id="{13CB2095-0281-4EBD-8C21-338DB761C62B}"/>
                  </a:ext>
                </a:extLst>
              </p:cNvPr>
              <p:cNvSpPr/>
              <p:nvPr/>
            </p:nvSpPr>
            <p:spPr>
              <a:xfrm>
                <a:off x="1194437" y="2804935"/>
                <a:ext cx="718910" cy="521672"/>
              </a:xfrm>
              <a:prstGeom prst="roundRect">
                <a:avLst/>
              </a:prstGeom>
              <a:solidFill>
                <a:srgbClr val="7FD5E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altLang="zh-CN" sz="900" kern="0" dirty="0">
                    <a:solidFill>
                      <a:srgbClr val="1D1D1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Band A DL</a:t>
                </a:r>
                <a:endParaRPr kumimoji="0" lang="zh-CN" altLang="en-US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198" name="直接箭头连接符 197">
                <a:extLst>
                  <a:ext uri="{FF2B5EF4-FFF2-40B4-BE49-F238E27FC236}">
                    <a16:creationId xmlns:a16="http://schemas.microsoft.com/office/drawing/2014/main" id="{EFE9632C-B538-4B80-9DFE-F984ECE7DC66}"/>
                  </a:ext>
                </a:extLst>
              </p:cNvPr>
              <p:cNvCxnSpPr>
                <a:cxnSpLocks/>
                <a:stCxn id="197" idx="0"/>
                <a:endCxn id="196" idx="2"/>
              </p:cNvCxnSpPr>
              <p:nvPr/>
            </p:nvCxnSpPr>
            <p:spPr>
              <a:xfrm flipV="1">
                <a:off x="1553892" y="2615948"/>
                <a:ext cx="0" cy="188988"/>
              </a:xfrm>
              <a:prstGeom prst="straightConnector1">
                <a:avLst/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199" name="文本框 198">
                <a:extLst>
                  <a:ext uri="{FF2B5EF4-FFF2-40B4-BE49-F238E27FC236}">
                    <a16:creationId xmlns:a16="http://schemas.microsoft.com/office/drawing/2014/main" id="{616253BC-E114-437E-B1D3-B55E85FE3424}"/>
                  </a:ext>
                </a:extLst>
              </p:cNvPr>
              <p:cNvSpPr txBox="1"/>
              <p:nvPr/>
            </p:nvSpPr>
            <p:spPr>
              <a:xfrm>
                <a:off x="1218704" y="3310475"/>
                <a:ext cx="670376" cy="230832"/>
              </a:xfrm>
              <a:prstGeom prst="rect">
                <a:avLst/>
              </a:prstGeom>
              <a:noFill/>
            </p:spPr>
            <p:txBody>
              <a:bodyPr vert="horz"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9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1D1D1A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DL CC#1</a:t>
                </a:r>
                <a:endPara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2" name="文本框 221">
                <a:extLst>
                  <a:ext uri="{FF2B5EF4-FFF2-40B4-BE49-F238E27FC236}">
                    <a16:creationId xmlns:a16="http://schemas.microsoft.com/office/drawing/2014/main" id="{2FF6A45E-83F8-48CD-A920-B131C4A9958C}"/>
                  </a:ext>
                </a:extLst>
              </p:cNvPr>
              <p:cNvSpPr txBox="1"/>
              <p:nvPr/>
            </p:nvSpPr>
            <p:spPr>
              <a:xfrm>
                <a:off x="1212772" y="1911011"/>
                <a:ext cx="668773" cy="230832"/>
              </a:xfrm>
              <a:prstGeom prst="rect">
                <a:avLst/>
              </a:prstGeom>
              <a:noFill/>
            </p:spPr>
            <p:txBody>
              <a:bodyPr vert="horz"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9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1D1D1A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UL CC#1</a:t>
                </a:r>
                <a:endPara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3" name="文本框 222">
                <a:extLst>
                  <a:ext uri="{FF2B5EF4-FFF2-40B4-BE49-F238E27FC236}">
                    <a16:creationId xmlns:a16="http://schemas.microsoft.com/office/drawing/2014/main" id="{3D959188-E9B9-4D65-B08D-8C1F5838DDD4}"/>
                  </a:ext>
                </a:extLst>
              </p:cNvPr>
              <p:cNvSpPr txBox="1"/>
              <p:nvPr/>
            </p:nvSpPr>
            <p:spPr>
              <a:xfrm>
                <a:off x="1329402" y="3576233"/>
                <a:ext cx="574196" cy="229407"/>
              </a:xfrm>
              <a:prstGeom prst="rect">
                <a:avLst/>
              </a:prstGeom>
              <a:noFill/>
            </p:spPr>
            <p:txBody>
              <a:bodyPr vert="horz" wrap="none" rtlCol="0">
                <a:spAutoFit/>
              </a:bodyPr>
              <a:lstStyle/>
              <a:p>
                <a:r>
                  <a:rPr lang="en-US" altLang="zh-CN" sz="900" b="1" dirty="0">
                    <a:solidFill>
                      <a:srgbClr val="1D1D1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Cell #1</a:t>
                </a:r>
                <a:endParaRPr lang="zh-CN" altLang="en-US" sz="900" b="1" dirty="0">
                  <a:solidFill>
                    <a:srgbClr val="1D1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4" name="矩形 223">
                <a:extLst>
                  <a:ext uri="{FF2B5EF4-FFF2-40B4-BE49-F238E27FC236}">
                    <a16:creationId xmlns:a16="http://schemas.microsoft.com/office/drawing/2014/main" id="{81BEAA9B-61F9-4477-8A33-60E792233FCE}"/>
                  </a:ext>
                </a:extLst>
              </p:cNvPr>
              <p:cNvSpPr/>
              <p:nvPr/>
            </p:nvSpPr>
            <p:spPr>
              <a:xfrm>
                <a:off x="1158240" y="1882950"/>
                <a:ext cx="798282" cy="1680462"/>
              </a:xfrm>
              <a:prstGeom prst="rect">
                <a:avLst/>
              </a:prstGeom>
              <a:noFill/>
              <a:ln w="12700">
                <a:solidFill>
                  <a:srgbClr val="666666">
                    <a:lumMod val="40000"/>
                    <a:lumOff val="60000"/>
                  </a:srgbClr>
                </a:solidFill>
                <a:prstDash val="dash"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12192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239" name="文本框 238">
            <a:extLst>
              <a:ext uri="{FF2B5EF4-FFF2-40B4-BE49-F238E27FC236}">
                <a16:creationId xmlns:a16="http://schemas.microsoft.com/office/drawing/2014/main" id="{D24EE2E8-F062-46D1-AB7D-82000B7A4B9D}"/>
              </a:ext>
            </a:extLst>
          </p:cNvPr>
          <p:cNvSpPr txBox="1"/>
          <p:nvPr/>
        </p:nvSpPr>
        <p:spPr>
          <a:xfrm>
            <a:off x="898613" y="4196304"/>
            <a:ext cx="369132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1" indent="-17145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1000" b="1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example band combination is shown above</a:t>
            </a:r>
          </a:p>
          <a:p>
            <a:pPr marL="171450" lvl="1" indent="-17145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1000" b="1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Issues:</a:t>
            </a:r>
          </a:p>
          <a:p>
            <a:pPr marL="444500" lvl="2" indent="-17145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100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is requires 3DL CCs, which is beyond the 2DL CCs capability, which is the typical capability for low/middle end UEs</a:t>
            </a:r>
          </a:p>
        </p:txBody>
      </p:sp>
      <p:sp>
        <p:nvSpPr>
          <p:cNvPr id="240" name="矩形 239">
            <a:extLst>
              <a:ext uri="{FF2B5EF4-FFF2-40B4-BE49-F238E27FC236}">
                <a16:creationId xmlns:a16="http://schemas.microsoft.com/office/drawing/2014/main" id="{2725A129-999E-4B7C-A90E-7085042C740C}"/>
              </a:ext>
            </a:extLst>
          </p:cNvPr>
          <p:cNvSpPr/>
          <p:nvPr/>
        </p:nvSpPr>
        <p:spPr bwMode="auto">
          <a:xfrm>
            <a:off x="1250069" y="1313858"/>
            <a:ext cx="2949036" cy="436731"/>
          </a:xfrm>
          <a:prstGeom prst="rect">
            <a:avLst/>
          </a:prstGeom>
          <a:solidFill>
            <a:schemeClr val="tx2">
              <a:lumMod val="95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2" tIns="45696" rIns="91392" bIns="45696" numCol="1" rtlCol="0" anchor="t" anchorCtr="0" compatLnSpc="1">
            <a:prstTxWarp prst="textNoShape">
              <a:avLst/>
            </a:prstTxWarp>
          </a:bodyPr>
          <a:lstStyle/>
          <a:p>
            <a:pPr algn="ctr" defTabSz="914387" fontAlgn="base">
              <a:spcBef>
                <a:spcPct val="0"/>
              </a:spcBef>
              <a:spcAft>
                <a:spcPct val="0"/>
              </a:spcAft>
            </a:pPr>
            <a:endParaRPr lang="zh-CN" altLang="en-US" sz="1799" ker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1" name="文本框 240">
            <a:extLst>
              <a:ext uri="{FF2B5EF4-FFF2-40B4-BE49-F238E27FC236}">
                <a16:creationId xmlns:a16="http://schemas.microsoft.com/office/drawing/2014/main" id="{D9905360-165E-4063-91BB-F24A6601C0F4}"/>
              </a:ext>
            </a:extLst>
          </p:cNvPr>
          <p:cNvSpPr txBox="1"/>
          <p:nvPr/>
        </p:nvSpPr>
        <p:spPr>
          <a:xfrm>
            <a:off x="1469888" y="1453340"/>
            <a:ext cx="2548775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kumimoji="1" lang="en-US" altLang="zh-CN" sz="1000" b="1" dirty="0"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No SUL band specified for TDD band B </a:t>
            </a:r>
            <a:endParaRPr kumimoji="1" lang="zh-CN" altLang="en-US" sz="1000" b="1" dirty="0"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809471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圆角矩形 16">
            <a:extLst>
              <a:ext uri="{FF2B5EF4-FFF2-40B4-BE49-F238E27FC236}">
                <a16:creationId xmlns:a16="http://schemas.microsoft.com/office/drawing/2014/main" id="{DF5E56EA-CB13-4468-BD30-4F6B986BE916}"/>
              </a:ext>
            </a:extLst>
          </p:cNvPr>
          <p:cNvSpPr/>
          <p:nvPr/>
        </p:nvSpPr>
        <p:spPr>
          <a:xfrm>
            <a:off x="351672" y="1051419"/>
            <a:ext cx="11410241" cy="5228469"/>
          </a:xfrm>
          <a:prstGeom prst="roundRect">
            <a:avLst>
              <a:gd name="adj" fmla="val 2446"/>
            </a:avLst>
          </a:prstGeom>
          <a:noFill/>
          <a:ln w="19050" cap="flat" cmpd="sng" algn="ctr">
            <a:solidFill>
              <a:srgbClr val="666666">
                <a:lumMod val="40000"/>
                <a:lumOff val="6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0" name="矩形 159">
            <a:extLst>
              <a:ext uri="{FF2B5EF4-FFF2-40B4-BE49-F238E27FC236}">
                <a16:creationId xmlns:a16="http://schemas.microsoft.com/office/drawing/2014/main" id="{29110F1E-E2E2-4F79-9CBD-0059CD31DBCE}"/>
              </a:ext>
            </a:extLst>
          </p:cNvPr>
          <p:cNvSpPr/>
          <p:nvPr/>
        </p:nvSpPr>
        <p:spPr bwMode="auto">
          <a:xfrm>
            <a:off x="6045373" y="3428746"/>
            <a:ext cx="5565154" cy="2438085"/>
          </a:xfrm>
          <a:prstGeom prst="rect">
            <a:avLst/>
          </a:prstGeom>
          <a:solidFill>
            <a:schemeClr val="tx2">
              <a:lumMod val="95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2" tIns="45696" rIns="91392" bIns="45696" numCol="1" rtlCol="0" anchor="t" anchorCtr="0" compatLnSpc="1">
            <a:prstTxWarp prst="textNoShape">
              <a:avLst/>
            </a:prstTxWarp>
          </a:bodyPr>
          <a:lstStyle/>
          <a:p>
            <a:pPr algn="ctr" defTabSz="914387" fontAlgn="base">
              <a:spcBef>
                <a:spcPct val="0"/>
              </a:spcBef>
              <a:spcAft>
                <a:spcPct val="0"/>
              </a:spcAft>
            </a:pPr>
            <a:endParaRPr lang="zh-CN" altLang="en-US" sz="1799" ker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2" name="矩形 131">
            <a:extLst>
              <a:ext uri="{FF2B5EF4-FFF2-40B4-BE49-F238E27FC236}">
                <a16:creationId xmlns:a16="http://schemas.microsoft.com/office/drawing/2014/main" id="{63E490D3-ED4A-4770-B4C5-317DF62A9689}"/>
              </a:ext>
            </a:extLst>
          </p:cNvPr>
          <p:cNvSpPr/>
          <p:nvPr/>
        </p:nvSpPr>
        <p:spPr bwMode="auto">
          <a:xfrm>
            <a:off x="574817" y="3450916"/>
            <a:ext cx="5377669" cy="2412814"/>
          </a:xfrm>
          <a:prstGeom prst="rect">
            <a:avLst/>
          </a:prstGeom>
          <a:solidFill>
            <a:schemeClr val="tx2">
              <a:lumMod val="95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2" tIns="45696" rIns="91392" bIns="45696" numCol="1" rtlCol="0" anchor="t" anchorCtr="0" compatLnSpc="1">
            <a:prstTxWarp prst="textNoShape">
              <a:avLst/>
            </a:prstTxWarp>
          </a:bodyPr>
          <a:lstStyle/>
          <a:p>
            <a:pPr algn="ctr" defTabSz="914387" fontAlgn="base">
              <a:spcBef>
                <a:spcPct val="0"/>
              </a:spcBef>
              <a:spcAft>
                <a:spcPct val="0"/>
              </a:spcAft>
            </a:pPr>
            <a:endParaRPr lang="zh-CN" altLang="en-US" sz="1799" ker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1" name="矩形 130">
            <a:extLst>
              <a:ext uri="{FF2B5EF4-FFF2-40B4-BE49-F238E27FC236}">
                <a16:creationId xmlns:a16="http://schemas.microsoft.com/office/drawing/2014/main" id="{5DA34924-5EA9-49AE-A2E8-683D3CC4B060}"/>
              </a:ext>
            </a:extLst>
          </p:cNvPr>
          <p:cNvSpPr/>
          <p:nvPr/>
        </p:nvSpPr>
        <p:spPr bwMode="auto">
          <a:xfrm>
            <a:off x="573368" y="1206809"/>
            <a:ext cx="5377669" cy="2144362"/>
          </a:xfrm>
          <a:prstGeom prst="rect">
            <a:avLst/>
          </a:prstGeom>
          <a:solidFill>
            <a:schemeClr val="tx2">
              <a:lumMod val="95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2" tIns="45696" rIns="91392" bIns="45696" numCol="1" rtlCol="0" anchor="t" anchorCtr="0" compatLnSpc="1">
            <a:prstTxWarp prst="textNoShape">
              <a:avLst/>
            </a:prstTxWarp>
          </a:bodyPr>
          <a:lstStyle/>
          <a:p>
            <a:pPr algn="ctr" defTabSz="914387" fontAlgn="base">
              <a:spcBef>
                <a:spcPct val="0"/>
              </a:spcBef>
              <a:spcAft>
                <a:spcPct val="0"/>
              </a:spcAft>
            </a:pPr>
            <a:endParaRPr lang="zh-CN" altLang="en-US" sz="1799" ker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1592FC21-89C7-4DD5-AA41-3D28C6E8F4BD}"/>
              </a:ext>
            </a:extLst>
          </p:cNvPr>
          <p:cNvSpPr/>
          <p:nvPr/>
        </p:nvSpPr>
        <p:spPr>
          <a:xfrm>
            <a:off x="5164011" y="862866"/>
            <a:ext cx="1575698" cy="307777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Motivation</a:t>
            </a:r>
          </a:p>
        </p:txBody>
      </p:sp>
      <p:sp>
        <p:nvSpPr>
          <p:cNvPr id="106" name="文本框 105">
            <a:extLst>
              <a:ext uri="{FF2B5EF4-FFF2-40B4-BE49-F238E27FC236}">
                <a16:creationId xmlns:a16="http://schemas.microsoft.com/office/drawing/2014/main" id="{CD0D757F-A365-4F99-AA16-A0563B6B837C}"/>
              </a:ext>
            </a:extLst>
          </p:cNvPr>
          <p:cNvSpPr txBox="1"/>
          <p:nvPr/>
        </p:nvSpPr>
        <p:spPr>
          <a:xfrm>
            <a:off x="378239" y="1256087"/>
            <a:ext cx="5609194" cy="1977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1450" lvl="1" indent="-171450">
              <a:spcAft>
                <a:spcPts val="90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100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In the legacy CA feature, control resources including CORESET, SSB,</a:t>
            </a:r>
            <a:r>
              <a:rPr lang="zh-CN" altLang="en-US" sz="100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 </a:t>
            </a:r>
            <a:r>
              <a:rPr lang="en-US" altLang="zh-CN" sz="100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TRS</a:t>
            </a:r>
            <a:r>
              <a:rPr lang="zh-CN" altLang="en-US" sz="100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 </a:t>
            </a:r>
            <a:r>
              <a:rPr lang="en-US" altLang="zh-CN" sz="100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and</a:t>
            </a:r>
            <a:r>
              <a:rPr lang="zh-CN" altLang="en-US" sz="100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 </a:t>
            </a:r>
            <a:r>
              <a:rPr lang="en-US" altLang="zh-CN" sz="100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CSI-RS are configured per cell, and according to specification, UE needs support self-scheduling, time-frequency synchronization and RRM in each carrier. </a:t>
            </a:r>
          </a:p>
          <a:p>
            <a:pPr marL="351450" lvl="1" indent="-171450">
              <a:spcAft>
                <a:spcPts val="90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100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Correspondingly, UE may independently process scheduling, synchronization and RRM in baseband per carrier, which limits the max CC numbers to be supported. </a:t>
            </a:r>
          </a:p>
          <a:p>
            <a:pPr marL="351450" lvl="1" indent="-171450">
              <a:spcAft>
                <a:spcPts val="90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100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In 5G-A, network can support 4~5 bands with 4~7 CC, while a typical UE may support 2 or 3 DL CC. The capability for processing PDSCH can be shared across CCs, while processing for control is limited by the maximum CC number for control. </a:t>
            </a:r>
          </a:p>
          <a:p>
            <a:pPr marL="351450" lvl="1" indent="-171450">
              <a:spcAft>
                <a:spcPts val="90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100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Thus UE could not fully support the operators’ spectra due to limited control capability, although UE can process total bandwidths of PDSCH on all CCs.</a:t>
            </a:r>
          </a:p>
        </p:txBody>
      </p:sp>
      <p:sp>
        <p:nvSpPr>
          <p:cNvPr id="108" name="矩形 107">
            <a:extLst>
              <a:ext uri="{FF2B5EF4-FFF2-40B4-BE49-F238E27FC236}">
                <a16:creationId xmlns:a16="http://schemas.microsoft.com/office/drawing/2014/main" id="{7E67BCB6-DD5E-4821-9620-C57D67D0F865}"/>
              </a:ext>
            </a:extLst>
          </p:cNvPr>
          <p:cNvSpPr/>
          <p:nvPr/>
        </p:nvSpPr>
        <p:spPr>
          <a:xfrm>
            <a:off x="1702018" y="4005326"/>
            <a:ext cx="915953" cy="254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17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Single DCI</a:t>
            </a:r>
            <a:endParaRPr lang="en-US" altLang="zh-CN" sz="9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109" name="文本框 108">
            <a:extLst>
              <a:ext uri="{FF2B5EF4-FFF2-40B4-BE49-F238E27FC236}">
                <a16:creationId xmlns:a16="http://schemas.microsoft.com/office/drawing/2014/main" id="{06D9E3F8-89C6-4FDE-8311-401A0F5BEA47}"/>
              </a:ext>
            </a:extLst>
          </p:cNvPr>
          <p:cNvSpPr txBox="1"/>
          <p:nvPr/>
        </p:nvSpPr>
        <p:spPr>
          <a:xfrm>
            <a:off x="950243" y="5261928"/>
            <a:ext cx="2238726" cy="55399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l"/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Not required to monitor PDCCH, but UE has to have capability to detect DCI on CC#2.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110" name="矩形 109">
            <a:extLst>
              <a:ext uri="{FF2B5EF4-FFF2-40B4-BE49-F238E27FC236}">
                <a16:creationId xmlns:a16="http://schemas.microsoft.com/office/drawing/2014/main" id="{AC838903-1CFA-4F37-B04B-1CB9A41CD94A}"/>
              </a:ext>
            </a:extLst>
          </p:cNvPr>
          <p:cNvSpPr/>
          <p:nvPr/>
        </p:nvSpPr>
        <p:spPr>
          <a:xfrm>
            <a:off x="1360855" y="4317972"/>
            <a:ext cx="1747807" cy="374657"/>
          </a:xfrm>
          <a:prstGeom prst="rect">
            <a:avLst/>
          </a:prstGeom>
          <a:solidFill>
            <a:schemeClr val="tx2"/>
          </a:solidFill>
          <a:ln w="19050">
            <a:solidFill>
              <a:schemeClr val="bg1">
                <a:lumMod val="60000"/>
                <a:lumOff val="40000"/>
              </a:schemeClr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ctr" defTabSz="1219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9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111" name="矩形 110">
            <a:extLst>
              <a:ext uri="{FF2B5EF4-FFF2-40B4-BE49-F238E27FC236}">
                <a16:creationId xmlns:a16="http://schemas.microsoft.com/office/drawing/2014/main" id="{5B55097F-70C4-4E4A-BE25-D8D7AEC2E665}"/>
              </a:ext>
            </a:extLst>
          </p:cNvPr>
          <p:cNvSpPr/>
          <p:nvPr/>
        </p:nvSpPr>
        <p:spPr>
          <a:xfrm>
            <a:off x="1360856" y="4806266"/>
            <a:ext cx="1747807" cy="374657"/>
          </a:xfrm>
          <a:prstGeom prst="rect">
            <a:avLst/>
          </a:prstGeom>
          <a:solidFill>
            <a:schemeClr val="tx2"/>
          </a:solidFill>
          <a:ln w="19050">
            <a:solidFill>
              <a:schemeClr val="bg1">
                <a:lumMod val="60000"/>
                <a:lumOff val="40000"/>
              </a:schemeClr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ctr" defTabSz="1219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9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112" name="矩形: 圆角 111">
            <a:extLst>
              <a:ext uri="{FF2B5EF4-FFF2-40B4-BE49-F238E27FC236}">
                <a16:creationId xmlns:a16="http://schemas.microsoft.com/office/drawing/2014/main" id="{540BB46B-DA5B-4836-A2F5-17E99AAD7694}"/>
              </a:ext>
            </a:extLst>
          </p:cNvPr>
          <p:cNvSpPr/>
          <p:nvPr/>
        </p:nvSpPr>
        <p:spPr>
          <a:xfrm>
            <a:off x="1430025" y="4409986"/>
            <a:ext cx="831189" cy="174322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ctr" defTabSz="1219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9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Single DCI</a:t>
            </a:r>
            <a:endParaRPr kumimoji="0" lang="zh-CN" altLang="en-US" sz="9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113" name="文本框 112">
            <a:extLst>
              <a:ext uri="{FF2B5EF4-FFF2-40B4-BE49-F238E27FC236}">
                <a16:creationId xmlns:a16="http://schemas.microsoft.com/office/drawing/2014/main" id="{F59B91D8-57A8-4F6B-B32E-720F28903003}"/>
              </a:ext>
            </a:extLst>
          </p:cNvPr>
          <p:cNvSpPr txBox="1"/>
          <p:nvPr/>
        </p:nvSpPr>
        <p:spPr>
          <a:xfrm>
            <a:off x="869882" y="4367849"/>
            <a:ext cx="529312" cy="2308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l"/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CC#1</a:t>
            </a:r>
            <a:endParaRPr lang="zh-CN" altLang="en-US" sz="900" dirty="0"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cxnSp>
        <p:nvCxnSpPr>
          <p:cNvPr id="114" name="直接箭头连接符 113">
            <a:extLst>
              <a:ext uri="{FF2B5EF4-FFF2-40B4-BE49-F238E27FC236}">
                <a16:creationId xmlns:a16="http://schemas.microsoft.com/office/drawing/2014/main" id="{6C3B163F-183E-4778-9A6F-F9E251312FF4}"/>
              </a:ext>
            </a:extLst>
          </p:cNvPr>
          <p:cNvCxnSpPr>
            <a:cxnSpLocks/>
          </p:cNvCxnSpPr>
          <p:nvPr/>
        </p:nvCxnSpPr>
        <p:spPr>
          <a:xfrm>
            <a:off x="2261214" y="4508659"/>
            <a:ext cx="477555" cy="0"/>
          </a:xfrm>
          <a:prstGeom prst="straightConnector1">
            <a:avLst/>
          </a:prstGeom>
          <a:ln w="12700"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直接箭头连接符 114">
            <a:extLst>
              <a:ext uri="{FF2B5EF4-FFF2-40B4-BE49-F238E27FC236}">
                <a16:creationId xmlns:a16="http://schemas.microsoft.com/office/drawing/2014/main" id="{0B28F3D3-B0E7-4EAD-9840-3E66AB1CF219}"/>
              </a:ext>
            </a:extLst>
          </p:cNvPr>
          <p:cNvCxnSpPr>
            <a:cxnSpLocks/>
            <a:stCxn id="112" idx="3"/>
          </p:cNvCxnSpPr>
          <p:nvPr/>
        </p:nvCxnSpPr>
        <p:spPr>
          <a:xfrm>
            <a:off x="2261214" y="4497147"/>
            <a:ext cx="477555" cy="514067"/>
          </a:xfrm>
          <a:prstGeom prst="straightConnector1">
            <a:avLst/>
          </a:prstGeom>
          <a:ln w="12700"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矩形: 圆角 115">
            <a:extLst>
              <a:ext uri="{FF2B5EF4-FFF2-40B4-BE49-F238E27FC236}">
                <a16:creationId xmlns:a16="http://schemas.microsoft.com/office/drawing/2014/main" id="{062BC791-8E4E-4F51-B899-E7AA3E40C16A}"/>
              </a:ext>
            </a:extLst>
          </p:cNvPr>
          <p:cNvSpPr/>
          <p:nvPr/>
        </p:nvSpPr>
        <p:spPr>
          <a:xfrm>
            <a:off x="1455193" y="4897349"/>
            <a:ext cx="831189" cy="161683"/>
          </a:xfrm>
          <a:prstGeom prst="roundRect">
            <a:avLst/>
          </a:prstGeom>
          <a:solidFill>
            <a:schemeClr val="bg1">
              <a:lumMod val="20000"/>
              <a:lumOff val="80000"/>
            </a:schemeClr>
          </a:solidFill>
          <a:ln w="12700">
            <a:solidFill>
              <a:srgbClr val="C00000"/>
            </a:solidFill>
            <a:prstDash val="sysDash"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ctr" defTabSz="1219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9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cxnSp>
        <p:nvCxnSpPr>
          <p:cNvPr id="117" name="直接箭头连接符 116">
            <a:extLst>
              <a:ext uri="{FF2B5EF4-FFF2-40B4-BE49-F238E27FC236}">
                <a16:creationId xmlns:a16="http://schemas.microsoft.com/office/drawing/2014/main" id="{3B466EC5-2F2D-4731-B607-5F5F04CDD339}"/>
              </a:ext>
            </a:extLst>
          </p:cNvPr>
          <p:cNvCxnSpPr>
            <a:cxnSpLocks/>
          </p:cNvCxnSpPr>
          <p:nvPr/>
        </p:nvCxnSpPr>
        <p:spPr>
          <a:xfrm flipV="1">
            <a:off x="1844436" y="5057656"/>
            <a:ext cx="0" cy="198086"/>
          </a:xfrm>
          <a:prstGeom prst="straightConnector1">
            <a:avLst/>
          </a:prstGeom>
          <a:ln w="12700"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文本框 117">
            <a:extLst>
              <a:ext uri="{FF2B5EF4-FFF2-40B4-BE49-F238E27FC236}">
                <a16:creationId xmlns:a16="http://schemas.microsoft.com/office/drawing/2014/main" id="{F0F73ADF-D1BD-4549-9093-9121D814FC14}"/>
              </a:ext>
            </a:extLst>
          </p:cNvPr>
          <p:cNvSpPr txBox="1"/>
          <p:nvPr/>
        </p:nvSpPr>
        <p:spPr>
          <a:xfrm>
            <a:off x="869936" y="4862306"/>
            <a:ext cx="529312" cy="2308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l"/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CC#2</a:t>
            </a:r>
            <a:endParaRPr lang="zh-CN" altLang="en-US" sz="900" dirty="0"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119" name="矩形 118">
            <a:extLst>
              <a:ext uri="{FF2B5EF4-FFF2-40B4-BE49-F238E27FC236}">
                <a16:creationId xmlns:a16="http://schemas.microsoft.com/office/drawing/2014/main" id="{4D8A7A3F-0458-4A0B-9CE0-17C859FE6217}"/>
              </a:ext>
            </a:extLst>
          </p:cNvPr>
          <p:cNvSpPr/>
          <p:nvPr/>
        </p:nvSpPr>
        <p:spPr>
          <a:xfrm>
            <a:off x="378239" y="3488754"/>
            <a:ext cx="540531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1450" lvl="1" indent="-1714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100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Single DCI and SSB-less are introduced in standards. They can help to reduce the requirement of control signaling reception. However, the self-scheduling CA UE capability is the baseline.</a:t>
            </a:r>
          </a:p>
        </p:txBody>
      </p:sp>
      <p:sp>
        <p:nvSpPr>
          <p:cNvPr id="120" name="矩形 119">
            <a:extLst>
              <a:ext uri="{FF2B5EF4-FFF2-40B4-BE49-F238E27FC236}">
                <a16:creationId xmlns:a16="http://schemas.microsoft.com/office/drawing/2014/main" id="{37506D1E-2EF5-43AA-B9CB-BED390545473}"/>
              </a:ext>
            </a:extLst>
          </p:cNvPr>
          <p:cNvSpPr/>
          <p:nvPr/>
        </p:nvSpPr>
        <p:spPr>
          <a:xfrm>
            <a:off x="3647253" y="4317972"/>
            <a:ext cx="1747807" cy="374657"/>
          </a:xfrm>
          <a:prstGeom prst="rect">
            <a:avLst/>
          </a:prstGeom>
          <a:solidFill>
            <a:schemeClr val="tx2"/>
          </a:solidFill>
          <a:ln w="19050">
            <a:solidFill>
              <a:schemeClr val="bg1">
                <a:lumMod val="60000"/>
                <a:lumOff val="40000"/>
              </a:schemeClr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ctr" defTabSz="1219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9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121" name="矩形 120">
            <a:extLst>
              <a:ext uri="{FF2B5EF4-FFF2-40B4-BE49-F238E27FC236}">
                <a16:creationId xmlns:a16="http://schemas.microsoft.com/office/drawing/2014/main" id="{016C9092-A86D-4C11-943C-1B016DB5E534}"/>
              </a:ext>
            </a:extLst>
          </p:cNvPr>
          <p:cNvSpPr/>
          <p:nvPr/>
        </p:nvSpPr>
        <p:spPr>
          <a:xfrm>
            <a:off x="3647254" y="4806266"/>
            <a:ext cx="1747807" cy="374657"/>
          </a:xfrm>
          <a:prstGeom prst="rect">
            <a:avLst/>
          </a:prstGeom>
          <a:solidFill>
            <a:schemeClr val="tx2"/>
          </a:solidFill>
          <a:ln w="19050">
            <a:solidFill>
              <a:schemeClr val="bg1">
                <a:lumMod val="60000"/>
                <a:lumOff val="40000"/>
              </a:schemeClr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ctr" defTabSz="1219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9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122" name="矩形: 圆角 121">
            <a:extLst>
              <a:ext uri="{FF2B5EF4-FFF2-40B4-BE49-F238E27FC236}">
                <a16:creationId xmlns:a16="http://schemas.microsoft.com/office/drawing/2014/main" id="{193C68D2-DA1B-4854-985B-36EB6BF7F661}"/>
              </a:ext>
            </a:extLst>
          </p:cNvPr>
          <p:cNvSpPr/>
          <p:nvPr/>
        </p:nvSpPr>
        <p:spPr>
          <a:xfrm>
            <a:off x="3716423" y="4409986"/>
            <a:ext cx="831189" cy="174322"/>
          </a:xfrm>
          <a:prstGeom prst="roundRect">
            <a:avLst/>
          </a:prstGeom>
          <a:solidFill>
            <a:srgbClr val="D4F1F5"/>
          </a:solidFill>
          <a:ln>
            <a:solidFill>
              <a:srgbClr val="D4F1F5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ctr" defTabSz="1219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9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SSB</a:t>
            </a:r>
            <a:endParaRPr kumimoji="0" lang="zh-CN" altLang="en-US" sz="9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123" name="文本框 122">
            <a:extLst>
              <a:ext uri="{FF2B5EF4-FFF2-40B4-BE49-F238E27FC236}">
                <a16:creationId xmlns:a16="http://schemas.microsoft.com/office/drawing/2014/main" id="{99034E32-0159-4726-B012-B6480936DF6E}"/>
              </a:ext>
            </a:extLst>
          </p:cNvPr>
          <p:cNvSpPr txBox="1"/>
          <p:nvPr/>
        </p:nvSpPr>
        <p:spPr>
          <a:xfrm>
            <a:off x="3156280" y="4367849"/>
            <a:ext cx="479618" cy="23083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l"/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CC#1</a:t>
            </a:r>
            <a:endParaRPr lang="zh-CN" altLang="en-US" sz="900" dirty="0"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124" name="矩形: 圆角 123">
            <a:extLst>
              <a:ext uri="{FF2B5EF4-FFF2-40B4-BE49-F238E27FC236}">
                <a16:creationId xmlns:a16="http://schemas.microsoft.com/office/drawing/2014/main" id="{92AD3ACE-E659-44C6-BBF9-13FF1441EFC3}"/>
              </a:ext>
            </a:extLst>
          </p:cNvPr>
          <p:cNvSpPr/>
          <p:nvPr/>
        </p:nvSpPr>
        <p:spPr>
          <a:xfrm>
            <a:off x="3741591" y="4897349"/>
            <a:ext cx="831189" cy="161683"/>
          </a:xfrm>
          <a:prstGeom prst="roundRect">
            <a:avLst/>
          </a:prstGeom>
          <a:solidFill>
            <a:schemeClr val="bg1">
              <a:lumMod val="20000"/>
              <a:lumOff val="80000"/>
            </a:schemeClr>
          </a:solidFill>
          <a:ln w="12700">
            <a:solidFill>
              <a:schemeClr val="bg1">
                <a:lumMod val="40000"/>
                <a:lumOff val="60000"/>
              </a:schemeClr>
            </a:solidFill>
            <a:prstDash val="sysDash"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ctr" defTabSz="1219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9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cxnSp>
        <p:nvCxnSpPr>
          <p:cNvPr id="125" name="直接箭头连接符 124">
            <a:extLst>
              <a:ext uri="{FF2B5EF4-FFF2-40B4-BE49-F238E27FC236}">
                <a16:creationId xmlns:a16="http://schemas.microsoft.com/office/drawing/2014/main" id="{F81E5CC0-4252-4D58-8F4E-C49F4C73EBFA}"/>
              </a:ext>
            </a:extLst>
          </p:cNvPr>
          <p:cNvCxnSpPr>
            <a:cxnSpLocks/>
          </p:cNvCxnSpPr>
          <p:nvPr/>
        </p:nvCxnSpPr>
        <p:spPr>
          <a:xfrm flipV="1">
            <a:off x="4130834" y="5057656"/>
            <a:ext cx="0" cy="198086"/>
          </a:xfrm>
          <a:prstGeom prst="straightConnector1">
            <a:avLst/>
          </a:prstGeom>
          <a:ln w="12700"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6" name="文本框 125">
            <a:extLst>
              <a:ext uri="{FF2B5EF4-FFF2-40B4-BE49-F238E27FC236}">
                <a16:creationId xmlns:a16="http://schemas.microsoft.com/office/drawing/2014/main" id="{85D2331B-3264-4D31-A100-AA5E0D0F9A2F}"/>
              </a:ext>
            </a:extLst>
          </p:cNvPr>
          <p:cNvSpPr txBox="1"/>
          <p:nvPr/>
        </p:nvSpPr>
        <p:spPr>
          <a:xfrm>
            <a:off x="3156334" y="4862306"/>
            <a:ext cx="479618" cy="23083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l"/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CC#2</a:t>
            </a:r>
            <a:endParaRPr lang="zh-CN" altLang="en-US" sz="900" dirty="0"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127" name="矩形: 圆角 126">
            <a:extLst>
              <a:ext uri="{FF2B5EF4-FFF2-40B4-BE49-F238E27FC236}">
                <a16:creationId xmlns:a16="http://schemas.microsoft.com/office/drawing/2014/main" id="{30F37AC0-3F92-4FD9-AC03-335C0E6C0CF1}"/>
              </a:ext>
            </a:extLst>
          </p:cNvPr>
          <p:cNvSpPr/>
          <p:nvPr/>
        </p:nvSpPr>
        <p:spPr>
          <a:xfrm>
            <a:off x="4700012" y="4410723"/>
            <a:ext cx="495175" cy="172519"/>
          </a:xfrm>
          <a:prstGeom prst="roundRect">
            <a:avLst/>
          </a:prstGeom>
          <a:solidFill>
            <a:srgbClr val="00B0F0"/>
          </a:solidFill>
          <a:ln>
            <a:solidFill>
              <a:srgbClr val="D4F1F5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ctr" defTabSz="1219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9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TRS</a:t>
            </a:r>
            <a:endParaRPr kumimoji="0" lang="zh-CN" altLang="en-US" sz="9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128" name="矩形: 圆角 127">
            <a:extLst>
              <a:ext uri="{FF2B5EF4-FFF2-40B4-BE49-F238E27FC236}">
                <a16:creationId xmlns:a16="http://schemas.microsoft.com/office/drawing/2014/main" id="{3469CE38-49E1-44CF-A57C-8A86EDAEBFF6}"/>
              </a:ext>
            </a:extLst>
          </p:cNvPr>
          <p:cNvSpPr/>
          <p:nvPr/>
        </p:nvSpPr>
        <p:spPr>
          <a:xfrm>
            <a:off x="4708298" y="4884970"/>
            <a:ext cx="495175" cy="172519"/>
          </a:xfrm>
          <a:prstGeom prst="roundRect">
            <a:avLst/>
          </a:prstGeom>
          <a:solidFill>
            <a:srgbClr val="00B0F0"/>
          </a:solidFill>
          <a:ln>
            <a:solidFill>
              <a:srgbClr val="D4F1F5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ctr" defTabSz="1219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9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TRS</a:t>
            </a:r>
            <a:endParaRPr kumimoji="0" lang="zh-CN" altLang="en-US" sz="9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129" name="文本框 128">
            <a:extLst>
              <a:ext uri="{FF2B5EF4-FFF2-40B4-BE49-F238E27FC236}">
                <a16:creationId xmlns:a16="http://schemas.microsoft.com/office/drawing/2014/main" id="{FD10D22A-B87C-4B47-A418-6FAFBFA480EA}"/>
              </a:ext>
            </a:extLst>
          </p:cNvPr>
          <p:cNvSpPr txBox="1"/>
          <p:nvPr/>
        </p:nvSpPr>
        <p:spPr>
          <a:xfrm>
            <a:off x="3333752" y="5266668"/>
            <a:ext cx="2617284" cy="55399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l"/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Not required to receive SSB, but UE has to have capability to measure SSB and do timing synchronization on CC#2  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94AEA8F6-53E2-4882-B85A-8EEA7BCC4DA2}"/>
              </a:ext>
            </a:extLst>
          </p:cNvPr>
          <p:cNvSpPr/>
          <p:nvPr/>
        </p:nvSpPr>
        <p:spPr>
          <a:xfrm>
            <a:off x="4016131" y="4015586"/>
            <a:ext cx="915953" cy="254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17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SSB-less</a:t>
            </a:r>
          </a:p>
        </p:txBody>
      </p:sp>
      <p:sp>
        <p:nvSpPr>
          <p:cNvPr id="62" name="矩形 61">
            <a:extLst>
              <a:ext uri="{FF2B5EF4-FFF2-40B4-BE49-F238E27FC236}">
                <a16:creationId xmlns:a16="http://schemas.microsoft.com/office/drawing/2014/main" id="{B00B6C9D-779A-4418-BFA2-EFB30B4F9511}"/>
              </a:ext>
            </a:extLst>
          </p:cNvPr>
          <p:cNvSpPr/>
          <p:nvPr/>
        </p:nvSpPr>
        <p:spPr bwMode="auto">
          <a:xfrm>
            <a:off x="6045373" y="1209506"/>
            <a:ext cx="5565153" cy="2122596"/>
          </a:xfrm>
          <a:prstGeom prst="rect">
            <a:avLst/>
          </a:prstGeom>
          <a:solidFill>
            <a:schemeClr val="tx2">
              <a:lumMod val="95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2" tIns="45696" rIns="91392" bIns="45696" numCol="1" rtlCol="0" anchor="t" anchorCtr="0" compatLnSpc="1">
            <a:prstTxWarp prst="textNoShape">
              <a:avLst/>
            </a:prstTxWarp>
          </a:bodyPr>
          <a:lstStyle/>
          <a:p>
            <a:pPr algn="ctr" defTabSz="914387" fontAlgn="base">
              <a:spcBef>
                <a:spcPct val="0"/>
              </a:spcBef>
              <a:spcAft>
                <a:spcPct val="0"/>
              </a:spcAft>
            </a:pPr>
            <a:endParaRPr lang="zh-CN" altLang="en-US" sz="1799" ker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DA817E75-FDFE-4DF5-912C-90FDB144100F}"/>
              </a:ext>
            </a:extLst>
          </p:cNvPr>
          <p:cNvSpPr txBox="1"/>
          <p:nvPr/>
        </p:nvSpPr>
        <p:spPr>
          <a:xfrm>
            <a:off x="5987433" y="1247452"/>
            <a:ext cx="540531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1450" lvl="1" indent="-171450">
              <a:buFont typeface="Arial" panose="020B0604020202020204" pitchFamily="34" charset="0"/>
              <a:buChar char="•"/>
              <a:defRPr/>
            </a:pPr>
            <a:r>
              <a:rPr lang="en-US" altLang="zh-CN" sz="1000" b="1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Single-band-single-control</a:t>
            </a:r>
            <a:r>
              <a:rPr lang="en-US" altLang="zh-CN" sz="100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considering intra-band CA, different carriers can share same BS RF chain in general, and BS can keep time-frequency synchronization between carriers accurately.  This provides possibility to configure only one set of  control including CORESET, SSB, TRS and CSI-RS for one band, e.g. configure them in one cell, and only requires UE has ability to receive control in one cell on one band</a:t>
            </a:r>
          </a:p>
        </p:txBody>
      </p:sp>
      <p:sp>
        <p:nvSpPr>
          <p:cNvPr id="64" name="矩形 63">
            <a:extLst>
              <a:ext uri="{FF2B5EF4-FFF2-40B4-BE49-F238E27FC236}">
                <a16:creationId xmlns:a16="http://schemas.microsoft.com/office/drawing/2014/main" id="{895FA6E2-5A5D-43C2-BE46-0CA957260F05}"/>
              </a:ext>
            </a:extLst>
          </p:cNvPr>
          <p:cNvSpPr/>
          <p:nvPr/>
        </p:nvSpPr>
        <p:spPr>
          <a:xfrm>
            <a:off x="6860876" y="2343965"/>
            <a:ext cx="1892867" cy="326732"/>
          </a:xfrm>
          <a:prstGeom prst="rect">
            <a:avLst/>
          </a:prstGeom>
          <a:solidFill>
            <a:schemeClr val="tx2"/>
          </a:solidFill>
          <a:ln w="19050">
            <a:solidFill>
              <a:schemeClr val="bg1">
                <a:lumMod val="60000"/>
                <a:lumOff val="40000"/>
              </a:schemeClr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ctr" defTabSz="1219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65" name="矩形 64">
            <a:extLst>
              <a:ext uri="{FF2B5EF4-FFF2-40B4-BE49-F238E27FC236}">
                <a16:creationId xmlns:a16="http://schemas.microsoft.com/office/drawing/2014/main" id="{B69BF7E1-F493-41A8-B211-7435B990658A}"/>
              </a:ext>
            </a:extLst>
          </p:cNvPr>
          <p:cNvSpPr/>
          <p:nvPr/>
        </p:nvSpPr>
        <p:spPr>
          <a:xfrm>
            <a:off x="6860877" y="2769798"/>
            <a:ext cx="1892866" cy="326732"/>
          </a:xfrm>
          <a:prstGeom prst="rect">
            <a:avLst/>
          </a:prstGeom>
          <a:solidFill>
            <a:schemeClr val="tx2"/>
          </a:solidFill>
          <a:ln w="19050">
            <a:solidFill>
              <a:schemeClr val="bg1">
                <a:lumMod val="60000"/>
                <a:lumOff val="40000"/>
              </a:schemeClr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ctr" defTabSz="1219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66" name="矩形: 圆角 65">
            <a:extLst>
              <a:ext uri="{FF2B5EF4-FFF2-40B4-BE49-F238E27FC236}">
                <a16:creationId xmlns:a16="http://schemas.microsoft.com/office/drawing/2014/main" id="{40B4DDF2-49BC-4780-A5BB-BE7EC239B777}"/>
              </a:ext>
            </a:extLst>
          </p:cNvPr>
          <p:cNvSpPr/>
          <p:nvPr/>
        </p:nvSpPr>
        <p:spPr>
          <a:xfrm>
            <a:off x="6925836" y="2424209"/>
            <a:ext cx="780597" cy="152023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ctr" defTabSz="1219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9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Single DCI</a:t>
            </a:r>
            <a:endParaRPr kumimoji="0" lang="zh-CN" altLang="en-US" sz="9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7E21DDC3-A10A-4A3C-87BD-13B63B2A479D}"/>
              </a:ext>
            </a:extLst>
          </p:cNvPr>
          <p:cNvSpPr txBox="1"/>
          <p:nvPr/>
        </p:nvSpPr>
        <p:spPr>
          <a:xfrm>
            <a:off x="6399787" y="2387462"/>
            <a:ext cx="479618" cy="23083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l"/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CC#1</a:t>
            </a:r>
            <a:endParaRPr lang="zh-CN" altLang="en-US" sz="900" dirty="0"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2C778BE7-5B4D-421D-8BFE-36DF22114FAD}"/>
              </a:ext>
            </a:extLst>
          </p:cNvPr>
          <p:cNvSpPr txBox="1"/>
          <p:nvPr/>
        </p:nvSpPr>
        <p:spPr>
          <a:xfrm>
            <a:off x="6399838" y="2818669"/>
            <a:ext cx="479618" cy="23083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l"/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CC#2</a:t>
            </a:r>
            <a:endParaRPr lang="zh-CN" altLang="en-US" sz="900" dirty="0"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69" name="矩形: 圆角 68">
            <a:extLst>
              <a:ext uri="{FF2B5EF4-FFF2-40B4-BE49-F238E27FC236}">
                <a16:creationId xmlns:a16="http://schemas.microsoft.com/office/drawing/2014/main" id="{CAD2203A-7D39-475C-AE19-25C519E9CB51}"/>
              </a:ext>
            </a:extLst>
          </p:cNvPr>
          <p:cNvSpPr/>
          <p:nvPr/>
        </p:nvSpPr>
        <p:spPr>
          <a:xfrm>
            <a:off x="7764241" y="2424209"/>
            <a:ext cx="430037" cy="152023"/>
          </a:xfrm>
          <a:prstGeom prst="roundRect">
            <a:avLst/>
          </a:prstGeom>
          <a:solidFill>
            <a:srgbClr val="D4F1F5"/>
          </a:solidFill>
          <a:ln>
            <a:solidFill>
              <a:srgbClr val="D4F1F5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ctr" defTabSz="1219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9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SSB</a:t>
            </a:r>
            <a:endParaRPr kumimoji="0" lang="zh-CN" altLang="en-US" sz="9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70" name="矩形: 圆角 69">
            <a:extLst>
              <a:ext uri="{FF2B5EF4-FFF2-40B4-BE49-F238E27FC236}">
                <a16:creationId xmlns:a16="http://schemas.microsoft.com/office/drawing/2014/main" id="{D4DA4C70-E8A3-4BE0-8AEF-AF36D8D8D43A}"/>
              </a:ext>
            </a:extLst>
          </p:cNvPr>
          <p:cNvSpPr/>
          <p:nvPr/>
        </p:nvSpPr>
        <p:spPr>
          <a:xfrm>
            <a:off x="8252086" y="2418465"/>
            <a:ext cx="465035" cy="150451"/>
          </a:xfrm>
          <a:prstGeom prst="roundRect">
            <a:avLst/>
          </a:prstGeom>
          <a:solidFill>
            <a:srgbClr val="00B0F0"/>
          </a:solidFill>
          <a:ln>
            <a:solidFill>
              <a:srgbClr val="D4F1F5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ctr" defTabSz="1219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9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TRS</a:t>
            </a:r>
            <a:endParaRPr kumimoji="0" lang="zh-CN" altLang="en-US" sz="9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cxnSp>
        <p:nvCxnSpPr>
          <p:cNvPr id="71" name="直接箭头连接符 70">
            <a:extLst>
              <a:ext uri="{FF2B5EF4-FFF2-40B4-BE49-F238E27FC236}">
                <a16:creationId xmlns:a16="http://schemas.microsoft.com/office/drawing/2014/main" id="{065C837D-5DD9-4755-8F58-287C0B6F4732}"/>
              </a:ext>
            </a:extLst>
          </p:cNvPr>
          <p:cNvCxnSpPr>
            <a:cxnSpLocks/>
          </p:cNvCxnSpPr>
          <p:nvPr/>
        </p:nvCxnSpPr>
        <p:spPr>
          <a:xfrm flipH="1">
            <a:off x="8621795" y="2921687"/>
            <a:ext cx="361213" cy="0"/>
          </a:xfrm>
          <a:prstGeom prst="straightConnector1">
            <a:avLst/>
          </a:prstGeom>
          <a:ln w="12700"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文本框 71">
            <a:extLst>
              <a:ext uri="{FF2B5EF4-FFF2-40B4-BE49-F238E27FC236}">
                <a16:creationId xmlns:a16="http://schemas.microsoft.com/office/drawing/2014/main" id="{88C6C5FD-491E-454E-BDC9-02C0F44942EE}"/>
              </a:ext>
            </a:extLst>
          </p:cNvPr>
          <p:cNvSpPr txBox="1"/>
          <p:nvPr/>
        </p:nvSpPr>
        <p:spPr>
          <a:xfrm>
            <a:off x="9058651" y="2615846"/>
            <a:ext cx="2246967" cy="5078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l"/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Not required UE has capabilities to monitor PDCCH and receive SSB/TRS/CSI-RS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 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in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 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this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 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carrier.</a:t>
            </a:r>
            <a:endParaRPr lang="zh-CN" altLang="en-US" sz="900" dirty="0"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76" name="矩形 75">
            <a:extLst>
              <a:ext uri="{FF2B5EF4-FFF2-40B4-BE49-F238E27FC236}">
                <a16:creationId xmlns:a16="http://schemas.microsoft.com/office/drawing/2014/main" id="{48F7D5AB-2365-418D-9A3B-CAAD3A0F7E35}"/>
              </a:ext>
            </a:extLst>
          </p:cNvPr>
          <p:cNvSpPr/>
          <p:nvPr/>
        </p:nvSpPr>
        <p:spPr>
          <a:xfrm>
            <a:off x="6056792" y="3428747"/>
            <a:ext cx="554729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594" indent="-228594" defTabSz="121917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zh-CN" sz="1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Example:</a:t>
            </a:r>
            <a:r>
              <a:rPr lang="zh-CN" altLang="en-US" sz="1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 </a:t>
            </a:r>
            <a:r>
              <a:rPr lang="en-US" altLang="zh-CN" sz="1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For a UE supporting 3DL CC + 300MHz, it can support more DL carriers if only one cell in a band is required to process control singling from capability perspective. </a:t>
            </a:r>
          </a:p>
        </p:txBody>
      </p:sp>
      <p:sp>
        <p:nvSpPr>
          <p:cNvPr id="81" name="副标题 1">
            <a:extLst>
              <a:ext uri="{FF2B5EF4-FFF2-40B4-BE49-F238E27FC236}">
                <a16:creationId xmlns:a16="http://schemas.microsoft.com/office/drawing/2014/main" id="{66FAC034-6641-4FD3-988B-B9D7673C7F79}"/>
              </a:ext>
            </a:extLst>
          </p:cNvPr>
          <p:cNvSpPr txBox="1">
            <a:spLocks/>
          </p:cNvSpPr>
          <p:nvPr/>
        </p:nvSpPr>
        <p:spPr>
          <a:xfrm>
            <a:off x="333868" y="146186"/>
            <a:ext cx="11529026" cy="576236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ts val="3429"/>
              </a:lnSpc>
              <a:spcBef>
                <a:spcPts val="0"/>
              </a:spcBef>
              <a:buFont typeface="Arial" panose="020B0604020202020204" pitchFamily="34" charset="0"/>
              <a:buNone/>
              <a:defRPr sz="3199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593662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5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7323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3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0986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4648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68309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1971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5634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4929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Single band single 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control 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102" name="矩形 101">
            <a:extLst>
              <a:ext uri="{FF2B5EF4-FFF2-40B4-BE49-F238E27FC236}">
                <a16:creationId xmlns:a16="http://schemas.microsoft.com/office/drawing/2014/main" id="{0B9FFADF-C655-41D9-9810-A346A3081BD9}"/>
              </a:ext>
            </a:extLst>
          </p:cNvPr>
          <p:cNvSpPr/>
          <p:nvPr/>
        </p:nvSpPr>
        <p:spPr bwMode="auto">
          <a:xfrm>
            <a:off x="573366" y="5889356"/>
            <a:ext cx="11037160" cy="323487"/>
          </a:xfrm>
          <a:prstGeom prst="rect">
            <a:avLst/>
          </a:prstGeom>
          <a:solidFill>
            <a:schemeClr val="tx2">
              <a:lumMod val="95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2" tIns="45696" rIns="91392" bIns="45696" numCol="1" rtlCol="0" anchor="t" anchorCtr="0" compatLnSpc="1">
            <a:prstTxWarp prst="textNoShape">
              <a:avLst/>
            </a:prstTxWarp>
          </a:bodyPr>
          <a:lstStyle/>
          <a:p>
            <a:pPr algn="ctr" defTabSz="914387" fontAlgn="base">
              <a:spcBef>
                <a:spcPct val="0"/>
              </a:spcBef>
              <a:spcAft>
                <a:spcPct val="0"/>
              </a:spcAft>
            </a:pPr>
            <a:endParaRPr lang="zh-CN" altLang="en-US" sz="1799" ker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3" name="文本框 102">
            <a:extLst>
              <a:ext uri="{FF2B5EF4-FFF2-40B4-BE49-F238E27FC236}">
                <a16:creationId xmlns:a16="http://schemas.microsoft.com/office/drawing/2014/main" id="{5362E419-6C7C-4F89-8F34-83E7C31B4DE0}"/>
              </a:ext>
            </a:extLst>
          </p:cNvPr>
          <p:cNvSpPr txBox="1"/>
          <p:nvPr/>
        </p:nvSpPr>
        <p:spPr>
          <a:xfrm>
            <a:off x="678070" y="5947621"/>
            <a:ext cx="1102346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en-US" altLang="zh-CN" sz="1200" b="1" i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Proposal 2: Introduce enhancements in Rel-20 to support single band single control for intra-band CA.</a:t>
            </a:r>
          </a:p>
        </p:txBody>
      </p:sp>
      <p:sp>
        <p:nvSpPr>
          <p:cNvPr id="90" name="矩形 89">
            <a:extLst>
              <a:ext uri="{FF2B5EF4-FFF2-40B4-BE49-F238E27FC236}">
                <a16:creationId xmlns:a16="http://schemas.microsoft.com/office/drawing/2014/main" id="{6C91EEB3-2092-4DC1-AA0D-7E450E942360}"/>
              </a:ext>
            </a:extLst>
          </p:cNvPr>
          <p:cNvSpPr/>
          <p:nvPr/>
        </p:nvSpPr>
        <p:spPr>
          <a:xfrm>
            <a:off x="7300082" y="4353713"/>
            <a:ext cx="1058804" cy="15624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bg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91" name="矩形 90">
            <a:extLst>
              <a:ext uri="{FF2B5EF4-FFF2-40B4-BE49-F238E27FC236}">
                <a16:creationId xmlns:a16="http://schemas.microsoft.com/office/drawing/2014/main" id="{87940C07-AE5F-4612-A5B5-663FB3372585}"/>
              </a:ext>
            </a:extLst>
          </p:cNvPr>
          <p:cNvSpPr/>
          <p:nvPr/>
        </p:nvSpPr>
        <p:spPr>
          <a:xfrm>
            <a:off x="6785252" y="3817379"/>
            <a:ext cx="540000" cy="254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17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n79</a:t>
            </a:r>
          </a:p>
        </p:txBody>
      </p:sp>
      <p:sp>
        <p:nvSpPr>
          <p:cNvPr id="107" name="矩形 106">
            <a:extLst>
              <a:ext uri="{FF2B5EF4-FFF2-40B4-BE49-F238E27FC236}">
                <a16:creationId xmlns:a16="http://schemas.microsoft.com/office/drawing/2014/main" id="{3C485202-B9BA-4485-821D-F51E8836F8B3}"/>
              </a:ext>
            </a:extLst>
          </p:cNvPr>
          <p:cNvSpPr/>
          <p:nvPr/>
        </p:nvSpPr>
        <p:spPr>
          <a:xfrm>
            <a:off x="6785252" y="4188396"/>
            <a:ext cx="540000" cy="254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17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n41</a:t>
            </a:r>
          </a:p>
        </p:txBody>
      </p:sp>
      <p:sp>
        <p:nvSpPr>
          <p:cNvPr id="137" name="矩形 136">
            <a:extLst>
              <a:ext uri="{FF2B5EF4-FFF2-40B4-BE49-F238E27FC236}">
                <a16:creationId xmlns:a16="http://schemas.microsoft.com/office/drawing/2014/main" id="{92B0A9E7-53E1-4C5A-9C80-6ED7FDD43B5B}"/>
              </a:ext>
            </a:extLst>
          </p:cNvPr>
          <p:cNvSpPr/>
          <p:nvPr/>
        </p:nvSpPr>
        <p:spPr>
          <a:xfrm>
            <a:off x="6785252" y="4533476"/>
            <a:ext cx="540000" cy="254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17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n28</a:t>
            </a:r>
          </a:p>
        </p:txBody>
      </p:sp>
      <p:sp>
        <p:nvSpPr>
          <p:cNvPr id="139" name="矩形 138">
            <a:extLst>
              <a:ext uri="{FF2B5EF4-FFF2-40B4-BE49-F238E27FC236}">
                <a16:creationId xmlns:a16="http://schemas.microsoft.com/office/drawing/2014/main" id="{661AA94C-9768-4713-A57F-89015AC36A99}"/>
              </a:ext>
            </a:extLst>
          </p:cNvPr>
          <p:cNvSpPr/>
          <p:nvPr/>
        </p:nvSpPr>
        <p:spPr>
          <a:xfrm>
            <a:off x="7300082" y="4170685"/>
            <a:ext cx="1058804" cy="15624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bg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945190E8-6BBD-4E4B-BD76-074B87D37585}"/>
              </a:ext>
            </a:extLst>
          </p:cNvPr>
          <p:cNvSpPr/>
          <p:nvPr/>
        </p:nvSpPr>
        <p:spPr>
          <a:xfrm>
            <a:off x="7300082" y="4610620"/>
            <a:ext cx="1058804" cy="156246"/>
          </a:xfrm>
          <a:prstGeom prst="rect">
            <a:avLst/>
          </a:prstGeom>
          <a:solidFill>
            <a:schemeClr val="tx2"/>
          </a:solidFill>
          <a:ln>
            <a:solidFill>
              <a:schemeClr val="bg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9CE5DE8E-A2E9-477C-A995-88CBC77F3C91}"/>
              </a:ext>
            </a:extLst>
          </p:cNvPr>
          <p:cNvSpPr/>
          <p:nvPr/>
        </p:nvSpPr>
        <p:spPr>
          <a:xfrm>
            <a:off x="7300082" y="3904008"/>
            <a:ext cx="1058804" cy="15624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bg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142" name="矩形 141">
            <a:extLst>
              <a:ext uri="{FF2B5EF4-FFF2-40B4-BE49-F238E27FC236}">
                <a16:creationId xmlns:a16="http://schemas.microsoft.com/office/drawing/2014/main" id="{75656AAE-979D-40B8-8FCD-35D716C04A10}"/>
              </a:ext>
            </a:extLst>
          </p:cNvPr>
          <p:cNvSpPr/>
          <p:nvPr/>
        </p:nvSpPr>
        <p:spPr>
          <a:xfrm>
            <a:off x="9182750" y="4315961"/>
            <a:ext cx="1058804" cy="15624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bg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143" name="矩形 142">
            <a:extLst>
              <a:ext uri="{FF2B5EF4-FFF2-40B4-BE49-F238E27FC236}">
                <a16:creationId xmlns:a16="http://schemas.microsoft.com/office/drawing/2014/main" id="{6BAB120A-BF0F-46EB-8BEE-7321D8958267}"/>
              </a:ext>
            </a:extLst>
          </p:cNvPr>
          <p:cNvSpPr/>
          <p:nvPr/>
        </p:nvSpPr>
        <p:spPr>
          <a:xfrm>
            <a:off x="9182750" y="4158333"/>
            <a:ext cx="1058804" cy="15624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bg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144" name="矩形 143">
            <a:extLst>
              <a:ext uri="{FF2B5EF4-FFF2-40B4-BE49-F238E27FC236}">
                <a16:creationId xmlns:a16="http://schemas.microsoft.com/office/drawing/2014/main" id="{18284B3A-1B06-4685-8A04-AEE4502DA29A}"/>
              </a:ext>
            </a:extLst>
          </p:cNvPr>
          <p:cNvSpPr/>
          <p:nvPr/>
        </p:nvSpPr>
        <p:spPr>
          <a:xfrm>
            <a:off x="9182750" y="4598268"/>
            <a:ext cx="1058804" cy="15624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bg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145" name="矩形 144">
            <a:extLst>
              <a:ext uri="{FF2B5EF4-FFF2-40B4-BE49-F238E27FC236}">
                <a16:creationId xmlns:a16="http://schemas.microsoft.com/office/drawing/2014/main" id="{259AA8CF-D219-4D8F-AFAA-9CD24E5969D3}"/>
              </a:ext>
            </a:extLst>
          </p:cNvPr>
          <p:cNvSpPr/>
          <p:nvPr/>
        </p:nvSpPr>
        <p:spPr>
          <a:xfrm>
            <a:off x="9182750" y="3891656"/>
            <a:ext cx="1058804" cy="15624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bg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22353A75-E4D2-4FBE-B63C-A1C2403BEED4}"/>
              </a:ext>
            </a:extLst>
          </p:cNvPr>
          <p:cNvSpPr/>
          <p:nvPr/>
        </p:nvSpPr>
        <p:spPr>
          <a:xfrm>
            <a:off x="7300082" y="5350522"/>
            <a:ext cx="1058804" cy="156246"/>
          </a:xfrm>
          <a:prstGeom prst="rect">
            <a:avLst/>
          </a:prstGeom>
          <a:solidFill>
            <a:schemeClr val="tx2"/>
          </a:solidFill>
          <a:ln>
            <a:solidFill>
              <a:schemeClr val="bg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7CCFE1B4-8639-4797-8852-EFBF8DF02844}"/>
              </a:ext>
            </a:extLst>
          </p:cNvPr>
          <p:cNvSpPr/>
          <p:nvPr/>
        </p:nvSpPr>
        <p:spPr>
          <a:xfrm>
            <a:off x="6785252" y="4814188"/>
            <a:ext cx="540000" cy="254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17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n78</a:t>
            </a:r>
          </a:p>
        </p:txBody>
      </p:sp>
      <p:sp>
        <p:nvSpPr>
          <p:cNvPr id="148" name="矩形 147">
            <a:extLst>
              <a:ext uri="{FF2B5EF4-FFF2-40B4-BE49-F238E27FC236}">
                <a16:creationId xmlns:a16="http://schemas.microsoft.com/office/drawing/2014/main" id="{E3932596-69F1-4586-8D19-D99C7BA8917B}"/>
              </a:ext>
            </a:extLst>
          </p:cNvPr>
          <p:cNvSpPr/>
          <p:nvPr/>
        </p:nvSpPr>
        <p:spPr>
          <a:xfrm>
            <a:off x="6785252" y="5168609"/>
            <a:ext cx="540000" cy="254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17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n7</a:t>
            </a:r>
          </a:p>
        </p:txBody>
      </p:sp>
      <p:sp>
        <p:nvSpPr>
          <p:cNvPr id="149" name="矩形 148">
            <a:extLst>
              <a:ext uri="{FF2B5EF4-FFF2-40B4-BE49-F238E27FC236}">
                <a16:creationId xmlns:a16="http://schemas.microsoft.com/office/drawing/2014/main" id="{C17B9A03-89D6-4C1C-AD41-F438248C4FCF}"/>
              </a:ext>
            </a:extLst>
          </p:cNvPr>
          <p:cNvSpPr/>
          <p:nvPr/>
        </p:nvSpPr>
        <p:spPr>
          <a:xfrm>
            <a:off x="6785252" y="5539961"/>
            <a:ext cx="540000" cy="254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17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n1</a:t>
            </a:r>
          </a:p>
        </p:txBody>
      </p:sp>
      <p:sp>
        <p:nvSpPr>
          <p:cNvPr id="150" name="矩形 149">
            <a:extLst>
              <a:ext uri="{FF2B5EF4-FFF2-40B4-BE49-F238E27FC236}">
                <a16:creationId xmlns:a16="http://schemas.microsoft.com/office/drawing/2014/main" id="{CCD99189-DAC4-4E31-8166-7D147C24DF77}"/>
              </a:ext>
            </a:extLst>
          </p:cNvPr>
          <p:cNvSpPr/>
          <p:nvPr/>
        </p:nvSpPr>
        <p:spPr>
          <a:xfrm>
            <a:off x="7300082" y="5167494"/>
            <a:ext cx="1058804" cy="15624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bg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151" name="矩形 150">
            <a:extLst>
              <a:ext uri="{FF2B5EF4-FFF2-40B4-BE49-F238E27FC236}">
                <a16:creationId xmlns:a16="http://schemas.microsoft.com/office/drawing/2014/main" id="{38F4D91F-2F0C-4B62-B484-1F934CA65843}"/>
              </a:ext>
            </a:extLst>
          </p:cNvPr>
          <p:cNvSpPr/>
          <p:nvPr/>
        </p:nvSpPr>
        <p:spPr>
          <a:xfrm>
            <a:off x="7300082" y="5607429"/>
            <a:ext cx="1058804" cy="15624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bg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152" name="矩形 151">
            <a:extLst>
              <a:ext uri="{FF2B5EF4-FFF2-40B4-BE49-F238E27FC236}">
                <a16:creationId xmlns:a16="http://schemas.microsoft.com/office/drawing/2014/main" id="{3F39ADB7-B359-4808-BF78-B4185419130A}"/>
              </a:ext>
            </a:extLst>
          </p:cNvPr>
          <p:cNvSpPr/>
          <p:nvPr/>
        </p:nvSpPr>
        <p:spPr>
          <a:xfrm>
            <a:off x="7300082" y="4900817"/>
            <a:ext cx="1058804" cy="15624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bg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cxnSp>
        <p:nvCxnSpPr>
          <p:cNvPr id="153" name="直接连接符 152">
            <a:extLst>
              <a:ext uri="{FF2B5EF4-FFF2-40B4-BE49-F238E27FC236}">
                <a16:creationId xmlns:a16="http://schemas.microsoft.com/office/drawing/2014/main" id="{52AC2373-908D-42C7-AA70-1E7222CE8768}"/>
              </a:ext>
            </a:extLst>
          </p:cNvPr>
          <p:cNvCxnSpPr>
            <a:cxnSpLocks/>
          </p:cNvCxnSpPr>
          <p:nvPr/>
        </p:nvCxnSpPr>
        <p:spPr>
          <a:xfrm flipV="1">
            <a:off x="6399838" y="4813396"/>
            <a:ext cx="4358648" cy="23744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8" name="矩形 157">
            <a:extLst>
              <a:ext uri="{FF2B5EF4-FFF2-40B4-BE49-F238E27FC236}">
                <a16:creationId xmlns:a16="http://schemas.microsoft.com/office/drawing/2014/main" id="{C77FEC5B-11DE-4554-8082-E483F7F5E863}"/>
              </a:ext>
            </a:extLst>
          </p:cNvPr>
          <p:cNvSpPr/>
          <p:nvPr/>
        </p:nvSpPr>
        <p:spPr>
          <a:xfrm>
            <a:off x="9182750" y="5360201"/>
            <a:ext cx="1058804" cy="15624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bg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161" name="矩形 160">
            <a:extLst>
              <a:ext uri="{FF2B5EF4-FFF2-40B4-BE49-F238E27FC236}">
                <a16:creationId xmlns:a16="http://schemas.microsoft.com/office/drawing/2014/main" id="{6C7DA80E-3223-4E8C-B625-8DAAE957D0C9}"/>
              </a:ext>
            </a:extLst>
          </p:cNvPr>
          <p:cNvSpPr/>
          <p:nvPr/>
        </p:nvSpPr>
        <p:spPr>
          <a:xfrm>
            <a:off x="9182750" y="5158123"/>
            <a:ext cx="1058804" cy="15624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bg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162" name="矩形 161">
            <a:extLst>
              <a:ext uri="{FF2B5EF4-FFF2-40B4-BE49-F238E27FC236}">
                <a16:creationId xmlns:a16="http://schemas.microsoft.com/office/drawing/2014/main" id="{8053B5CA-B4AB-420B-AE53-D7F8212E5364}"/>
              </a:ext>
            </a:extLst>
          </p:cNvPr>
          <p:cNvSpPr/>
          <p:nvPr/>
        </p:nvSpPr>
        <p:spPr>
          <a:xfrm>
            <a:off x="9182750" y="5598058"/>
            <a:ext cx="1058804" cy="15624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bg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163" name="矩形 162">
            <a:extLst>
              <a:ext uri="{FF2B5EF4-FFF2-40B4-BE49-F238E27FC236}">
                <a16:creationId xmlns:a16="http://schemas.microsoft.com/office/drawing/2014/main" id="{AEF85975-CB23-4DC4-A1AD-CA6F02F267A8}"/>
              </a:ext>
            </a:extLst>
          </p:cNvPr>
          <p:cNvSpPr/>
          <p:nvPr/>
        </p:nvSpPr>
        <p:spPr>
          <a:xfrm>
            <a:off x="9182750" y="4891446"/>
            <a:ext cx="1058804" cy="15624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bg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164" name="等腰三角形 163">
            <a:extLst>
              <a:ext uri="{FF2B5EF4-FFF2-40B4-BE49-F238E27FC236}">
                <a16:creationId xmlns:a16="http://schemas.microsoft.com/office/drawing/2014/main" id="{EEAD6C6F-1ADD-4A9F-B045-68B3BC1AE32C}"/>
              </a:ext>
            </a:extLst>
          </p:cNvPr>
          <p:cNvSpPr/>
          <p:nvPr/>
        </p:nvSpPr>
        <p:spPr bwMode="auto">
          <a:xfrm rot="16200000" flipV="1">
            <a:off x="8295028" y="4258927"/>
            <a:ext cx="646332" cy="121167"/>
          </a:xfrm>
          <a:prstGeom prst="triangle">
            <a:avLst>
              <a:gd name="adj" fmla="val 49886"/>
            </a:avLst>
          </a:prstGeom>
          <a:gradFill flip="none" rotWithShape="1">
            <a:gsLst>
              <a:gs pos="0">
                <a:srgbClr val="FFFFFF"/>
              </a:gs>
              <a:gs pos="65000">
                <a:srgbClr val="FFFFFF">
                  <a:lumMod val="85000"/>
                </a:srgbClr>
              </a:gs>
              <a:gs pos="100000">
                <a:srgbClr val="FFFFFF">
                  <a:lumMod val="75000"/>
                </a:srgbClr>
              </a:gs>
            </a:gsLst>
            <a:lin ang="162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40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78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718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957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196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435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675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913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900" ker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5" name="等腰三角形 164">
            <a:extLst>
              <a:ext uri="{FF2B5EF4-FFF2-40B4-BE49-F238E27FC236}">
                <a16:creationId xmlns:a16="http://schemas.microsoft.com/office/drawing/2014/main" id="{A269BA09-3EA4-4A56-A134-F9DC1C8D682F}"/>
              </a:ext>
            </a:extLst>
          </p:cNvPr>
          <p:cNvSpPr/>
          <p:nvPr/>
        </p:nvSpPr>
        <p:spPr bwMode="auto">
          <a:xfrm rot="16200000" flipV="1">
            <a:off x="8308197" y="5269953"/>
            <a:ext cx="646332" cy="121167"/>
          </a:xfrm>
          <a:prstGeom prst="triangle">
            <a:avLst>
              <a:gd name="adj" fmla="val 49886"/>
            </a:avLst>
          </a:prstGeom>
          <a:gradFill flip="none" rotWithShape="1">
            <a:gsLst>
              <a:gs pos="0">
                <a:srgbClr val="FFFFFF"/>
              </a:gs>
              <a:gs pos="65000">
                <a:srgbClr val="FFFFFF">
                  <a:lumMod val="85000"/>
                </a:srgbClr>
              </a:gs>
              <a:gs pos="100000">
                <a:srgbClr val="FFFFFF">
                  <a:lumMod val="75000"/>
                </a:srgbClr>
              </a:gs>
            </a:gsLst>
            <a:lin ang="162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40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78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718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957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196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435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675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913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900" ker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6" name="文本框 165">
            <a:extLst>
              <a:ext uri="{FF2B5EF4-FFF2-40B4-BE49-F238E27FC236}">
                <a16:creationId xmlns:a16="http://schemas.microsoft.com/office/drawing/2014/main" id="{A70EBDB2-362D-4FE1-917B-1D211E84DD70}"/>
              </a:ext>
            </a:extLst>
          </p:cNvPr>
          <p:cNvSpPr txBox="1"/>
          <p:nvPr/>
        </p:nvSpPr>
        <p:spPr>
          <a:xfrm>
            <a:off x="6351268" y="4206295"/>
            <a:ext cx="676989" cy="2308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l"/>
            <a:r>
              <a:rPr lang="en-US" altLang="zh-CN" sz="900" b="1" dirty="0"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Legacy</a:t>
            </a:r>
            <a:endParaRPr lang="zh-CN" altLang="en-US" sz="900" dirty="0"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167" name="文本框 166">
            <a:extLst>
              <a:ext uri="{FF2B5EF4-FFF2-40B4-BE49-F238E27FC236}">
                <a16:creationId xmlns:a16="http://schemas.microsoft.com/office/drawing/2014/main" id="{074F0207-9C60-4090-8CF8-04FF7BC8F08A}"/>
              </a:ext>
            </a:extLst>
          </p:cNvPr>
          <p:cNvSpPr txBox="1"/>
          <p:nvPr/>
        </p:nvSpPr>
        <p:spPr>
          <a:xfrm>
            <a:off x="6371455" y="5185093"/>
            <a:ext cx="676989" cy="2308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l"/>
            <a:r>
              <a:rPr lang="en-US" altLang="zh-CN" sz="900" b="1" dirty="0"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Legacy</a:t>
            </a:r>
            <a:endParaRPr lang="zh-CN" altLang="en-US" sz="900" dirty="0"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168" name="文本框 167">
            <a:extLst>
              <a:ext uri="{FF2B5EF4-FFF2-40B4-BE49-F238E27FC236}">
                <a16:creationId xmlns:a16="http://schemas.microsoft.com/office/drawing/2014/main" id="{F4E8AB73-2EA6-4DC9-9B81-B30142EDEE51}"/>
              </a:ext>
            </a:extLst>
          </p:cNvPr>
          <p:cNvSpPr txBox="1"/>
          <p:nvPr/>
        </p:nvSpPr>
        <p:spPr>
          <a:xfrm>
            <a:off x="10328089" y="4133612"/>
            <a:ext cx="1391016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l"/>
            <a:r>
              <a:rPr lang="en-US" altLang="zh-CN" sz="900" b="1" dirty="0"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Single Band Single Control</a:t>
            </a:r>
            <a:endParaRPr lang="zh-CN" altLang="en-US" sz="900" dirty="0"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170" name="矩形 169">
            <a:extLst>
              <a:ext uri="{FF2B5EF4-FFF2-40B4-BE49-F238E27FC236}">
                <a16:creationId xmlns:a16="http://schemas.microsoft.com/office/drawing/2014/main" id="{E3479BB0-F3FF-4BD2-9EFB-87173085FEE2}"/>
              </a:ext>
            </a:extLst>
          </p:cNvPr>
          <p:cNvSpPr/>
          <p:nvPr/>
        </p:nvSpPr>
        <p:spPr>
          <a:xfrm>
            <a:off x="8699605" y="3821729"/>
            <a:ext cx="540000" cy="254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17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n79</a:t>
            </a:r>
          </a:p>
        </p:txBody>
      </p:sp>
      <p:sp>
        <p:nvSpPr>
          <p:cNvPr id="171" name="矩形 170">
            <a:extLst>
              <a:ext uri="{FF2B5EF4-FFF2-40B4-BE49-F238E27FC236}">
                <a16:creationId xmlns:a16="http://schemas.microsoft.com/office/drawing/2014/main" id="{3D6F9580-9379-48A0-ACA8-94ED561A4C68}"/>
              </a:ext>
            </a:extLst>
          </p:cNvPr>
          <p:cNvSpPr/>
          <p:nvPr/>
        </p:nvSpPr>
        <p:spPr>
          <a:xfrm>
            <a:off x="8699605" y="4192746"/>
            <a:ext cx="540000" cy="254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17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n41</a:t>
            </a:r>
          </a:p>
        </p:txBody>
      </p:sp>
      <p:sp>
        <p:nvSpPr>
          <p:cNvPr id="172" name="矩形 171">
            <a:extLst>
              <a:ext uri="{FF2B5EF4-FFF2-40B4-BE49-F238E27FC236}">
                <a16:creationId xmlns:a16="http://schemas.microsoft.com/office/drawing/2014/main" id="{58798A4F-1F81-40B6-ACFE-30276CE16A82}"/>
              </a:ext>
            </a:extLst>
          </p:cNvPr>
          <p:cNvSpPr/>
          <p:nvPr/>
        </p:nvSpPr>
        <p:spPr>
          <a:xfrm>
            <a:off x="8699605" y="4537826"/>
            <a:ext cx="540000" cy="254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17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n28</a:t>
            </a:r>
          </a:p>
        </p:txBody>
      </p:sp>
      <p:sp>
        <p:nvSpPr>
          <p:cNvPr id="173" name="矩形 172">
            <a:extLst>
              <a:ext uri="{FF2B5EF4-FFF2-40B4-BE49-F238E27FC236}">
                <a16:creationId xmlns:a16="http://schemas.microsoft.com/office/drawing/2014/main" id="{3A7C9A79-3688-4669-A94F-3272A79F02A7}"/>
              </a:ext>
            </a:extLst>
          </p:cNvPr>
          <p:cNvSpPr/>
          <p:nvPr/>
        </p:nvSpPr>
        <p:spPr>
          <a:xfrm>
            <a:off x="8699605" y="4818538"/>
            <a:ext cx="540000" cy="254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17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n78</a:t>
            </a:r>
          </a:p>
        </p:txBody>
      </p:sp>
      <p:sp>
        <p:nvSpPr>
          <p:cNvPr id="174" name="矩形 173">
            <a:extLst>
              <a:ext uri="{FF2B5EF4-FFF2-40B4-BE49-F238E27FC236}">
                <a16:creationId xmlns:a16="http://schemas.microsoft.com/office/drawing/2014/main" id="{023BF004-5A12-422A-AB29-42D56BA394DE}"/>
              </a:ext>
            </a:extLst>
          </p:cNvPr>
          <p:cNvSpPr/>
          <p:nvPr/>
        </p:nvSpPr>
        <p:spPr>
          <a:xfrm>
            <a:off x="8699605" y="5187827"/>
            <a:ext cx="540000" cy="254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17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n7</a:t>
            </a:r>
          </a:p>
        </p:txBody>
      </p:sp>
      <p:sp>
        <p:nvSpPr>
          <p:cNvPr id="175" name="矩形 174">
            <a:extLst>
              <a:ext uri="{FF2B5EF4-FFF2-40B4-BE49-F238E27FC236}">
                <a16:creationId xmlns:a16="http://schemas.microsoft.com/office/drawing/2014/main" id="{83A1CE75-F89C-4D1D-ACAD-9DB79EDDA818}"/>
              </a:ext>
            </a:extLst>
          </p:cNvPr>
          <p:cNvSpPr/>
          <p:nvPr/>
        </p:nvSpPr>
        <p:spPr>
          <a:xfrm>
            <a:off x="8699605" y="5544311"/>
            <a:ext cx="540000" cy="254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17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n1</a:t>
            </a:r>
          </a:p>
        </p:txBody>
      </p:sp>
      <p:sp>
        <p:nvSpPr>
          <p:cNvPr id="179" name="文本框 178">
            <a:extLst>
              <a:ext uri="{FF2B5EF4-FFF2-40B4-BE49-F238E27FC236}">
                <a16:creationId xmlns:a16="http://schemas.microsoft.com/office/drawing/2014/main" id="{DCF3A972-0AF4-4ADF-A916-19EB17DCBB95}"/>
              </a:ext>
            </a:extLst>
          </p:cNvPr>
          <p:cNvSpPr txBox="1"/>
          <p:nvPr/>
        </p:nvSpPr>
        <p:spPr>
          <a:xfrm>
            <a:off x="7800842" y="3916675"/>
            <a:ext cx="460062" cy="1384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kumimoji="1" lang="en-US" altLang="zh-CN" sz="9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100MHz</a:t>
            </a:r>
            <a:endParaRPr kumimoji="1" lang="zh-CN" altLang="en-US" sz="9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0" name="矩形 179">
            <a:extLst>
              <a:ext uri="{FF2B5EF4-FFF2-40B4-BE49-F238E27FC236}">
                <a16:creationId xmlns:a16="http://schemas.microsoft.com/office/drawing/2014/main" id="{A5E0E44C-40E9-4674-9E42-5FA426379F4B}"/>
              </a:ext>
            </a:extLst>
          </p:cNvPr>
          <p:cNvSpPr/>
          <p:nvPr/>
        </p:nvSpPr>
        <p:spPr>
          <a:xfrm>
            <a:off x="7300082" y="3907619"/>
            <a:ext cx="129120" cy="151270"/>
          </a:xfrm>
          <a:prstGeom prst="rect">
            <a:avLst/>
          </a:prstGeom>
          <a:solidFill>
            <a:srgbClr val="C00000"/>
          </a:solidFill>
          <a:ln>
            <a:solidFill>
              <a:schemeClr val="bg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cxnSp>
        <p:nvCxnSpPr>
          <p:cNvPr id="181" name="直接箭头连接符 180">
            <a:extLst>
              <a:ext uri="{FF2B5EF4-FFF2-40B4-BE49-F238E27FC236}">
                <a16:creationId xmlns:a16="http://schemas.microsoft.com/office/drawing/2014/main" id="{BD413D1A-B0AE-4E1A-A1F9-201A95ADAB6B}"/>
              </a:ext>
            </a:extLst>
          </p:cNvPr>
          <p:cNvCxnSpPr>
            <a:cxnSpLocks/>
          </p:cNvCxnSpPr>
          <p:nvPr/>
        </p:nvCxnSpPr>
        <p:spPr>
          <a:xfrm>
            <a:off x="7429202" y="3982131"/>
            <a:ext cx="27146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2" name="矩形 181">
            <a:extLst>
              <a:ext uri="{FF2B5EF4-FFF2-40B4-BE49-F238E27FC236}">
                <a16:creationId xmlns:a16="http://schemas.microsoft.com/office/drawing/2014/main" id="{E60A71CB-786A-4750-BC74-F979008B125E}"/>
              </a:ext>
            </a:extLst>
          </p:cNvPr>
          <p:cNvSpPr/>
          <p:nvPr/>
        </p:nvSpPr>
        <p:spPr>
          <a:xfrm>
            <a:off x="7304890" y="4174922"/>
            <a:ext cx="129120" cy="151270"/>
          </a:xfrm>
          <a:prstGeom prst="rect">
            <a:avLst/>
          </a:prstGeom>
          <a:solidFill>
            <a:srgbClr val="C00000"/>
          </a:solidFill>
          <a:ln>
            <a:solidFill>
              <a:schemeClr val="bg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cxnSp>
        <p:nvCxnSpPr>
          <p:cNvPr id="183" name="直接箭头连接符 182">
            <a:extLst>
              <a:ext uri="{FF2B5EF4-FFF2-40B4-BE49-F238E27FC236}">
                <a16:creationId xmlns:a16="http://schemas.microsoft.com/office/drawing/2014/main" id="{6B800504-BDC3-40FC-8795-A6488D553966}"/>
              </a:ext>
            </a:extLst>
          </p:cNvPr>
          <p:cNvCxnSpPr>
            <a:cxnSpLocks/>
          </p:cNvCxnSpPr>
          <p:nvPr/>
        </p:nvCxnSpPr>
        <p:spPr>
          <a:xfrm>
            <a:off x="7434010" y="4249434"/>
            <a:ext cx="27146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4" name="矩形 183">
            <a:extLst>
              <a:ext uri="{FF2B5EF4-FFF2-40B4-BE49-F238E27FC236}">
                <a16:creationId xmlns:a16="http://schemas.microsoft.com/office/drawing/2014/main" id="{DDDF590D-09D3-44AD-A198-1D6E01A7796E}"/>
              </a:ext>
            </a:extLst>
          </p:cNvPr>
          <p:cNvSpPr/>
          <p:nvPr/>
        </p:nvSpPr>
        <p:spPr>
          <a:xfrm>
            <a:off x="7304890" y="4357154"/>
            <a:ext cx="129120" cy="151270"/>
          </a:xfrm>
          <a:prstGeom prst="rect">
            <a:avLst/>
          </a:prstGeom>
          <a:solidFill>
            <a:srgbClr val="C00000"/>
          </a:solidFill>
          <a:ln>
            <a:solidFill>
              <a:schemeClr val="bg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cxnSp>
        <p:nvCxnSpPr>
          <p:cNvPr id="185" name="直接箭头连接符 184">
            <a:extLst>
              <a:ext uri="{FF2B5EF4-FFF2-40B4-BE49-F238E27FC236}">
                <a16:creationId xmlns:a16="http://schemas.microsoft.com/office/drawing/2014/main" id="{14FF226E-E7C2-4954-AAEA-84BDFCCE84BB}"/>
              </a:ext>
            </a:extLst>
          </p:cNvPr>
          <p:cNvCxnSpPr>
            <a:cxnSpLocks/>
          </p:cNvCxnSpPr>
          <p:nvPr/>
        </p:nvCxnSpPr>
        <p:spPr>
          <a:xfrm>
            <a:off x="7434010" y="4431666"/>
            <a:ext cx="27146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6" name="矩形 185">
            <a:extLst>
              <a:ext uri="{FF2B5EF4-FFF2-40B4-BE49-F238E27FC236}">
                <a16:creationId xmlns:a16="http://schemas.microsoft.com/office/drawing/2014/main" id="{E2D46404-695F-4A9E-A0AB-06868D1C1F2C}"/>
              </a:ext>
            </a:extLst>
          </p:cNvPr>
          <p:cNvSpPr/>
          <p:nvPr/>
        </p:nvSpPr>
        <p:spPr>
          <a:xfrm>
            <a:off x="9184393" y="3892437"/>
            <a:ext cx="129120" cy="151270"/>
          </a:xfrm>
          <a:prstGeom prst="rect">
            <a:avLst/>
          </a:prstGeom>
          <a:solidFill>
            <a:srgbClr val="C00000"/>
          </a:solidFill>
          <a:ln>
            <a:solidFill>
              <a:schemeClr val="bg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cxnSp>
        <p:nvCxnSpPr>
          <p:cNvPr id="187" name="直接箭头连接符 186">
            <a:extLst>
              <a:ext uri="{FF2B5EF4-FFF2-40B4-BE49-F238E27FC236}">
                <a16:creationId xmlns:a16="http://schemas.microsoft.com/office/drawing/2014/main" id="{84E78298-7799-4CA1-8131-77CE0C3F258A}"/>
              </a:ext>
            </a:extLst>
          </p:cNvPr>
          <p:cNvCxnSpPr>
            <a:cxnSpLocks/>
          </p:cNvCxnSpPr>
          <p:nvPr/>
        </p:nvCxnSpPr>
        <p:spPr>
          <a:xfrm>
            <a:off x="9313513" y="3966949"/>
            <a:ext cx="27146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8" name="矩形 187">
            <a:extLst>
              <a:ext uri="{FF2B5EF4-FFF2-40B4-BE49-F238E27FC236}">
                <a16:creationId xmlns:a16="http://schemas.microsoft.com/office/drawing/2014/main" id="{1872725C-3F74-438F-A1CB-77B15AD0B3B3}"/>
              </a:ext>
            </a:extLst>
          </p:cNvPr>
          <p:cNvSpPr/>
          <p:nvPr/>
        </p:nvSpPr>
        <p:spPr>
          <a:xfrm>
            <a:off x="9177823" y="4166702"/>
            <a:ext cx="129120" cy="151270"/>
          </a:xfrm>
          <a:prstGeom prst="rect">
            <a:avLst/>
          </a:prstGeom>
          <a:solidFill>
            <a:srgbClr val="C00000"/>
          </a:solidFill>
          <a:ln>
            <a:solidFill>
              <a:schemeClr val="bg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cxnSp>
        <p:nvCxnSpPr>
          <p:cNvPr id="189" name="直接箭头连接符 188">
            <a:extLst>
              <a:ext uri="{FF2B5EF4-FFF2-40B4-BE49-F238E27FC236}">
                <a16:creationId xmlns:a16="http://schemas.microsoft.com/office/drawing/2014/main" id="{192D16CE-AC7F-4B05-9521-F5BCF9595579}"/>
              </a:ext>
            </a:extLst>
          </p:cNvPr>
          <p:cNvCxnSpPr>
            <a:cxnSpLocks/>
          </p:cNvCxnSpPr>
          <p:nvPr/>
        </p:nvCxnSpPr>
        <p:spPr>
          <a:xfrm>
            <a:off x="9306943" y="4241214"/>
            <a:ext cx="27146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0" name="矩形 189">
            <a:extLst>
              <a:ext uri="{FF2B5EF4-FFF2-40B4-BE49-F238E27FC236}">
                <a16:creationId xmlns:a16="http://schemas.microsoft.com/office/drawing/2014/main" id="{1906D656-F3A0-471D-AC74-BC455D52B261}"/>
              </a:ext>
            </a:extLst>
          </p:cNvPr>
          <p:cNvSpPr/>
          <p:nvPr/>
        </p:nvSpPr>
        <p:spPr>
          <a:xfrm>
            <a:off x="9187931" y="4595119"/>
            <a:ext cx="129120" cy="151270"/>
          </a:xfrm>
          <a:prstGeom prst="rect">
            <a:avLst/>
          </a:prstGeom>
          <a:solidFill>
            <a:srgbClr val="C00000"/>
          </a:solidFill>
          <a:ln>
            <a:solidFill>
              <a:schemeClr val="bg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cxnSp>
        <p:nvCxnSpPr>
          <p:cNvPr id="191" name="直接箭头连接符 190">
            <a:extLst>
              <a:ext uri="{FF2B5EF4-FFF2-40B4-BE49-F238E27FC236}">
                <a16:creationId xmlns:a16="http://schemas.microsoft.com/office/drawing/2014/main" id="{1E88DCD2-0EB2-4E92-8F5E-39C3BB1B445B}"/>
              </a:ext>
            </a:extLst>
          </p:cNvPr>
          <p:cNvCxnSpPr>
            <a:cxnSpLocks/>
          </p:cNvCxnSpPr>
          <p:nvPr/>
        </p:nvCxnSpPr>
        <p:spPr>
          <a:xfrm>
            <a:off x="9317051" y="4669631"/>
            <a:ext cx="27146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2" name="矩形 191">
            <a:extLst>
              <a:ext uri="{FF2B5EF4-FFF2-40B4-BE49-F238E27FC236}">
                <a16:creationId xmlns:a16="http://schemas.microsoft.com/office/drawing/2014/main" id="{03523C83-3B94-4838-85C1-7488FAE46E89}"/>
              </a:ext>
            </a:extLst>
          </p:cNvPr>
          <p:cNvSpPr/>
          <p:nvPr/>
        </p:nvSpPr>
        <p:spPr>
          <a:xfrm>
            <a:off x="7299251" y="4907988"/>
            <a:ext cx="129120" cy="151270"/>
          </a:xfrm>
          <a:prstGeom prst="rect">
            <a:avLst/>
          </a:prstGeom>
          <a:solidFill>
            <a:srgbClr val="C00000"/>
          </a:solidFill>
          <a:ln>
            <a:solidFill>
              <a:schemeClr val="bg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cxnSp>
        <p:nvCxnSpPr>
          <p:cNvPr id="193" name="直接箭头连接符 192">
            <a:extLst>
              <a:ext uri="{FF2B5EF4-FFF2-40B4-BE49-F238E27FC236}">
                <a16:creationId xmlns:a16="http://schemas.microsoft.com/office/drawing/2014/main" id="{3C739CCD-62EA-41CE-B31F-2ED6668178C1}"/>
              </a:ext>
            </a:extLst>
          </p:cNvPr>
          <p:cNvCxnSpPr>
            <a:cxnSpLocks/>
          </p:cNvCxnSpPr>
          <p:nvPr/>
        </p:nvCxnSpPr>
        <p:spPr>
          <a:xfrm>
            <a:off x="7428371" y="4982500"/>
            <a:ext cx="27146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4" name="矩形 193">
            <a:extLst>
              <a:ext uri="{FF2B5EF4-FFF2-40B4-BE49-F238E27FC236}">
                <a16:creationId xmlns:a16="http://schemas.microsoft.com/office/drawing/2014/main" id="{EFE28EE6-9FAB-43A8-9145-9CC5D0CD7EDC}"/>
              </a:ext>
            </a:extLst>
          </p:cNvPr>
          <p:cNvSpPr/>
          <p:nvPr/>
        </p:nvSpPr>
        <p:spPr>
          <a:xfrm>
            <a:off x="7300082" y="5162761"/>
            <a:ext cx="129120" cy="151270"/>
          </a:xfrm>
          <a:prstGeom prst="rect">
            <a:avLst/>
          </a:prstGeom>
          <a:solidFill>
            <a:srgbClr val="C00000"/>
          </a:solidFill>
          <a:ln>
            <a:solidFill>
              <a:schemeClr val="bg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cxnSp>
        <p:nvCxnSpPr>
          <p:cNvPr id="195" name="直接箭头连接符 194">
            <a:extLst>
              <a:ext uri="{FF2B5EF4-FFF2-40B4-BE49-F238E27FC236}">
                <a16:creationId xmlns:a16="http://schemas.microsoft.com/office/drawing/2014/main" id="{199993B1-BE58-4902-802B-CFB6960331F5}"/>
              </a:ext>
            </a:extLst>
          </p:cNvPr>
          <p:cNvCxnSpPr>
            <a:cxnSpLocks/>
          </p:cNvCxnSpPr>
          <p:nvPr/>
        </p:nvCxnSpPr>
        <p:spPr>
          <a:xfrm>
            <a:off x="7429202" y="5237273"/>
            <a:ext cx="27146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6" name="矩形 195">
            <a:extLst>
              <a:ext uri="{FF2B5EF4-FFF2-40B4-BE49-F238E27FC236}">
                <a16:creationId xmlns:a16="http://schemas.microsoft.com/office/drawing/2014/main" id="{E05FB2EB-6BE6-4C7D-9983-47D011C1DC67}"/>
              </a:ext>
            </a:extLst>
          </p:cNvPr>
          <p:cNvSpPr/>
          <p:nvPr/>
        </p:nvSpPr>
        <p:spPr>
          <a:xfrm>
            <a:off x="7300082" y="5610548"/>
            <a:ext cx="129120" cy="151270"/>
          </a:xfrm>
          <a:prstGeom prst="rect">
            <a:avLst/>
          </a:prstGeom>
          <a:solidFill>
            <a:srgbClr val="C00000"/>
          </a:solidFill>
          <a:ln>
            <a:solidFill>
              <a:schemeClr val="bg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cxnSp>
        <p:nvCxnSpPr>
          <p:cNvPr id="197" name="直接箭头连接符 196">
            <a:extLst>
              <a:ext uri="{FF2B5EF4-FFF2-40B4-BE49-F238E27FC236}">
                <a16:creationId xmlns:a16="http://schemas.microsoft.com/office/drawing/2014/main" id="{05E3666F-8569-494B-8A6D-1A046F018572}"/>
              </a:ext>
            </a:extLst>
          </p:cNvPr>
          <p:cNvCxnSpPr>
            <a:cxnSpLocks/>
          </p:cNvCxnSpPr>
          <p:nvPr/>
        </p:nvCxnSpPr>
        <p:spPr>
          <a:xfrm>
            <a:off x="7429202" y="5685060"/>
            <a:ext cx="27146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8" name="矩形 197">
            <a:extLst>
              <a:ext uri="{FF2B5EF4-FFF2-40B4-BE49-F238E27FC236}">
                <a16:creationId xmlns:a16="http://schemas.microsoft.com/office/drawing/2014/main" id="{EEF54F7A-2ED6-4F6D-9BE0-10673712EA71}"/>
              </a:ext>
            </a:extLst>
          </p:cNvPr>
          <p:cNvSpPr/>
          <p:nvPr/>
        </p:nvSpPr>
        <p:spPr>
          <a:xfrm>
            <a:off x="9182750" y="4893828"/>
            <a:ext cx="129120" cy="151270"/>
          </a:xfrm>
          <a:prstGeom prst="rect">
            <a:avLst/>
          </a:prstGeom>
          <a:solidFill>
            <a:srgbClr val="C00000"/>
          </a:solidFill>
          <a:ln>
            <a:solidFill>
              <a:schemeClr val="bg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cxnSp>
        <p:nvCxnSpPr>
          <p:cNvPr id="199" name="直接箭头连接符 198">
            <a:extLst>
              <a:ext uri="{FF2B5EF4-FFF2-40B4-BE49-F238E27FC236}">
                <a16:creationId xmlns:a16="http://schemas.microsoft.com/office/drawing/2014/main" id="{FE497972-1711-4C0A-AF7E-0818427700E2}"/>
              </a:ext>
            </a:extLst>
          </p:cNvPr>
          <p:cNvCxnSpPr>
            <a:cxnSpLocks/>
          </p:cNvCxnSpPr>
          <p:nvPr/>
        </p:nvCxnSpPr>
        <p:spPr>
          <a:xfrm>
            <a:off x="9311870" y="4968340"/>
            <a:ext cx="27146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0" name="矩形 199">
            <a:extLst>
              <a:ext uri="{FF2B5EF4-FFF2-40B4-BE49-F238E27FC236}">
                <a16:creationId xmlns:a16="http://schemas.microsoft.com/office/drawing/2014/main" id="{5E389623-7D75-48B6-A122-602629F9A4F7}"/>
              </a:ext>
            </a:extLst>
          </p:cNvPr>
          <p:cNvSpPr/>
          <p:nvPr/>
        </p:nvSpPr>
        <p:spPr>
          <a:xfrm>
            <a:off x="9182129" y="5158123"/>
            <a:ext cx="129120" cy="151270"/>
          </a:xfrm>
          <a:prstGeom prst="rect">
            <a:avLst/>
          </a:prstGeom>
          <a:solidFill>
            <a:srgbClr val="C00000"/>
          </a:solidFill>
          <a:ln>
            <a:solidFill>
              <a:schemeClr val="bg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cxnSp>
        <p:nvCxnSpPr>
          <p:cNvPr id="201" name="直接箭头连接符 200">
            <a:extLst>
              <a:ext uri="{FF2B5EF4-FFF2-40B4-BE49-F238E27FC236}">
                <a16:creationId xmlns:a16="http://schemas.microsoft.com/office/drawing/2014/main" id="{3E0A157B-B4C6-4130-9DED-3A50FBCF6BFC}"/>
              </a:ext>
            </a:extLst>
          </p:cNvPr>
          <p:cNvCxnSpPr>
            <a:cxnSpLocks/>
          </p:cNvCxnSpPr>
          <p:nvPr/>
        </p:nvCxnSpPr>
        <p:spPr>
          <a:xfrm>
            <a:off x="9311249" y="5232635"/>
            <a:ext cx="27146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2" name="矩形 201">
            <a:extLst>
              <a:ext uri="{FF2B5EF4-FFF2-40B4-BE49-F238E27FC236}">
                <a16:creationId xmlns:a16="http://schemas.microsoft.com/office/drawing/2014/main" id="{B6A871F9-0DD0-436B-AEF4-55EB7DEF24FB}"/>
              </a:ext>
            </a:extLst>
          </p:cNvPr>
          <p:cNvSpPr/>
          <p:nvPr/>
        </p:nvSpPr>
        <p:spPr>
          <a:xfrm>
            <a:off x="9182129" y="5598058"/>
            <a:ext cx="129120" cy="151270"/>
          </a:xfrm>
          <a:prstGeom prst="rect">
            <a:avLst/>
          </a:prstGeom>
          <a:solidFill>
            <a:srgbClr val="C00000"/>
          </a:solidFill>
          <a:ln>
            <a:solidFill>
              <a:schemeClr val="bg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cxnSp>
        <p:nvCxnSpPr>
          <p:cNvPr id="203" name="直接箭头连接符 202">
            <a:extLst>
              <a:ext uri="{FF2B5EF4-FFF2-40B4-BE49-F238E27FC236}">
                <a16:creationId xmlns:a16="http://schemas.microsoft.com/office/drawing/2014/main" id="{C666367E-1FB5-407A-8EBA-37686B65ED01}"/>
              </a:ext>
            </a:extLst>
          </p:cNvPr>
          <p:cNvCxnSpPr>
            <a:cxnSpLocks/>
          </p:cNvCxnSpPr>
          <p:nvPr/>
        </p:nvCxnSpPr>
        <p:spPr>
          <a:xfrm>
            <a:off x="9311249" y="5672570"/>
            <a:ext cx="27146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4" name="直接箭头连接符 203">
            <a:extLst>
              <a:ext uri="{FF2B5EF4-FFF2-40B4-BE49-F238E27FC236}">
                <a16:creationId xmlns:a16="http://schemas.microsoft.com/office/drawing/2014/main" id="{7A50E665-7F69-4B9F-8121-CD8FEA88F89A}"/>
              </a:ext>
            </a:extLst>
          </p:cNvPr>
          <p:cNvCxnSpPr>
            <a:cxnSpLocks/>
            <a:stCxn id="188" idx="3"/>
          </p:cNvCxnSpPr>
          <p:nvPr/>
        </p:nvCxnSpPr>
        <p:spPr>
          <a:xfrm>
            <a:off x="9306943" y="4242337"/>
            <a:ext cx="249602" cy="18267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5" name="直接箭头连接符 204">
            <a:extLst>
              <a:ext uri="{FF2B5EF4-FFF2-40B4-BE49-F238E27FC236}">
                <a16:creationId xmlns:a16="http://schemas.microsoft.com/office/drawing/2014/main" id="{15327978-CC26-4B5A-A847-A392E54F9826}"/>
              </a:ext>
            </a:extLst>
          </p:cNvPr>
          <p:cNvCxnSpPr>
            <a:cxnSpLocks/>
          </p:cNvCxnSpPr>
          <p:nvPr/>
        </p:nvCxnSpPr>
        <p:spPr>
          <a:xfrm>
            <a:off x="9306943" y="5227659"/>
            <a:ext cx="255375" cy="21315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6" name="文本框 205">
            <a:extLst>
              <a:ext uri="{FF2B5EF4-FFF2-40B4-BE49-F238E27FC236}">
                <a16:creationId xmlns:a16="http://schemas.microsoft.com/office/drawing/2014/main" id="{00DDBFDA-149D-4A83-A938-5460CC2F89A9}"/>
              </a:ext>
            </a:extLst>
          </p:cNvPr>
          <p:cNvSpPr txBox="1"/>
          <p:nvPr/>
        </p:nvSpPr>
        <p:spPr>
          <a:xfrm>
            <a:off x="7793895" y="4189746"/>
            <a:ext cx="460062" cy="1384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kumimoji="1" lang="en-US" altLang="zh-CN" sz="9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100MHz</a:t>
            </a:r>
            <a:endParaRPr kumimoji="1" lang="zh-CN" altLang="en-US" sz="9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7" name="文本框 206">
            <a:extLst>
              <a:ext uri="{FF2B5EF4-FFF2-40B4-BE49-F238E27FC236}">
                <a16:creationId xmlns:a16="http://schemas.microsoft.com/office/drawing/2014/main" id="{F4D77C8C-4FDF-4ECC-967A-69EB73AD6C82}"/>
              </a:ext>
            </a:extLst>
          </p:cNvPr>
          <p:cNvSpPr txBox="1"/>
          <p:nvPr/>
        </p:nvSpPr>
        <p:spPr>
          <a:xfrm>
            <a:off x="7860945" y="4373739"/>
            <a:ext cx="392736" cy="1384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kumimoji="1" lang="en-US" altLang="zh-CN" sz="9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60MHz</a:t>
            </a:r>
            <a:endParaRPr kumimoji="1" lang="zh-CN" altLang="en-US" sz="9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8" name="文本框 207">
            <a:extLst>
              <a:ext uri="{FF2B5EF4-FFF2-40B4-BE49-F238E27FC236}">
                <a16:creationId xmlns:a16="http://schemas.microsoft.com/office/drawing/2014/main" id="{F35B136C-49D3-4136-AAC8-BCA1A8968CE8}"/>
              </a:ext>
            </a:extLst>
          </p:cNvPr>
          <p:cNvSpPr txBox="1"/>
          <p:nvPr/>
        </p:nvSpPr>
        <p:spPr>
          <a:xfrm>
            <a:off x="7868168" y="4628367"/>
            <a:ext cx="392736" cy="1384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kumimoji="1" lang="en-US" altLang="zh-CN" sz="9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30MHz</a:t>
            </a:r>
            <a:endParaRPr kumimoji="1" lang="zh-CN" altLang="en-US" sz="9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9" name="文本框 208">
            <a:extLst>
              <a:ext uri="{FF2B5EF4-FFF2-40B4-BE49-F238E27FC236}">
                <a16:creationId xmlns:a16="http://schemas.microsoft.com/office/drawing/2014/main" id="{91455E6E-FDAD-4D74-B301-D82852859639}"/>
              </a:ext>
            </a:extLst>
          </p:cNvPr>
          <p:cNvSpPr txBox="1"/>
          <p:nvPr/>
        </p:nvSpPr>
        <p:spPr>
          <a:xfrm>
            <a:off x="9719371" y="3906598"/>
            <a:ext cx="460062" cy="1384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kumimoji="1" lang="en-US" altLang="zh-CN" sz="9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100MHz</a:t>
            </a:r>
            <a:endParaRPr kumimoji="1" lang="zh-CN" altLang="en-US" sz="9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0" name="文本框 209">
            <a:extLst>
              <a:ext uri="{FF2B5EF4-FFF2-40B4-BE49-F238E27FC236}">
                <a16:creationId xmlns:a16="http://schemas.microsoft.com/office/drawing/2014/main" id="{7EBD0F39-2CA9-4648-8679-2D336487F557}"/>
              </a:ext>
            </a:extLst>
          </p:cNvPr>
          <p:cNvSpPr txBox="1"/>
          <p:nvPr/>
        </p:nvSpPr>
        <p:spPr>
          <a:xfrm>
            <a:off x="9712424" y="4179669"/>
            <a:ext cx="460062" cy="1384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kumimoji="1" lang="en-US" altLang="zh-CN" sz="9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100MHz</a:t>
            </a:r>
            <a:endParaRPr kumimoji="1" lang="zh-CN" altLang="en-US" sz="9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1" name="文本框 210">
            <a:extLst>
              <a:ext uri="{FF2B5EF4-FFF2-40B4-BE49-F238E27FC236}">
                <a16:creationId xmlns:a16="http://schemas.microsoft.com/office/drawing/2014/main" id="{5E30C067-AA91-4EC9-B2D6-3788ED0824BE}"/>
              </a:ext>
            </a:extLst>
          </p:cNvPr>
          <p:cNvSpPr txBox="1"/>
          <p:nvPr/>
        </p:nvSpPr>
        <p:spPr>
          <a:xfrm>
            <a:off x="9779474" y="4363662"/>
            <a:ext cx="392736" cy="1384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kumimoji="1" lang="en-US" altLang="zh-CN" sz="9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60MHz</a:t>
            </a:r>
            <a:endParaRPr kumimoji="1" lang="zh-CN" altLang="en-US" sz="9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2" name="文本框 211">
            <a:extLst>
              <a:ext uri="{FF2B5EF4-FFF2-40B4-BE49-F238E27FC236}">
                <a16:creationId xmlns:a16="http://schemas.microsoft.com/office/drawing/2014/main" id="{D9F5EE06-8A37-4791-B8B9-0BC082986F08}"/>
              </a:ext>
            </a:extLst>
          </p:cNvPr>
          <p:cNvSpPr txBox="1"/>
          <p:nvPr/>
        </p:nvSpPr>
        <p:spPr>
          <a:xfrm>
            <a:off x="9786697" y="4618290"/>
            <a:ext cx="392736" cy="1384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kumimoji="1" lang="en-US" altLang="zh-CN" sz="9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30MHz</a:t>
            </a:r>
            <a:endParaRPr kumimoji="1" lang="zh-CN" altLang="en-US" sz="9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3" name="文本框 212">
            <a:extLst>
              <a:ext uri="{FF2B5EF4-FFF2-40B4-BE49-F238E27FC236}">
                <a16:creationId xmlns:a16="http://schemas.microsoft.com/office/drawing/2014/main" id="{77CF12D7-29F0-4BE5-B4A4-72D2126C9FF1}"/>
              </a:ext>
            </a:extLst>
          </p:cNvPr>
          <p:cNvSpPr txBox="1"/>
          <p:nvPr/>
        </p:nvSpPr>
        <p:spPr>
          <a:xfrm>
            <a:off x="7901831" y="4922093"/>
            <a:ext cx="392736" cy="1384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kumimoji="1" lang="en-US" altLang="zh-CN" sz="9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90MHz</a:t>
            </a:r>
            <a:endParaRPr kumimoji="1" lang="zh-CN" altLang="en-US" sz="9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4" name="文本框 213">
            <a:extLst>
              <a:ext uri="{FF2B5EF4-FFF2-40B4-BE49-F238E27FC236}">
                <a16:creationId xmlns:a16="http://schemas.microsoft.com/office/drawing/2014/main" id="{22F2B5D0-373E-49AE-8D71-196618DAE1A2}"/>
              </a:ext>
            </a:extLst>
          </p:cNvPr>
          <p:cNvSpPr txBox="1"/>
          <p:nvPr/>
        </p:nvSpPr>
        <p:spPr>
          <a:xfrm>
            <a:off x="7901831" y="5186153"/>
            <a:ext cx="392736" cy="1384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kumimoji="1" lang="en-US" altLang="zh-CN" sz="9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20MHz</a:t>
            </a:r>
            <a:endParaRPr kumimoji="1" lang="zh-CN" altLang="en-US" sz="9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" name="文本框 214">
            <a:extLst>
              <a:ext uri="{FF2B5EF4-FFF2-40B4-BE49-F238E27FC236}">
                <a16:creationId xmlns:a16="http://schemas.microsoft.com/office/drawing/2014/main" id="{FF0EBDBD-46D1-453A-8BCE-8840F4172750}"/>
              </a:ext>
            </a:extLst>
          </p:cNvPr>
          <p:cNvSpPr txBox="1"/>
          <p:nvPr/>
        </p:nvSpPr>
        <p:spPr>
          <a:xfrm>
            <a:off x="7910417" y="5368269"/>
            <a:ext cx="392736" cy="1384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kumimoji="1" lang="en-US" altLang="zh-CN" sz="9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20MHz</a:t>
            </a:r>
            <a:endParaRPr kumimoji="1" lang="zh-CN" altLang="en-US" sz="9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6" name="文本框 215">
            <a:extLst>
              <a:ext uri="{FF2B5EF4-FFF2-40B4-BE49-F238E27FC236}">
                <a16:creationId xmlns:a16="http://schemas.microsoft.com/office/drawing/2014/main" id="{E0FD7B57-D6A0-43E2-9EE5-FFCA5DE0FBFE}"/>
              </a:ext>
            </a:extLst>
          </p:cNvPr>
          <p:cNvSpPr txBox="1"/>
          <p:nvPr/>
        </p:nvSpPr>
        <p:spPr>
          <a:xfrm>
            <a:off x="7930255" y="5619688"/>
            <a:ext cx="392736" cy="1384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kumimoji="1" lang="en-US" altLang="zh-CN" sz="9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30MHz</a:t>
            </a:r>
            <a:endParaRPr kumimoji="1" lang="zh-CN" altLang="en-US" sz="9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7" name="文本框 216">
            <a:extLst>
              <a:ext uri="{FF2B5EF4-FFF2-40B4-BE49-F238E27FC236}">
                <a16:creationId xmlns:a16="http://schemas.microsoft.com/office/drawing/2014/main" id="{2DCD1F73-62A1-40C1-9F42-D80F67F262F4}"/>
              </a:ext>
            </a:extLst>
          </p:cNvPr>
          <p:cNvSpPr txBox="1"/>
          <p:nvPr/>
        </p:nvSpPr>
        <p:spPr>
          <a:xfrm>
            <a:off x="9801847" y="4906715"/>
            <a:ext cx="392736" cy="1384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kumimoji="1" lang="en-US" altLang="zh-CN" sz="9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90MHz</a:t>
            </a:r>
            <a:endParaRPr kumimoji="1" lang="zh-CN" altLang="en-US" sz="9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8" name="文本框 217">
            <a:extLst>
              <a:ext uri="{FF2B5EF4-FFF2-40B4-BE49-F238E27FC236}">
                <a16:creationId xmlns:a16="http://schemas.microsoft.com/office/drawing/2014/main" id="{73F8F7FA-7F47-46BE-A561-3847CCB8EF50}"/>
              </a:ext>
            </a:extLst>
          </p:cNvPr>
          <p:cNvSpPr txBox="1"/>
          <p:nvPr/>
        </p:nvSpPr>
        <p:spPr>
          <a:xfrm>
            <a:off x="9801847" y="5170775"/>
            <a:ext cx="392736" cy="1384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kumimoji="1" lang="en-US" altLang="zh-CN" sz="9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20MHz</a:t>
            </a:r>
            <a:endParaRPr kumimoji="1" lang="zh-CN" altLang="en-US" sz="9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9" name="文本框 218">
            <a:extLst>
              <a:ext uri="{FF2B5EF4-FFF2-40B4-BE49-F238E27FC236}">
                <a16:creationId xmlns:a16="http://schemas.microsoft.com/office/drawing/2014/main" id="{8F737376-408C-4E7E-9E57-9DA0204DBF3F}"/>
              </a:ext>
            </a:extLst>
          </p:cNvPr>
          <p:cNvSpPr txBox="1"/>
          <p:nvPr/>
        </p:nvSpPr>
        <p:spPr>
          <a:xfrm>
            <a:off x="9810433" y="5352891"/>
            <a:ext cx="392736" cy="1384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kumimoji="1" lang="en-US" altLang="zh-CN" sz="9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20MHz</a:t>
            </a:r>
            <a:endParaRPr kumimoji="1" lang="zh-CN" altLang="en-US" sz="9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0" name="文本框 219">
            <a:extLst>
              <a:ext uri="{FF2B5EF4-FFF2-40B4-BE49-F238E27FC236}">
                <a16:creationId xmlns:a16="http://schemas.microsoft.com/office/drawing/2014/main" id="{055D8D3E-E8D0-4A06-B49D-F079F62BA2C9}"/>
              </a:ext>
            </a:extLst>
          </p:cNvPr>
          <p:cNvSpPr txBox="1"/>
          <p:nvPr/>
        </p:nvSpPr>
        <p:spPr>
          <a:xfrm>
            <a:off x="9830271" y="5604310"/>
            <a:ext cx="392736" cy="1384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kumimoji="1" lang="en-US" altLang="zh-CN" sz="9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30MHz</a:t>
            </a:r>
            <a:endParaRPr kumimoji="1" lang="zh-CN" altLang="en-US" sz="9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1" name="矩形 220">
            <a:extLst>
              <a:ext uri="{FF2B5EF4-FFF2-40B4-BE49-F238E27FC236}">
                <a16:creationId xmlns:a16="http://schemas.microsoft.com/office/drawing/2014/main" id="{4A405D4F-008E-4B51-A483-F5CEE6739767}"/>
              </a:ext>
            </a:extLst>
          </p:cNvPr>
          <p:cNvSpPr/>
          <p:nvPr/>
        </p:nvSpPr>
        <p:spPr>
          <a:xfrm>
            <a:off x="10509168" y="4637694"/>
            <a:ext cx="107028" cy="119095"/>
          </a:xfrm>
          <a:prstGeom prst="rect">
            <a:avLst/>
          </a:prstGeom>
          <a:solidFill>
            <a:srgbClr val="C00000"/>
          </a:solidFill>
          <a:ln>
            <a:solidFill>
              <a:schemeClr val="bg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222" name="文本框 221">
            <a:extLst>
              <a:ext uri="{FF2B5EF4-FFF2-40B4-BE49-F238E27FC236}">
                <a16:creationId xmlns:a16="http://schemas.microsoft.com/office/drawing/2014/main" id="{5CA6E66F-F97A-4651-9121-CA178AC9C2FB}"/>
              </a:ext>
            </a:extLst>
          </p:cNvPr>
          <p:cNvSpPr txBox="1"/>
          <p:nvPr/>
        </p:nvSpPr>
        <p:spPr>
          <a:xfrm>
            <a:off x="10565651" y="4565541"/>
            <a:ext cx="676989" cy="2308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l"/>
            <a:r>
              <a:rPr lang="en-US" altLang="zh-CN" sz="900" i="1" dirty="0"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control</a:t>
            </a:r>
            <a:endParaRPr lang="zh-CN" altLang="en-US" sz="900" i="1" dirty="0"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223" name="矩形 222">
            <a:extLst>
              <a:ext uri="{FF2B5EF4-FFF2-40B4-BE49-F238E27FC236}">
                <a16:creationId xmlns:a16="http://schemas.microsoft.com/office/drawing/2014/main" id="{98F2150C-71F0-4BD5-9135-F4D89ED61ED1}"/>
              </a:ext>
            </a:extLst>
          </p:cNvPr>
          <p:cNvSpPr/>
          <p:nvPr/>
        </p:nvSpPr>
        <p:spPr>
          <a:xfrm>
            <a:off x="11133683" y="4629333"/>
            <a:ext cx="107028" cy="119095"/>
          </a:xfrm>
          <a:prstGeom prst="rect">
            <a:avLst/>
          </a:prstGeom>
          <a:solidFill>
            <a:srgbClr val="D4F1F5"/>
          </a:solidFill>
          <a:ln>
            <a:solidFill>
              <a:schemeClr val="bg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224" name="文本框 223">
            <a:extLst>
              <a:ext uri="{FF2B5EF4-FFF2-40B4-BE49-F238E27FC236}">
                <a16:creationId xmlns:a16="http://schemas.microsoft.com/office/drawing/2014/main" id="{9B67F332-7EE9-4D99-BE91-9126C38DAD2E}"/>
              </a:ext>
            </a:extLst>
          </p:cNvPr>
          <p:cNvSpPr txBox="1"/>
          <p:nvPr/>
        </p:nvSpPr>
        <p:spPr>
          <a:xfrm>
            <a:off x="11199661" y="4568854"/>
            <a:ext cx="676989" cy="2308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l"/>
            <a:r>
              <a:rPr lang="en-US" altLang="zh-CN" sz="900" i="1" dirty="0"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data</a:t>
            </a:r>
            <a:endParaRPr lang="zh-CN" altLang="en-US" sz="900" i="1" dirty="0"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B355235-F6B6-471F-8831-7ABEB9B2CD7C}"/>
              </a:ext>
            </a:extLst>
          </p:cNvPr>
          <p:cNvSpPr txBox="1"/>
          <p:nvPr/>
        </p:nvSpPr>
        <p:spPr>
          <a:xfrm>
            <a:off x="10328089" y="5114265"/>
            <a:ext cx="1391016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l"/>
            <a:r>
              <a:rPr lang="en-US" altLang="zh-CN" sz="900" b="1" dirty="0"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Single Band Single Control</a:t>
            </a:r>
            <a:endParaRPr lang="zh-CN" altLang="en-US" sz="900" dirty="0"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7196879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矩形 278">
            <a:extLst>
              <a:ext uri="{FF2B5EF4-FFF2-40B4-BE49-F238E27FC236}">
                <a16:creationId xmlns:a16="http://schemas.microsoft.com/office/drawing/2014/main" id="{0B212B34-779D-498A-874A-13D837C2C51E}"/>
              </a:ext>
            </a:extLst>
          </p:cNvPr>
          <p:cNvSpPr/>
          <p:nvPr/>
        </p:nvSpPr>
        <p:spPr bwMode="auto">
          <a:xfrm>
            <a:off x="740734" y="4128046"/>
            <a:ext cx="10645232" cy="2317654"/>
          </a:xfrm>
          <a:prstGeom prst="rect">
            <a:avLst/>
          </a:prstGeom>
          <a:solidFill>
            <a:schemeClr val="tx2">
              <a:lumMod val="95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2" tIns="45696" rIns="91392" bIns="45696" numCol="1" rtlCol="0" anchor="t" anchorCtr="0" compatLnSpc="1">
            <a:prstTxWarp prst="textNoShape">
              <a:avLst/>
            </a:prstTxWarp>
          </a:bodyPr>
          <a:lstStyle/>
          <a:p>
            <a:pPr algn="ctr" defTabSz="914387" fontAlgn="base">
              <a:spcBef>
                <a:spcPct val="0"/>
              </a:spcBef>
              <a:spcAft>
                <a:spcPct val="0"/>
              </a:spcAft>
            </a:pPr>
            <a:endParaRPr lang="zh-CN" altLang="en-US" sz="1799" ker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副标题 1">
            <a:extLst>
              <a:ext uri="{FF2B5EF4-FFF2-40B4-BE49-F238E27FC236}">
                <a16:creationId xmlns:a16="http://schemas.microsoft.com/office/drawing/2014/main" id="{66FAC034-6641-4FD3-988B-B9D7673C7F79}"/>
              </a:ext>
            </a:extLst>
          </p:cNvPr>
          <p:cNvSpPr txBox="1">
            <a:spLocks/>
          </p:cNvSpPr>
          <p:nvPr/>
        </p:nvSpPr>
        <p:spPr>
          <a:xfrm>
            <a:off x="333868" y="146186"/>
            <a:ext cx="11529026" cy="576236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ts val="3429"/>
              </a:lnSpc>
              <a:spcBef>
                <a:spcPts val="0"/>
              </a:spcBef>
              <a:buFont typeface="Arial" panose="020B0604020202020204" pitchFamily="34" charset="0"/>
              <a:buNone/>
              <a:defRPr sz="3199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593662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5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7323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3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0986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4648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68309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1971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5634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4929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Single band single 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control 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134" name="矩形: 圆角 133">
            <a:extLst>
              <a:ext uri="{FF2B5EF4-FFF2-40B4-BE49-F238E27FC236}">
                <a16:creationId xmlns:a16="http://schemas.microsoft.com/office/drawing/2014/main" id="{C9E4D98C-388A-4ADD-9E3E-74A78D39EFC6}"/>
              </a:ext>
            </a:extLst>
          </p:cNvPr>
          <p:cNvSpPr/>
          <p:nvPr/>
        </p:nvSpPr>
        <p:spPr>
          <a:xfrm>
            <a:off x="1421023" y="2136043"/>
            <a:ext cx="718910" cy="524913"/>
          </a:xfrm>
          <a:prstGeom prst="roundRect">
            <a:avLst/>
          </a:prstGeom>
          <a:solidFill>
            <a:srgbClr val="666666">
              <a:lumMod val="20000"/>
              <a:lumOff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900" kern="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Band A CC#1 UL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8" name="矩形: 圆角 137">
            <a:extLst>
              <a:ext uri="{FF2B5EF4-FFF2-40B4-BE49-F238E27FC236}">
                <a16:creationId xmlns:a16="http://schemas.microsoft.com/office/drawing/2014/main" id="{5D016980-1B58-4906-AD81-7CE96019C22C}"/>
              </a:ext>
            </a:extLst>
          </p:cNvPr>
          <p:cNvSpPr/>
          <p:nvPr/>
        </p:nvSpPr>
        <p:spPr>
          <a:xfrm>
            <a:off x="1421023" y="2851118"/>
            <a:ext cx="718910" cy="524914"/>
          </a:xfrm>
          <a:prstGeom prst="roundRect">
            <a:avLst/>
          </a:prstGeom>
          <a:solidFill>
            <a:srgbClr val="7FD5E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900" kern="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Band A CC#1 DL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4" name="矩形: 圆角 153">
            <a:extLst>
              <a:ext uri="{FF2B5EF4-FFF2-40B4-BE49-F238E27FC236}">
                <a16:creationId xmlns:a16="http://schemas.microsoft.com/office/drawing/2014/main" id="{C33F4C55-29A2-4A03-88B1-BEF3A7D5B8BC}"/>
              </a:ext>
            </a:extLst>
          </p:cNvPr>
          <p:cNvSpPr/>
          <p:nvPr/>
        </p:nvSpPr>
        <p:spPr>
          <a:xfrm>
            <a:off x="2203589" y="2851118"/>
            <a:ext cx="718910" cy="524913"/>
          </a:xfrm>
          <a:prstGeom prst="roundRect">
            <a:avLst/>
          </a:prstGeom>
          <a:solidFill>
            <a:srgbClr val="7FD5E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900" kern="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Band A CC#2 DL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5" name="直接箭头连接符 154">
            <a:extLst>
              <a:ext uri="{FF2B5EF4-FFF2-40B4-BE49-F238E27FC236}">
                <a16:creationId xmlns:a16="http://schemas.microsoft.com/office/drawing/2014/main" id="{B51D1091-DC40-4AA9-9790-768DD78D8860}"/>
              </a:ext>
            </a:extLst>
          </p:cNvPr>
          <p:cNvCxnSpPr>
            <a:cxnSpLocks/>
            <a:stCxn id="138" idx="0"/>
            <a:endCxn id="134" idx="2"/>
          </p:cNvCxnSpPr>
          <p:nvPr/>
        </p:nvCxnSpPr>
        <p:spPr>
          <a:xfrm flipV="1">
            <a:off x="1780478" y="2660956"/>
            <a:ext cx="0" cy="190162"/>
          </a:xfrm>
          <a:prstGeom prst="straightConnector1">
            <a:avLst/>
          </a:prstGeom>
          <a:noFill/>
          <a:ln w="12700" cap="flat" cmpd="sng" algn="ctr">
            <a:solidFill>
              <a:schemeClr val="bg1">
                <a:lumMod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cxnSp>
      <p:sp>
        <p:nvSpPr>
          <p:cNvPr id="227" name="文本框 226">
            <a:extLst>
              <a:ext uri="{FF2B5EF4-FFF2-40B4-BE49-F238E27FC236}">
                <a16:creationId xmlns:a16="http://schemas.microsoft.com/office/drawing/2014/main" id="{F6BD61BC-4C1E-4B38-B70D-96CAB240CA47}"/>
              </a:ext>
            </a:extLst>
          </p:cNvPr>
          <p:cNvSpPr txBox="1"/>
          <p:nvPr/>
        </p:nvSpPr>
        <p:spPr>
          <a:xfrm>
            <a:off x="1493836" y="3595986"/>
            <a:ext cx="574196" cy="23083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en-US" altLang="zh-CN" sz="900" b="1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Cell #1</a:t>
            </a:r>
            <a:endParaRPr lang="zh-CN" altLang="en-US" sz="900" b="1" dirty="0">
              <a:solidFill>
                <a:srgbClr val="1D1D1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0" name="文本框 229">
            <a:extLst>
              <a:ext uri="{FF2B5EF4-FFF2-40B4-BE49-F238E27FC236}">
                <a16:creationId xmlns:a16="http://schemas.microsoft.com/office/drawing/2014/main" id="{DA0B55FE-23EB-49F0-A31C-8FF7ADAFF909}"/>
              </a:ext>
            </a:extLst>
          </p:cNvPr>
          <p:cNvSpPr txBox="1"/>
          <p:nvPr/>
        </p:nvSpPr>
        <p:spPr>
          <a:xfrm>
            <a:off x="2288724" y="3595986"/>
            <a:ext cx="574196" cy="23083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en-US" altLang="zh-CN" sz="900" b="1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Cell #2</a:t>
            </a:r>
            <a:endParaRPr lang="zh-CN" altLang="en-US" sz="900" b="1" dirty="0">
              <a:solidFill>
                <a:srgbClr val="1D1D1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1" name="矩形 230">
            <a:extLst>
              <a:ext uri="{FF2B5EF4-FFF2-40B4-BE49-F238E27FC236}">
                <a16:creationId xmlns:a16="http://schemas.microsoft.com/office/drawing/2014/main" id="{C5578789-54F7-4246-98A8-6BAD91AE47EE}"/>
              </a:ext>
            </a:extLst>
          </p:cNvPr>
          <p:cNvSpPr/>
          <p:nvPr/>
        </p:nvSpPr>
        <p:spPr>
          <a:xfrm>
            <a:off x="2161899" y="1923405"/>
            <a:ext cx="779131" cy="1690904"/>
          </a:xfrm>
          <a:prstGeom prst="rect">
            <a:avLst/>
          </a:prstGeom>
          <a:noFill/>
          <a:ln w="12700">
            <a:solidFill>
              <a:srgbClr val="666666">
                <a:lumMod val="40000"/>
                <a:lumOff val="60000"/>
              </a:srgbClr>
            </a:solidFill>
            <a:prstDash val="dash"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12192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2" name="矩形 231">
            <a:extLst>
              <a:ext uri="{FF2B5EF4-FFF2-40B4-BE49-F238E27FC236}">
                <a16:creationId xmlns:a16="http://schemas.microsoft.com/office/drawing/2014/main" id="{ED4E92B0-8A97-4B8E-BA89-BFB9FED292AC}"/>
              </a:ext>
            </a:extLst>
          </p:cNvPr>
          <p:cNvSpPr/>
          <p:nvPr/>
        </p:nvSpPr>
        <p:spPr>
          <a:xfrm>
            <a:off x="1402619" y="1923405"/>
            <a:ext cx="766488" cy="1690904"/>
          </a:xfrm>
          <a:prstGeom prst="rect">
            <a:avLst/>
          </a:prstGeom>
          <a:noFill/>
          <a:ln w="12700">
            <a:solidFill>
              <a:srgbClr val="666666">
                <a:lumMod val="40000"/>
                <a:lumOff val="60000"/>
              </a:srgbClr>
            </a:solidFill>
            <a:prstDash val="dash"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12192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2CFC337D-EEB4-4DD3-B524-F75558ACC398}"/>
              </a:ext>
            </a:extLst>
          </p:cNvPr>
          <p:cNvSpPr/>
          <p:nvPr/>
        </p:nvSpPr>
        <p:spPr>
          <a:xfrm>
            <a:off x="1396070" y="1461693"/>
            <a:ext cx="1544960" cy="298872"/>
          </a:xfrm>
          <a:prstGeom prst="rect">
            <a:avLst/>
          </a:prstGeom>
          <a:solidFill>
            <a:schemeClr val="tx2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Band A</a:t>
            </a:r>
            <a:endParaRPr lang="zh-CN" altLang="en-US" sz="10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" name="矩形 255">
            <a:extLst>
              <a:ext uri="{FF2B5EF4-FFF2-40B4-BE49-F238E27FC236}">
                <a16:creationId xmlns:a16="http://schemas.microsoft.com/office/drawing/2014/main" id="{C3FBDA8F-4626-4B13-8FEB-99B3B3FF36DB}"/>
              </a:ext>
            </a:extLst>
          </p:cNvPr>
          <p:cNvSpPr/>
          <p:nvPr/>
        </p:nvSpPr>
        <p:spPr>
          <a:xfrm rot="5400000">
            <a:off x="1744398" y="2840413"/>
            <a:ext cx="62625" cy="151270"/>
          </a:xfrm>
          <a:prstGeom prst="rect">
            <a:avLst/>
          </a:prstGeom>
          <a:solidFill>
            <a:srgbClr val="C00000"/>
          </a:solidFill>
          <a:ln>
            <a:solidFill>
              <a:schemeClr val="bg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1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9" name="箭头: 右 8">
            <a:extLst>
              <a:ext uri="{FF2B5EF4-FFF2-40B4-BE49-F238E27FC236}">
                <a16:creationId xmlns:a16="http://schemas.microsoft.com/office/drawing/2014/main" id="{C9964C57-3E32-47D7-8744-848A1CF6A674}"/>
              </a:ext>
            </a:extLst>
          </p:cNvPr>
          <p:cNvSpPr/>
          <p:nvPr/>
        </p:nvSpPr>
        <p:spPr>
          <a:xfrm>
            <a:off x="3554990" y="2394839"/>
            <a:ext cx="465641" cy="441631"/>
          </a:xfrm>
          <a:prstGeom prst="rightArrow">
            <a:avLst>
              <a:gd name="adj1" fmla="val 50000"/>
              <a:gd name="adj2" fmla="val 58514"/>
            </a:avLst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3" name="文本框 262">
            <a:extLst>
              <a:ext uri="{FF2B5EF4-FFF2-40B4-BE49-F238E27FC236}">
                <a16:creationId xmlns:a16="http://schemas.microsoft.com/office/drawing/2014/main" id="{1796FF33-A9D6-4006-98BC-6B5151FEF1D0}"/>
              </a:ext>
            </a:extLst>
          </p:cNvPr>
          <p:cNvSpPr txBox="1"/>
          <p:nvPr/>
        </p:nvSpPr>
        <p:spPr>
          <a:xfrm>
            <a:off x="1456876" y="1241527"/>
            <a:ext cx="1389804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kumimoji="1" lang="en-US" altLang="zh-CN" sz="1000" b="1" dirty="0"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Legacy intra-band CA</a:t>
            </a:r>
            <a:endParaRPr kumimoji="1" lang="zh-CN" altLang="en-US" sz="1000" b="1" dirty="0"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264" name="文本框 263">
            <a:extLst>
              <a:ext uri="{FF2B5EF4-FFF2-40B4-BE49-F238E27FC236}">
                <a16:creationId xmlns:a16="http://schemas.microsoft.com/office/drawing/2014/main" id="{3F952CB7-6B8B-4470-B987-8C2E807D95D5}"/>
              </a:ext>
            </a:extLst>
          </p:cNvPr>
          <p:cNvSpPr txBox="1"/>
          <p:nvPr/>
        </p:nvSpPr>
        <p:spPr>
          <a:xfrm>
            <a:off x="3181741" y="1238474"/>
            <a:ext cx="5320367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kumimoji="1" lang="en-US" altLang="zh-CN" sz="1000" b="1" dirty="0"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Intra-band MC Cell group = Reusing {SSB-less + Single DCI} </a:t>
            </a:r>
            <a:r>
              <a:rPr kumimoji="1" lang="en-US" altLang="zh-CN" sz="1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+ New R20 capability </a:t>
            </a:r>
            <a:endParaRPr kumimoji="1" lang="zh-CN" altLang="en-US" sz="1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268" name="圆角矩形 16">
            <a:extLst>
              <a:ext uri="{FF2B5EF4-FFF2-40B4-BE49-F238E27FC236}">
                <a16:creationId xmlns:a16="http://schemas.microsoft.com/office/drawing/2014/main" id="{D5C5839D-9D4C-4032-8B43-B7BF2D35033B}"/>
              </a:ext>
            </a:extLst>
          </p:cNvPr>
          <p:cNvSpPr/>
          <p:nvPr/>
        </p:nvSpPr>
        <p:spPr>
          <a:xfrm>
            <a:off x="351672" y="1051419"/>
            <a:ext cx="11410241" cy="5497427"/>
          </a:xfrm>
          <a:prstGeom prst="roundRect">
            <a:avLst>
              <a:gd name="adj" fmla="val 2446"/>
            </a:avLst>
          </a:prstGeom>
          <a:noFill/>
          <a:ln w="19050" cap="flat" cmpd="sng" algn="ctr">
            <a:solidFill>
              <a:srgbClr val="666666">
                <a:lumMod val="40000"/>
                <a:lumOff val="6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1592FC21-89C7-4DD5-AA41-3D28C6E8F4BD}"/>
              </a:ext>
            </a:extLst>
          </p:cNvPr>
          <p:cNvSpPr/>
          <p:nvPr/>
        </p:nvSpPr>
        <p:spPr>
          <a:xfrm>
            <a:off x="3404879" y="862866"/>
            <a:ext cx="4363166" cy="307777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Intra-band </a:t>
            </a:r>
            <a:r>
              <a:rPr lang="en-US" altLang="zh-CN" sz="1400" b="1" kern="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multi-carrier Cell group</a:t>
            </a:r>
            <a:endParaRPr kumimoji="0" lang="en-US" altLang="zh-CN" sz="14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9" name="矩形 268">
            <a:extLst>
              <a:ext uri="{FF2B5EF4-FFF2-40B4-BE49-F238E27FC236}">
                <a16:creationId xmlns:a16="http://schemas.microsoft.com/office/drawing/2014/main" id="{C3866AEC-DF42-445E-8575-CAB9F1BAC7D7}"/>
              </a:ext>
            </a:extLst>
          </p:cNvPr>
          <p:cNvSpPr/>
          <p:nvPr/>
        </p:nvSpPr>
        <p:spPr>
          <a:xfrm rot="5400000">
            <a:off x="2519214" y="2840414"/>
            <a:ext cx="62625" cy="151270"/>
          </a:xfrm>
          <a:prstGeom prst="rect">
            <a:avLst/>
          </a:prstGeom>
          <a:solidFill>
            <a:srgbClr val="C00000"/>
          </a:solidFill>
          <a:ln>
            <a:solidFill>
              <a:schemeClr val="bg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1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125DA3F8-15FE-4025-B6DD-8D9A3E2B655C}"/>
              </a:ext>
            </a:extLst>
          </p:cNvPr>
          <p:cNvGrpSpPr/>
          <p:nvPr/>
        </p:nvGrpSpPr>
        <p:grpSpPr>
          <a:xfrm>
            <a:off x="4425166" y="1503184"/>
            <a:ext cx="1689274" cy="2633604"/>
            <a:chOff x="3155395" y="1464657"/>
            <a:chExt cx="1689274" cy="2633604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119C2D1E-6286-4150-B8AC-F71803ED7319}"/>
                </a:ext>
              </a:extLst>
            </p:cNvPr>
            <p:cNvGrpSpPr/>
            <p:nvPr/>
          </p:nvGrpSpPr>
          <p:grpSpPr>
            <a:xfrm>
              <a:off x="3299709" y="1464657"/>
              <a:ext cx="1544960" cy="2633604"/>
              <a:chOff x="3299709" y="1795589"/>
              <a:chExt cx="1544960" cy="2633604"/>
            </a:xfrm>
          </p:grpSpPr>
          <p:sp>
            <p:nvSpPr>
              <p:cNvPr id="233" name="矩形: 圆角 232">
                <a:extLst>
                  <a:ext uri="{FF2B5EF4-FFF2-40B4-BE49-F238E27FC236}">
                    <a16:creationId xmlns:a16="http://schemas.microsoft.com/office/drawing/2014/main" id="{DAD03A94-A52D-4FBA-9B7E-21186702D749}"/>
                  </a:ext>
                </a:extLst>
              </p:cNvPr>
              <p:cNvSpPr/>
              <p:nvPr/>
            </p:nvSpPr>
            <p:spPr>
              <a:xfrm>
                <a:off x="3324662" y="2469939"/>
                <a:ext cx="718910" cy="524913"/>
              </a:xfrm>
              <a:prstGeom prst="roundRect">
                <a:avLst/>
              </a:prstGeom>
              <a:solidFill>
                <a:srgbClr val="666666">
                  <a:lumMod val="20000"/>
                  <a:lumOff val="8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altLang="zh-CN" sz="900" kern="0" dirty="0">
                    <a:solidFill>
                      <a:srgbClr val="1D1D1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Band A CC#1 UL</a:t>
                </a:r>
                <a:endParaRPr kumimoji="0" lang="zh-CN" altLang="en-US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5" name="矩形: 圆角 234">
                <a:extLst>
                  <a:ext uri="{FF2B5EF4-FFF2-40B4-BE49-F238E27FC236}">
                    <a16:creationId xmlns:a16="http://schemas.microsoft.com/office/drawing/2014/main" id="{5BF2D329-5392-48A0-A015-1286C58BB2B1}"/>
                  </a:ext>
                </a:extLst>
              </p:cNvPr>
              <p:cNvSpPr/>
              <p:nvPr/>
            </p:nvSpPr>
            <p:spPr>
              <a:xfrm>
                <a:off x="3324662" y="3185014"/>
                <a:ext cx="718910" cy="524914"/>
              </a:xfrm>
              <a:prstGeom prst="roundRect">
                <a:avLst/>
              </a:prstGeom>
              <a:solidFill>
                <a:srgbClr val="7FD5E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altLang="zh-CN" sz="900" kern="0" dirty="0">
                    <a:solidFill>
                      <a:srgbClr val="1D1D1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Band A CC#1 DL</a:t>
                </a:r>
                <a:endParaRPr kumimoji="0" lang="zh-CN" altLang="en-US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6" name="矩形: 圆角 235">
                <a:extLst>
                  <a:ext uri="{FF2B5EF4-FFF2-40B4-BE49-F238E27FC236}">
                    <a16:creationId xmlns:a16="http://schemas.microsoft.com/office/drawing/2014/main" id="{2CA404FA-CB2B-4E3C-B5FD-F5871D810BF5}"/>
                  </a:ext>
                </a:extLst>
              </p:cNvPr>
              <p:cNvSpPr/>
              <p:nvPr/>
            </p:nvSpPr>
            <p:spPr>
              <a:xfrm>
                <a:off x="4107228" y="3185014"/>
                <a:ext cx="718910" cy="524913"/>
              </a:xfrm>
              <a:prstGeom prst="roundRect">
                <a:avLst/>
              </a:prstGeom>
              <a:solidFill>
                <a:srgbClr val="7FD5E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altLang="zh-CN" sz="900" kern="0" dirty="0">
                    <a:solidFill>
                      <a:srgbClr val="1D1D1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Band A CC#2 DL</a:t>
                </a:r>
                <a:endParaRPr kumimoji="0" lang="zh-CN" altLang="en-US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237" name="直接箭头连接符 236">
                <a:extLst>
                  <a:ext uri="{FF2B5EF4-FFF2-40B4-BE49-F238E27FC236}">
                    <a16:creationId xmlns:a16="http://schemas.microsoft.com/office/drawing/2014/main" id="{2ACA6945-8DA6-4678-84C7-CFE803C96E35}"/>
                  </a:ext>
                </a:extLst>
              </p:cNvPr>
              <p:cNvCxnSpPr>
                <a:cxnSpLocks/>
                <a:stCxn id="235" idx="0"/>
                <a:endCxn id="233" idx="2"/>
              </p:cNvCxnSpPr>
              <p:nvPr/>
            </p:nvCxnSpPr>
            <p:spPr>
              <a:xfrm flipV="1">
                <a:off x="3684117" y="2994852"/>
                <a:ext cx="0" cy="190162"/>
              </a:xfrm>
              <a:prstGeom prst="straightConnector1">
                <a:avLst/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239" name="文本框 238">
                <a:extLst>
                  <a:ext uri="{FF2B5EF4-FFF2-40B4-BE49-F238E27FC236}">
                    <a16:creationId xmlns:a16="http://schemas.microsoft.com/office/drawing/2014/main" id="{11465609-5760-45D9-830C-CADFE5ECD8C0}"/>
                  </a:ext>
                </a:extLst>
              </p:cNvPr>
              <p:cNvSpPr txBox="1"/>
              <p:nvPr/>
            </p:nvSpPr>
            <p:spPr>
              <a:xfrm>
                <a:off x="3397475" y="3926918"/>
                <a:ext cx="574196" cy="230832"/>
              </a:xfrm>
              <a:prstGeom prst="rect">
                <a:avLst/>
              </a:prstGeom>
              <a:noFill/>
            </p:spPr>
            <p:txBody>
              <a:bodyPr vert="horz" wrap="none" rtlCol="0">
                <a:spAutoFit/>
              </a:bodyPr>
              <a:lstStyle/>
              <a:p>
                <a:r>
                  <a:rPr lang="en-US" altLang="zh-CN" sz="900" b="1" dirty="0">
                    <a:solidFill>
                      <a:srgbClr val="1D1D1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Cell #1</a:t>
                </a:r>
                <a:endParaRPr lang="zh-CN" altLang="en-US" sz="900" b="1" dirty="0">
                  <a:solidFill>
                    <a:srgbClr val="1D1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0" name="文本框 239">
                <a:extLst>
                  <a:ext uri="{FF2B5EF4-FFF2-40B4-BE49-F238E27FC236}">
                    <a16:creationId xmlns:a16="http://schemas.microsoft.com/office/drawing/2014/main" id="{846C623D-1AA5-4E03-9DF8-9922D1C648EF}"/>
                  </a:ext>
                </a:extLst>
              </p:cNvPr>
              <p:cNvSpPr txBox="1"/>
              <p:nvPr/>
            </p:nvSpPr>
            <p:spPr>
              <a:xfrm>
                <a:off x="4192363" y="3926918"/>
                <a:ext cx="574196" cy="230832"/>
              </a:xfrm>
              <a:prstGeom prst="rect">
                <a:avLst/>
              </a:prstGeom>
              <a:noFill/>
            </p:spPr>
            <p:txBody>
              <a:bodyPr vert="horz" wrap="none" rtlCol="0">
                <a:spAutoFit/>
              </a:bodyPr>
              <a:lstStyle/>
              <a:p>
                <a:r>
                  <a:rPr lang="en-US" altLang="zh-CN" sz="900" b="1" dirty="0">
                    <a:solidFill>
                      <a:srgbClr val="1D1D1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Cell #2</a:t>
                </a:r>
                <a:endParaRPr lang="zh-CN" altLang="en-US" sz="900" b="1" dirty="0">
                  <a:solidFill>
                    <a:srgbClr val="1D1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1" name="矩形 240">
                <a:extLst>
                  <a:ext uri="{FF2B5EF4-FFF2-40B4-BE49-F238E27FC236}">
                    <a16:creationId xmlns:a16="http://schemas.microsoft.com/office/drawing/2014/main" id="{EB8AC0A1-AC0A-4EAC-90BE-B2B33D56B984}"/>
                  </a:ext>
                </a:extLst>
              </p:cNvPr>
              <p:cNvSpPr/>
              <p:nvPr/>
            </p:nvSpPr>
            <p:spPr>
              <a:xfrm>
                <a:off x="4065538" y="2257301"/>
                <a:ext cx="779131" cy="1690904"/>
              </a:xfrm>
              <a:prstGeom prst="rect">
                <a:avLst/>
              </a:prstGeom>
              <a:noFill/>
              <a:ln w="12700">
                <a:solidFill>
                  <a:srgbClr val="666666">
                    <a:lumMod val="40000"/>
                    <a:lumOff val="60000"/>
                  </a:srgbClr>
                </a:solidFill>
                <a:prstDash val="dash"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12192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2" name="矩形 241">
                <a:extLst>
                  <a:ext uri="{FF2B5EF4-FFF2-40B4-BE49-F238E27FC236}">
                    <a16:creationId xmlns:a16="http://schemas.microsoft.com/office/drawing/2014/main" id="{8FFDA984-DF38-4C06-9CDB-ACD605EB516D}"/>
                  </a:ext>
                </a:extLst>
              </p:cNvPr>
              <p:cNvSpPr/>
              <p:nvPr/>
            </p:nvSpPr>
            <p:spPr>
              <a:xfrm>
                <a:off x="3306258" y="2257301"/>
                <a:ext cx="766488" cy="1690904"/>
              </a:xfrm>
              <a:prstGeom prst="rect">
                <a:avLst/>
              </a:prstGeom>
              <a:noFill/>
              <a:ln w="12700">
                <a:solidFill>
                  <a:srgbClr val="666666">
                    <a:lumMod val="40000"/>
                    <a:lumOff val="60000"/>
                  </a:srgbClr>
                </a:solidFill>
                <a:prstDash val="dash"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12192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3" name="矩形 242">
                <a:extLst>
                  <a:ext uri="{FF2B5EF4-FFF2-40B4-BE49-F238E27FC236}">
                    <a16:creationId xmlns:a16="http://schemas.microsoft.com/office/drawing/2014/main" id="{2202F037-FFC0-4801-97C5-B1FABBA35414}"/>
                  </a:ext>
                </a:extLst>
              </p:cNvPr>
              <p:cNvSpPr/>
              <p:nvPr/>
            </p:nvSpPr>
            <p:spPr>
              <a:xfrm>
                <a:off x="3299709" y="1795589"/>
                <a:ext cx="1544960" cy="298872"/>
              </a:xfrm>
              <a:prstGeom prst="rect">
                <a:avLst/>
              </a:prstGeom>
              <a:solidFill>
                <a:schemeClr val="tx2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sz="1000" b="1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Band A</a:t>
                </a:r>
                <a:endParaRPr lang="zh-CN" altLang="en-US" sz="1000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5" name="文本框 254">
                <a:extLst>
                  <a:ext uri="{FF2B5EF4-FFF2-40B4-BE49-F238E27FC236}">
                    <a16:creationId xmlns:a16="http://schemas.microsoft.com/office/drawing/2014/main" id="{9B27A8F9-0506-4AFF-8928-06B87016AA75}"/>
                  </a:ext>
                </a:extLst>
              </p:cNvPr>
              <p:cNvSpPr txBox="1"/>
              <p:nvPr/>
            </p:nvSpPr>
            <p:spPr>
              <a:xfrm>
                <a:off x="3687562" y="4198361"/>
                <a:ext cx="784189" cy="230832"/>
              </a:xfrm>
              <a:prstGeom prst="rect">
                <a:avLst/>
              </a:prstGeom>
              <a:noFill/>
            </p:spPr>
            <p:txBody>
              <a:bodyPr vert="horz" wrap="none" rtlCol="0">
                <a:spAutoFit/>
              </a:bodyPr>
              <a:lstStyle/>
              <a:p>
                <a:r>
                  <a:rPr lang="en-US" altLang="zh-CN" sz="900" b="1" dirty="0">
                    <a:solidFill>
                      <a:srgbClr val="1D1D1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Cell group</a:t>
                </a:r>
                <a:endParaRPr lang="zh-CN" altLang="en-US" sz="900" b="1" dirty="0">
                  <a:solidFill>
                    <a:srgbClr val="1D1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右大括号 3">
                <a:extLst>
                  <a:ext uri="{FF2B5EF4-FFF2-40B4-BE49-F238E27FC236}">
                    <a16:creationId xmlns:a16="http://schemas.microsoft.com/office/drawing/2014/main" id="{8F95A67B-D6A7-4703-8057-A2C174830D23}"/>
                  </a:ext>
                </a:extLst>
              </p:cNvPr>
              <p:cNvSpPr/>
              <p:nvPr/>
            </p:nvSpPr>
            <p:spPr>
              <a:xfrm rot="5400000">
                <a:off x="4026512" y="3838956"/>
                <a:ext cx="143967" cy="676275"/>
              </a:xfrm>
              <a:prstGeom prst="rightBrac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65" name="文本框 264">
              <a:extLst>
                <a:ext uri="{FF2B5EF4-FFF2-40B4-BE49-F238E27FC236}">
                  <a16:creationId xmlns:a16="http://schemas.microsoft.com/office/drawing/2014/main" id="{8CAB954D-30B1-4EA0-9D11-47180468DD52}"/>
                </a:ext>
              </a:extLst>
            </p:cNvPr>
            <p:cNvSpPr txBox="1"/>
            <p:nvPr/>
          </p:nvSpPr>
          <p:spPr>
            <a:xfrm>
              <a:off x="3155395" y="3378996"/>
              <a:ext cx="1010213" cy="230832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r>
                <a:rPr lang="en-US" altLang="zh-CN" sz="900" b="1" dirty="0">
                  <a:solidFill>
                    <a:srgbClr val="1D1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Reference Cell</a:t>
              </a:r>
              <a:endParaRPr lang="zh-CN" altLang="en-US" sz="900" b="1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0" name="矩形 269">
              <a:extLst>
                <a:ext uri="{FF2B5EF4-FFF2-40B4-BE49-F238E27FC236}">
                  <a16:creationId xmlns:a16="http://schemas.microsoft.com/office/drawing/2014/main" id="{2308189B-F0C5-4F3F-8F4C-E23CA8EAE6F0}"/>
                </a:ext>
              </a:extLst>
            </p:cNvPr>
            <p:cNvSpPr/>
            <p:nvPr/>
          </p:nvSpPr>
          <p:spPr>
            <a:xfrm rot="5400000">
              <a:off x="3640288" y="2840414"/>
              <a:ext cx="62625" cy="151270"/>
            </a:xfrm>
            <a:prstGeom prst="rect">
              <a:avLst/>
            </a:prstGeom>
            <a:solidFill>
              <a:srgbClr val="C00000"/>
            </a:solidFill>
            <a:ln>
              <a:solidFill>
                <a:schemeClr val="bg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</p:grpSp>
      <p:sp>
        <p:nvSpPr>
          <p:cNvPr id="273" name="矩形 272">
            <a:extLst>
              <a:ext uri="{FF2B5EF4-FFF2-40B4-BE49-F238E27FC236}">
                <a16:creationId xmlns:a16="http://schemas.microsoft.com/office/drawing/2014/main" id="{EEBCF1C7-91C0-4375-B51F-E2214D7A7243}"/>
              </a:ext>
            </a:extLst>
          </p:cNvPr>
          <p:cNvSpPr/>
          <p:nvPr/>
        </p:nvSpPr>
        <p:spPr>
          <a:xfrm rot="5400000">
            <a:off x="6545740" y="2722411"/>
            <a:ext cx="62625" cy="151270"/>
          </a:xfrm>
          <a:prstGeom prst="rect">
            <a:avLst/>
          </a:prstGeom>
          <a:solidFill>
            <a:srgbClr val="C00000"/>
          </a:solidFill>
          <a:ln>
            <a:solidFill>
              <a:schemeClr val="bg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1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274" name="矩形: 圆角 273">
            <a:extLst>
              <a:ext uri="{FF2B5EF4-FFF2-40B4-BE49-F238E27FC236}">
                <a16:creationId xmlns:a16="http://schemas.microsoft.com/office/drawing/2014/main" id="{FADCF311-DC44-4E6D-9DA9-544C2EFA5E78}"/>
              </a:ext>
            </a:extLst>
          </p:cNvPr>
          <p:cNvSpPr/>
          <p:nvPr/>
        </p:nvSpPr>
        <p:spPr>
          <a:xfrm>
            <a:off x="6381550" y="2971048"/>
            <a:ext cx="431275" cy="265654"/>
          </a:xfrm>
          <a:prstGeom prst="roundRect">
            <a:avLst/>
          </a:prstGeom>
          <a:solidFill>
            <a:srgbClr val="E0E0E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5" name="矩形: 圆角 274">
            <a:extLst>
              <a:ext uri="{FF2B5EF4-FFF2-40B4-BE49-F238E27FC236}">
                <a16:creationId xmlns:a16="http://schemas.microsoft.com/office/drawing/2014/main" id="{5A26F3BD-BFDD-4466-ADAA-E2A47A821D80}"/>
              </a:ext>
            </a:extLst>
          </p:cNvPr>
          <p:cNvSpPr/>
          <p:nvPr/>
        </p:nvSpPr>
        <p:spPr>
          <a:xfrm>
            <a:off x="6381550" y="3326692"/>
            <a:ext cx="431275" cy="265654"/>
          </a:xfrm>
          <a:prstGeom prst="roundRect">
            <a:avLst/>
          </a:prstGeom>
          <a:solidFill>
            <a:srgbClr val="7FD5E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" name="文本框 275">
            <a:extLst>
              <a:ext uri="{FF2B5EF4-FFF2-40B4-BE49-F238E27FC236}">
                <a16:creationId xmlns:a16="http://schemas.microsoft.com/office/drawing/2014/main" id="{4BA043C4-80D0-49C9-A416-84FE5D023338}"/>
              </a:ext>
            </a:extLst>
          </p:cNvPr>
          <p:cNvSpPr txBox="1"/>
          <p:nvPr/>
        </p:nvSpPr>
        <p:spPr>
          <a:xfrm>
            <a:off x="6829762" y="2682630"/>
            <a:ext cx="619080" cy="23083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en-US" altLang="zh-CN" sz="900" b="1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Control</a:t>
            </a:r>
            <a:endParaRPr lang="zh-CN" altLang="en-US" sz="900" b="1" dirty="0">
              <a:solidFill>
                <a:srgbClr val="1D1D1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7" name="文本框 276">
            <a:extLst>
              <a:ext uri="{FF2B5EF4-FFF2-40B4-BE49-F238E27FC236}">
                <a16:creationId xmlns:a16="http://schemas.microsoft.com/office/drawing/2014/main" id="{DD980650-2FFD-4950-AB1D-6D94636FB1C4}"/>
              </a:ext>
            </a:extLst>
          </p:cNvPr>
          <p:cNvSpPr txBox="1"/>
          <p:nvPr/>
        </p:nvSpPr>
        <p:spPr>
          <a:xfrm>
            <a:off x="6857815" y="2996208"/>
            <a:ext cx="562975" cy="23083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en-US" altLang="zh-CN" sz="900" b="1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Uplink</a:t>
            </a:r>
            <a:endParaRPr lang="zh-CN" altLang="en-US" sz="900" b="1" dirty="0">
              <a:solidFill>
                <a:srgbClr val="1D1D1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8" name="文本框 277">
            <a:extLst>
              <a:ext uri="{FF2B5EF4-FFF2-40B4-BE49-F238E27FC236}">
                <a16:creationId xmlns:a16="http://schemas.microsoft.com/office/drawing/2014/main" id="{436AB048-9BA6-404F-AAD6-E3B937FAEDD7}"/>
              </a:ext>
            </a:extLst>
          </p:cNvPr>
          <p:cNvSpPr txBox="1"/>
          <p:nvPr/>
        </p:nvSpPr>
        <p:spPr>
          <a:xfrm>
            <a:off x="6857815" y="3337053"/>
            <a:ext cx="736099" cy="23083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en-US" altLang="zh-CN" sz="900" b="1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Downlink</a:t>
            </a:r>
            <a:endParaRPr lang="zh-CN" altLang="en-US" sz="900" b="1" dirty="0">
              <a:solidFill>
                <a:srgbClr val="1D1D1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81" name="表格 11">
            <a:extLst>
              <a:ext uri="{FF2B5EF4-FFF2-40B4-BE49-F238E27FC236}">
                <a16:creationId xmlns:a16="http://schemas.microsoft.com/office/drawing/2014/main" id="{5850D099-94B9-4DB4-AFED-3B67A130C8F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6442648"/>
              </p:ext>
            </p:extLst>
          </p:nvPr>
        </p:nvGraphicFramePr>
        <p:xfrm>
          <a:off x="7980890" y="1704073"/>
          <a:ext cx="3296055" cy="825671"/>
        </p:xfrm>
        <a:graphic>
          <a:graphicData uri="http://schemas.openxmlformats.org/drawingml/2006/table">
            <a:tbl>
              <a:tblPr firstRow="1" bandRow="1"/>
              <a:tblGrid>
                <a:gridCol w="470865">
                  <a:extLst>
                    <a:ext uri="{9D8B030D-6E8A-4147-A177-3AD203B41FA5}">
                      <a16:colId xmlns:a16="http://schemas.microsoft.com/office/drawing/2014/main" val="3375386415"/>
                    </a:ext>
                  </a:extLst>
                </a:gridCol>
                <a:gridCol w="470865">
                  <a:extLst>
                    <a:ext uri="{9D8B030D-6E8A-4147-A177-3AD203B41FA5}">
                      <a16:colId xmlns:a16="http://schemas.microsoft.com/office/drawing/2014/main" val="2666187226"/>
                    </a:ext>
                  </a:extLst>
                </a:gridCol>
                <a:gridCol w="470865">
                  <a:extLst>
                    <a:ext uri="{9D8B030D-6E8A-4147-A177-3AD203B41FA5}">
                      <a16:colId xmlns:a16="http://schemas.microsoft.com/office/drawing/2014/main" val="539504834"/>
                    </a:ext>
                  </a:extLst>
                </a:gridCol>
                <a:gridCol w="470865">
                  <a:extLst>
                    <a:ext uri="{9D8B030D-6E8A-4147-A177-3AD203B41FA5}">
                      <a16:colId xmlns:a16="http://schemas.microsoft.com/office/drawing/2014/main" val="3840322697"/>
                    </a:ext>
                  </a:extLst>
                </a:gridCol>
                <a:gridCol w="470865">
                  <a:extLst>
                    <a:ext uri="{9D8B030D-6E8A-4147-A177-3AD203B41FA5}">
                      <a16:colId xmlns:a16="http://schemas.microsoft.com/office/drawing/2014/main" val="2238418988"/>
                    </a:ext>
                  </a:extLst>
                </a:gridCol>
                <a:gridCol w="470865">
                  <a:extLst>
                    <a:ext uri="{9D8B030D-6E8A-4147-A177-3AD203B41FA5}">
                      <a16:colId xmlns:a16="http://schemas.microsoft.com/office/drawing/2014/main" val="4000329761"/>
                    </a:ext>
                  </a:extLst>
                </a:gridCol>
                <a:gridCol w="470865">
                  <a:extLst>
                    <a:ext uri="{9D8B030D-6E8A-4147-A177-3AD203B41FA5}">
                      <a16:colId xmlns:a16="http://schemas.microsoft.com/office/drawing/2014/main" val="2009352155"/>
                    </a:ext>
                  </a:extLst>
                </a:gridCol>
              </a:tblGrid>
              <a:tr h="151271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altLang="zh-CN" sz="8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CC#</a:t>
                      </a:r>
                      <a:endParaRPr lang="zh-CN" altLang="en-US" sz="8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800" marR="10800" marT="10800" marB="10800" anchor="ctr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0B5C5">
                        <a:lumMod val="20000"/>
                        <a:lumOff val="80000"/>
                      </a:srgbClr>
                    </a:solidFill>
                  </a:tcPr>
                </a:tc>
                <a:tc grid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altLang="zh-CN" sz="8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PDCCH</a:t>
                      </a:r>
                      <a:endParaRPr lang="zh-CN" altLang="en-US" sz="8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800" marR="10800" marT="10800" marB="10800" anchor="ctr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1B230">
                        <a:lumMod val="20000"/>
                        <a:lumOff val="8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1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1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altLang="zh-CN" sz="8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PDSCH</a:t>
                      </a:r>
                    </a:p>
                  </a:txBody>
                  <a:tcPr marL="10800" marR="10800" marT="10800" marB="10800" anchor="ctr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1B230">
                        <a:lumMod val="20000"/>
                        <a:lumOff val="80000"/>
                      </a:srgbClr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kumimoji="1" lang="en-US" altLang="zh-CN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Synchronization</a:t>
                      </a:r>
                      <a:endParaRPr lang="zh-CN" altLang="en-US" sz="8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800" marR="10800" marT="10800" marB="10800" anchor="ctr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1B230">
                        <a:lumMod val="20000"/>
                        <a:lumOff val="8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1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7678526"/>
                  </a:ext>
                </a:extLst>
              </a:tr>
              <a:tr h="229476">
                <a:tc vMerge="1">
                  <a:txBody>
                    <a:bodyPr/>
                    <a:lstStyle/>
                    <a:p>
                      <a:pPr algn="ctr"/>
                      <a:r>
                        <a:rPr lang="en-US" altLang="zh-CN" sz="11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CC</a:t>
                      </a:r>
                      <a:r>
                        <a:rPr lang="zh-CN" altLang="en-US" sz="11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数</a:t>
                      </a:r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altLang="zh-CN" sz="8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Channel</a:t>
                      </a:r>
                      <a:r>
                        <a:rPr lang="zh-CN" altLang="en-US" sz="8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8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estimation</a:t>
                      </a:r>
                      <a:endParaRPr lang="zh-CN" altLang="en-US" sz="8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800" marR="10800" marT="10800" marB="10800" anchor="ctr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1B230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altLang="zh-CN" sz="8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MMSE-IRC</a:t>
                      </a:r>
                      <a:endParaRPr lang="zh-CN" altLang="en-US" sz="8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800" marR="10800" marT="10800" marB="10800" anchor="ctr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1B230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altLang="zh-CN" sz="8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Blind</a:t>
                      </a:r>
                      <a:r>
                        <a:rPr lang="zh-CN" altLang="en-US" sz="8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8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detection</a:t>
                      </a:r>
                      <a:endParaRPr lang="zh-CN" altLang="en-US" sz="8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800" marR="10800" marT="10800" marB="10800" anchor="ctr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1B230">
                        <a:lumMod val="20000"/>
                        <a:lumOff val="80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zh-CN" altLang="en-US" sz="11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altLang="zh-CN" sz="8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TRS proc</a:t>
                      </a:r>
                      <a:endParaRPr lang="zh-CN" altLang="en-US" sz="8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800" marR="10800" marT="10800" marB="10800" anchor="ctr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1B230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altLang="zh-CN" sz="8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SSB proc</a:t>
                      </a:r>
                      <a:endParaRPr lang="zh-CN" altLang="en-US" sz="8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800" marR="10800" marT="10800" marB="10800" anchor="ctr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1B230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7385419"/>
                  </a:ext>
                </a:extLst>
              </a:tr>
              <a:tr h="9184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altLang="zh-CN" sz="8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2CC</a:t>
                      </a:r>
                      <a:endParaRPr lang="zh-CN" altLang="en-US" sz="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800" marR="10800" marT="10800" marB="10800"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altLang="zh-CN" sz="8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2A</a:t>
                      </a:r>
                      <a:endParaRPr lang="zh-CN" altLang="en-US" sz="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800" marR="10800" marT="10800" marB="10800" anchor="ctr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altLang="zh-CN" sz="8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2B</a:t>
                      </a:r>
                      <a:endParaRPr lang="zh-CN" altLang="en-US" sz="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800" marR="10800" marT="10800" marB="10800" anchor="ctr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altLang="zh-CN" sz="8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≈2C</a:t>
                      </a:r>
                      <a:endParaRPr lang="zh-CN" altLang="en-US" sz="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800" marR="10800" marT="10800" marB="10800" anchor="ctr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altLang="zh-CN" sz="8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2X</a:t>
                      </a:r>
                      <a:endParaRPr lang="zh-CN" altLang="en-US" sz="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800" marR="10800" marT="10800" marB="10800" anchor="ctr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altLang="zh-CN" sz="8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2M</a:t>
                      </a:r>
                      <a:endParaRPr lang="zh-CN" altLang="en-US" sz="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800" marR="10800" marT="10800" marB="10800" anchor="ctr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altLang="zh-CN" sz="8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2N</a:t>
                      </a:r>
                      <a:endParaRPr lang="zh-CN" altLang="en-US" sz="800" dirty="0">
                        <a:solidFill>
                          <a:srgbClr val="C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800" marR="10800" marT="10800" marB="10800" anchor="ctr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87757862"/>
                  </a:ext>
                </a:extLst>
              </a:tr>
              <a:tr h="9184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1CC</a:t>
                      </a:r>
                      <a:endParaRPr lang="zh-CN" altLang="en-US" sz="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800" marR="10800" marT="10800" marB="10800"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altLang="zh-CN" sz="8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1A</a:t>
                      </a:r>
                      <a:endParaRPr lang="zh-CN" altLang="en-US" sz="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800" marR="10800" marT="10800" marB="10800" anchor="ctr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altLang="zh-CN" sz="8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1B</a:t>
                      </a:r>
                      <a:endParaRPr lang="zh-CN" altLang="en-US" sz="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800" marR="10800" marT="10800" marB="10800" anchor="ctr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altLang="zh-CN" sz="8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≈1C</a:t>
                      </a:r>
                      <a:endParaRPr lang="zh-CN" altLang="en-US" sz="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800" marR="10800" marT="10800" marB="10800" anchor="ctr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altLang="zh-CN" sz="8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1X</a:t>
                      </a:r>
                      <a:endParaRPr lang="zh-CN" altLang="en-US" sz="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800" marR="10800" marT="10800" marB="10800" anchor="ctr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altLang="zh-CN" sz="8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1M</a:t>
                      </a:r>
                      <a:endParaRPr lang="zh-CN" altLang="en-US" sz="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800" marR="10800" marT="10800" marB="10800" anchor="ctr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altLang="zh-CN" sz="8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1N</a:t>
                      </a:r>
                      <a:endParaRPr lang="zh-CN" altLang="en-US" sz="800" dirty="0">
                        <a:solidFill>
                          <a:srgbClr val="C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800" marR="10800" marT="10800" marB="10800" anchor="ctr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35380327"/>
                  </a:ext>
                </a:extLst>
              </a:tr>
            </a:tbl>
          </a:graphicData>
        </a:graphic>
      </p:graphicFrame>
      <p:graphicFrame>
        <p:nvGraphicFramePr>
          <p:cNvPr id="282" name="表格 11">
            <a:extLst>
              <a:ext uri="{FF2B5EF4-FFF2-40B4-BE49-F238E27FC236}">
                <a16:creationId xmlns:a16="http://schemas.microsoft.com/office/drawing/2014/main" id="{39EF90CC-38BB-4F40-BF18-C096EB4F8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5392513"/>
              </p:ext>
            </p:extLst>
          </p:nvPr>
        </p:nvGraphicFramePr>
        <p:xfrm>
          <a:off x="8350204" y="2817676"/>
          <a:ext cx="2724920" cy="8534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98724">
                  <a:extLst>
                    <a:ext uri="{9D8B030D-6E8A-4147-A177-3AD203B41FA5}">
                      <a16:colId xmlns:a16="http://schemas.microsoft.com/office/drawing/2014/main" val="3375386415"/>
                    </a:ext>
                  </a:extLst>
                </a:gridCol>
                <a:gridCol w="1013098">
                  <a:extLst>
                    <a:ext uri="{9D8B030D-6E8A-4147-A177-3AD203B41FA5}">
                      <a16:colId xmlns:a16="http://schemas.microsoft.com/office/drawing/2014/main" val="1571769650"/>
                    </a:ext>
                  </a:extLst>
                </a:gridCol>
                <a:gridCol w="1013098">
                  <a:extLst>
                    <a:ext uri="{9D8B030D-6E8A-4147-A177-3AD203B41FA5}">
                      <a16:colId xmlns:a16="http://schemas.microsoft.com/office/drawing/2014/main" val="4000329761"/>
                    </a:ext>
                  </a:extLst>
                </a:gridCol>
              </a:tblGrid>
              <a:tr h="139589"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zh-CN" sz="8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CC</a:t>
                      </a:r>
                      <a:r>
                        <a:rPr lang="zh-CN" altLang="en-US" sz="800" b="1" baseline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800" b="1" baseline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number</a:t>
                      </a:r>
                      <a:endParaRPr lang="zh-CN" altLang="en-US" sz="8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PDCCH</a:t>
                      </a:r>
                      <a:endParaRPr lang="zh-CN" altLang="en-US" sz="8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PDCCH+PDSCH</a:t>
                      </a:r>
                      <a:endParaRPr lang="zh-CN" altLang="en-US" sz="8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7678526"/>
                  </a:ext>
                </a:extLst>
              </a:tr>
              <a:tr h="139589">
                <a:tc vMerge="1">
                  <a:txBody>
                    <a:bodyPr/>
                    <a:lstStyle/>
                    <a:p>
                      <a:pPr algn="ctr"/>
                      <a:r>
                        <a:rPr lang="en-US" altLang="zh-CN" sz="11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CC</a:t>
                      </a:r>
                      <a:r>
                        <a:rPr lang="zh-CN" altLang="en-US" sz="11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数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zh-CN" sz="800" b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According to</a:t>
                      </a:r>
                      <a:r>
                        <a:rPr kumimoji="1" lang="zh-CN" altLang="en-US" sz="800" b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1" lang="en-US" altLang="zh-CN" sz="800" b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TR38.840</a:t>
                      </a:r>
                      <a:endParaRPr lang="zh-CN" altLang="en-US" sz="800" b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8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7385419"/>
                  </a:ext>
                </a:extLst>
              </a:tr>
              <a:tr h="13958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2CC</a:t>
                      </a:r>
                      <a:endParaRPr lang="zh-CN" altLang="en-US" sz="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170</a:t>
                      </a:r>
                      <a:endParaRPr lang="zh-CN" altLang="en-US" sz="8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510</a:t>
                      </a:r>
                      <a:endParaRPr lang="zh-CN" altLang="en-US" sz="8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87757862"/>
                  </a:ext>
                </a:extLst>
              </a:tr>
              <a:tr h="13958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1CC</a:t>
                      </a:r>
                      <a:endParaRPr lang="zh-CN" altLang="en-US" sz="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</a:t>
                      </a:r>
                      <a:endParaRPr lang="zh-CN" altLang="en-US" sz="8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300</a:t>
                      </a:r>
                      <a:endParaRPr lang="zh-CN" altLang="en-US" sz="8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70092037"/>
                  </a:ext>
                </a:extLst>
              </a:tr>
            </a:tbl>
          </a:graphicData>
        </a:graphic>
      </p:graphicFrame>
      <p:sp>
        <p:nvSpPr>
          <p:cNvPr id="283" name="文本框 282">
            <a:extLst>
              <a:ext uri="{FF2B5EF4-FFF2-40B4-BE49-F238E27FC236}">
                <a16:creationId xmlns:a16="http://schemas.microsoft.com/office/drawing/2014/main" id="{1E43E593-F22F-415E-B6AD-A59858085F46}"/>
              </a:ext>
            </a:extLst>
          </p:cNvPr>
          <p:cNvSpPr txBox="1"/>
          <p:nvPr/>
        </p:nvSpPr>
        <p:spPr>
          <a:xfrm>
            <a:off x="9207166" y="1446583"/>
            <a:ext cx="843501" cy="23083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en-US" altLang="zh-CN" sz="900" b="1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Complexity</a:t>
            </a:r>
            <a:endParaRPr lang="zh-CN" altLang="en-US" sz="900" b="1" dirty="0">
              <a:solidFill>
                <a:srgbClr val="1D1D1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4" name="文本框 283">
            <a:extLst>
              <a:ext uri="{FF2B5EF4-FFF2-40B4-BE49-F238E27FC236}">
                <a16:creationId xmlns:a16="http://schemas.microsoft.com/office/drawing/2014/main" id="{01F1E558-F343-4E94-96E8-1B2D383AEE3D}"/>
              </a:ext>
            </a:extLst>
          </p:cNvPr>
          <p:cNvSpPr txBox="1"/>
          <p:nvPr/>
        </p:nvSpPr>
        <p:spPr>
          <a:xfrm>
            <a:off x="9036568" y="2595455"/>
            <a:ext cx="1350050" cy="23083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en-US" altLang="zh-CN" sz="900" b="1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Power consumption</a:t>
            </a:r>
            <a:endParaRPr lang="zh-CN" altLang="en-US" sz="900" b="1" dirty="0">
              <a:solidFill>
                <a:srgbClr val="1D1D1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D85DE413-FF8E-4721-940B-85FC7116E4BC}"/>
              </a:ext>
            </a:extLst>
          </p:cNvPr>
          <p:cNvSpPr txBox="1"/>
          <p:nvPr/>
        </p:nvSpPr>
        <p:spPr>
          <a:xfrm>
            <a:off x="687300" y="4171863"/>
            <a:ext cx="1061521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1" indent="-17145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1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Single band Single control for intra-band CA </a:t>
            </a:r>
          </a:p>
          <a:p>
            <a:pPr marL="628688" lvl="2" indent="-17145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Cell group, which contains multiple cells and always configures </a:t>
            </a:r>
          </a:p>
          <a:p>
            <a:pPr marL="901740" lvl="3" indent="-17145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SSB on one reference cell</a:t>
            </a:r>
          </a:p>
          <a:p>
            <a:pPr marL="901740" lvl="3" indent="-17145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All CORESETs, TRS and RRM measurement on the reference cell</a:t>
            </a:r>
          </a:p>
          <a:p>
            <a:pPr marL="901740" lvl="3" indent="-17145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Note: Reuse the design of SSB-less and single DCI to minimize RAN1 specification impact as much as possible</a:t>
            </a:r>
          </a:p>
          <a:p>
            <a:pPr marL="171450" lvl="1" indent="-17145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1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Conditional CA configuration/UE capability </a:t>
            </a:r>
          </a:p>
          <a:p>
            <a:pPr marL="628688" lvl="2" indent="-17145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UE capability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UE indicates that support an intra-band CA: {Band A CC#1 + Band A CC#2}, on the condition that BS configures SSB-less and CORESETs confined within one reference cell/carrier</a:t>
            </a:r>
          </a:p>
          <a:p>
            <a:pPr marL="628688" lvl="2" indent="-17145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Conditional CA configuration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Combined the existing SSB-less + single DCI from reference cell/CC + conditional CA UE capability into one feature package</a:t>
            </a:r>
          </a:p>
          <a:p>
            <a:pPr marL="171450" lvl="1" indent="-17145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1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DCI based </a:t>
            </a:r>
            <a:r>
              <a:rPr lang="en-US" altLang="zh-CN" sz="1000" b="1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SCell</a:t>
            </a:r>
            <a:r>
              <a:rPr lang="en-US" altLang="zh-CN" sz="1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/SCC activation/deactivation within the Cell group or single Cell</a:t>
            </a:r>
          </a:p>
        </p:txBody>
      </p:sp>
    </p:spTree>
    <p:extLst>
      <p:ext uri="{BB962C8B-B14F-4D97-AF65-F5344CB8AC3E}">
        <p14:creationId xmlns:p14="http://schemas.microsoft.com/office/powerpoint/2010/main" val="3510871983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副标题 1">
            <a:extLst>
              <a:ext uri="{FF2B5EF4-FFF2-40B4-BE49-F238E27FC236}">
                <a16:creationId xmlns:a16="http://schemas.microsoft.com/office/drawing/2014/main" id="{66FAC034-6641-4FD3-988B-B9D7673C7F79}"/>
              </a:ext>
            </a:extLst>
          </p:cNvPr>
          <p:cNvSpPr txBox="1">
            <a:spLocks/>
          </p:cNvSpPr>
          <p:nvPr/>
        </p:nvSpPr>
        <p:spPr>
          <a:xfrm>
            <a:off x="333868" y="146186"/>
            <a:ext cx="11529026" cy="576236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ts val="3429"/>
              </a:lnSpc>
              <a:spcBef>
                <a:spcPts val="0"/>
              </a:spcBef>
              <a:buFont typeface="Arial" panose="020B0604020202020204" pitchFamily="34" charset="0"/>
              <a:buNone/>
              <a:defRPr sz="3199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593662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5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7323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3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0986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4648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68309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1971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5634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4929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en-US" altLang="zh-CN" sz="2800" b="1" dirty="0">
                <a:latin typeface="Calibri" panose="020F0502020204030204" pitchFamily="34" charset="0"/>
                <a:cs typeface="Calibri" panose="020F0502020204030204" pitchFamily="34" charset="0"/>
              </a:rPr>
              <a:t>Summary of proposals</a:t>
            </a:r>
          </a:p>
        </p:txBody>
      </p:sp>
      <p:sp>
        <p:nvSpPr>
          <p:cNvPr id="4" name="文本框 24">
            <a:extLst>
              <a:ext uri="{FF2B5EF4-FFF2-40B4-BE49-F238E27FC236}">
                <a16:creationId xmlns:a16="http://schemas.microsoft.com/office/drawing/2014/main" id="{879722F5-9240-4179-8F27-88574CBACB1C}"/>
              </a:ext>
            </a:extLst>
          </p:cNvPr>
          <p:cNvSpPr txBox="1"/>
          <p:nvPr/>
        </p:nvSpPr>
        <p:spPr>
          <a:xfrm>
            <a:off x="333868" y="1101845"/>
            <a:ext cx="11326829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kumimoji="1" lang="en-US" altLang="zh-CN" sz="1600" b="1" i="1" dirty="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Proposal 1: Introduce enhancements in Rel-20 to enable a UE supporting two DL carriers with UL Tx Switching across 3 or 4 bands for band combination without SUL or with one SUL .</a:t>
            </a:r>
          </a:p>
        </p:txBody>
      </p:sp>
      <p:sp>
        <p:nvSpPr>
          <p:cNvPr id="5" name="文本框 102">
            <a:extLst>
              <a:ext uri="{FF2B5EF4-FFF2-40B4-BE49-F238E27FC236}">
                <a16:creationId xmlns:a16="http://schemas.microsoft.com/office/drawing/2014/main" id="{13A0ED5A-D5D2-4D87-B1B5-19DD34E2A2CB}"/>
              </a:ext>
            </a:extLst>
          </p:cNvPr>
          <p:cNvSpPr txBox="1"/>
          <p:nvPr/>
        </p:nvSpPr>
        <p:spPr>
          <a:xfrm>
            <a:off x="344502" y="1774400"/>
            <a:ext cx="11023468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en-US" altLang="zh-CN" sz="1600" b="1" i="1" dirty="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Proposal 2: Introduce enhancements in Rel-20 to support single band single control for intra-band CA.</a:t>
            </a:r>
          </a:p>
        </p:txBody>
      </p:sp>
    </p:spTree>
    <p:extLst>
      <p:ext uri="{BB962C8B-B14F-4D97-AF65-F5344CB8AC3E}">
        <p14:creationId xmlns:p14="http://schemas.microsoft.com/office/powerpoint/2010/main" val="2276729077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封面页_图片版 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4E5724B-7154-473D-A508-2B054E8EE854}"/>
    </a:ext>
  </a:extLst>
</a:theme>
</file>

<file path=ppt/theme/theme2.xml><?xml version="1.0" encoding="utf-8"?>
<a:theme xmlns:a="http://schemas.openxmlformats.org/drawingml/2006/main" name="章节页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C34AD67-7538-4717-9A73-50191031DBF3}"/>
    </a:ext>
  </a:extLst>
</a:theme>
</file>

<file path=ppt/theme/theme3.xml><?xml version="1.0" encoding="utf-8"?>
<a:theme xmlns:a="http://schemas.openxmlformats.org/drawingml/2006/main" name="结束页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CE9DE895-046C-40AC-AD8E-ED7DD660489B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30641</TotalTime>
  <Words>1468</Words>
  <Application>Microsoft Office PowerPoint</Application>
  <PresentationFormat>Custom</PresentationFormat>
  <Paragraphs>231</Paragraphs>
  <Slides>7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7</vt:i4>
      </vt:variant>
    </vt:vector>
  </HeadingPairs>
  <TitlesOfParts>
    <vt:vector size="17" baseType="lpstr">
      <vt:lpstr>.AppleSystemUIFont</vt:lpstr>
      <vt:lpstr>微软雅黑</vt:lpstr>
      <vt:lpstr>微软雅黑</vt:lpstr>
      <vt:lpstr>Arial</vt:lpstr>
      <vt:lpstr>Calibri</vt:lpstr>
      <vt:lpstr>Times New Roman</vt:lpstr>
      <vt:lpstr>Wingdings</vt:lpstr>
      <vt:lpstr>封面页_图片版 </vt:lpstr>
      <vt:lpstr>章节页</vt:lpstr>
      <vt:lpstr>结束页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Huawei Technologies Co.,Ltd.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sunyan (O)</dc:creator>
  <cp:lastModifiedBy>Yan Cheng_RAN1#119</cp:lastModifiedBy>
  <cp:revision>2523</cp:revision>
  <dcterms:created xsi:type="dcterms:W3CDTF">2020-08-28T08:44:19Z</dcterms:created>
  <dcterms:modified xsi:type="dcterms:W3CDTF">2025-03-03T09:27:19Z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(3)yVGHjRJ4mTXOcMhCb9dwKlPSnvYG8CuOrkkt+fKMZNDPtuVLnqWv+xaD4cDLroLnZIJyM/yL
kVrFhUwqtqHPdtoSgyRkDJoEpatrUPKxUwcCIwrxzaxVxB8RB2qCbYY1uDpEHmmGox7N2E3T
pksYyxSHn4WRZQ/+IjAtRMD0hTWCihswfVoCCGjfWODsXjWuxgs2Keiek7Vt9GkgLpjIxnQP
+5OaMNyGFJQVU8xHZn</vt:lpwstr>
  </property>
  <property fmtid="{D5CDD505-2E9C-101B-9397-08002B2CF9AE}" pid="3" name="_2015_ms_pID_7253431">
    <vt:lpwstr>8HVvl4x6oT/nXfqAhMRYeMu8bYgDUAKNN4Tswn4k4e+d+aeGJxxix0
Ex9MM08DzlIQaRl8mv/LSmVct9novPyTFstMLBVrZHjE+1Bb36tewMJLeJk8AyKfwubylHWG
c/Qi79aZXuZiRYKPW9SoJKVgnHjbFTGGl5mp776UDPRZ26Yoi0308+ApOiqHHvsahaD/yqQP
etj6Zaaz8FXWWXXgMCwl/9Xs7ebF62S90siv</vt:lpwstr>
  </property>
  <property fmtid="{D5CDD505-2E9C-101B-9397-08002B2CF9AE}" pid="4" name="_2015_ms_pID_7253432">
    <vt:lpwstr>rQ==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1740982726</vt:lpwstr>
  </property>
</Properties>
</file>