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  <p:sldMasterId id="2147483670" r:id="rId3"/>
    <p:sldMasterId id="2147483674" r:id="rId4"/>
    <p:sldMasterId id="2147483678" r:id="rId5"/>
    <p:sldMasterId id="2147483682" r:id="rId6"/>
  </p:sldMasterIdLst>
  <p:notesMasterIdLst>
    <p:notesMasterId r:id="rId12"/>
  </p:notesMasterIdLst>
  <p:sldIdLst>
    <p:sldId id="260" r:id="rId7"/>
    <p:sldId id="269" r:id="rId8"/>
    <p:sldId id="276" r:id="rId9"/>
    <p:sldId id="278" r:id="rId10"/>
    <p:sldId id="27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3057"/>
    <a:srgbClr val="C5D9F1"/>
    <a:srgbClr val="0070C0"/>
    <a:srgbClr val="86ADC9"/>
    <a:srgbClr val="DEEBF7"/>
    <a:srgbClr val="90B2D8"/>
    <a:srgbClr val="FFF2CC"/>
    <a:srgbClr val="7C7C7C"/>
    <a:srgbClr val="ACB7C1"/>
    <a:srgbClr val="73A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6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89A54F-0DBA-45FD-9497-1E25796CFBC0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8F1694-9CCB-4E77-BD93-D115722DC2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48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017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288.8</a:t>
            </a:r>
            <a:r>
              <a:rPr lang="zh-CN" altLang="en-US" dirty="0"/>
              <a:t>*</a:t>
            </a:r>
            <a:r>
              <a:rPr lang="en-US" altLang="zh-CN" dirty="0"/>
              <a:t>1/3+288.8</a:t>
            </a:r>
            <a:r>
              <a:rPr lang="zh-CN" altLang="en-US" dirty="0"/>
              <a:t>*</a:t>
            </a:r>
            <a:r>
              <a:rPr lang="en-US" altLang="zh-CN" dirty="0"/>
              <a:t>2/3*0.7=231.04</a:t>
            </a:r>
          </a:p>
          <a:p>
            <a:r>
              <a:rPr lang="en-US" altLang="zh-CN" dirty="0"/>
              <a:t>321.48</a:t>
            </a:r>
            <a:r>
              <a:rPr lang="zh-CN" altLang="en-US" dirty="0"/>
              <a:t>*</a:t>
            </a:r>
            <a:r>
              <a:rPr lang="en-US" altLang="zh-CN" dirty="0"/>
              <a:t>1/3+321.48</a:t>
            </a:r>
            <a:r>
              <a:rPr lang="zh-CN" altLang="en-US" dirty="0"/>
              <a:t>*</a:t>
            </a:r>
            <a:r>
              <a:rPr lang="en-US" altLang="zh-CN" dirty="0"/>
              <a:t>2/3*0.7=257.184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6C7D0-360E-4247-913E-6F6AD0A7DD9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252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288.8</a:t>
            </a:r>
            <a:r>
              <a:rPr lang="zh-CN" altLang="en-US" dirty="0"/>
              <a:t>*</a:t>
            </a:r>
            <a:r>
              <a:rPr lang="en-US" altLang="zh-CN" dirty="0"/>
              <a:t>1/3+288.8</a:t>
            </a:r>
            <a:r>
              <a:rPr lang="zh-CN" altLang="en-US" dirty="0"/>
              <a:t>*</a:t>
            </a:r>
            <a:r>
              <a:rPr lang="en-US" altLang="zh-CN" dirty="0"/>
              <a:t>2/3*0.7=231.04</a:t>
            </a:r>
          </a:p>
          <a:p>
            <a:r>
              <a:rPr lang="en-US" altLang="zh-CN" dirty="0"/>
              <a:t>321.48</a:t>
            </a:r>
            <a:r>
              <a:rPr lang="zh-CN" altLang="en-US" dirty="0"/>
              <a:t>*</a:t>
            </a:r>
            <a:r>
              <a:rPr lang="en-US" altLang="zh-CN" dirty="0"/>
              <a:t>1/3+321.48</a:t>
            </a:r>
            <a:r>
              <a:rPr lang="zh-CN" altLang="en-US" dirty="0"/>
              <a:t>*</a:t>
            </a:r>
            <a:r>
              <a:rPr lang="en-US" altLang="zh-CN" dirty="0"/>
              <a:t>2/3*0.7=257.184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6C7D0-360E-4247-913E-6F6AD0A7DD91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690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288.8</a:t>
            </a:r>
            <a:r>
              <a:rPr lang="zh-CN" altLang="en-US" dirty="0"/>
              <a:t>*</a:t>
            </a:r>
            <a:r>
              <a:rPr lang="en-US" altLang="zh-CN" dirty="0"/>
              <a:t>1/3+288.8</a:t>
            </a:r>
            <a:r>
              <a:rPr lang="zh-CN" altLang="en-US" dirty="0"/>
              <a:t>*</a:t>
            </a:r>
            <a:r>
              <a:rPr lang="en-US" altLang="zh-CN" dirty="0"/>
              <a:t>2/3*0.7=231.04</a:t>
            </a:r>
          </a:p>
          <a:p>
            <a:r>
              <a:rPr lang="en-US" altLang="zh-CN" dirty="0"/>
              <a:t>321.48</a:t>
            </a:r>
            <a:r>
              <a:rPr lang="zh-CN" altLang="en-US" dirty="0"/>
              <a:t>*</a:t>
            </a:r>
            <a:r>
              <a:rPr lang="en-US" altLang="zh-CN" dirty="0"/>
              <a:t>1/3+321.48</a:t>
            </a:r>
            <a:r>
              <a:rPr lang="zh-CN" altLang="en-US" dirty="0"/>
              <a:t>*</a:t>
            </a:r>
            <a:r>
              <a:rPr lang="en-US" altLang="zh-CN" dirty="0"/>
              <a:t>2/3*0.7=257.184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6C7D0-360E-4247-913E-6F6AD0A7DD91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504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288.8</a:t>
            </a:r>
            <a:r>
              <a:rPr lang="zh-CN" altLang="en-US" dirty="0"/>
              <a:t>*</a:t>
            </a:r>
            <a:r>
              <a:rPr lang="en-US" altLang="zh-CN" dirty="0"/>
              <a:t>1/3+288.8</a:t>
            </a:r>
            <a:r>
              <a:rPr lang="zh-CN" altLang="en-US" dirty="0"/>
              <a:t>*</a:t>
            </a:r>
            <a:r>
              <a:rPr lang="en-US" altLang="zh-CN" dirty="0"/>
              <a:t>2/3*0.7=231.04</a:t>
            </a:r>
          </a:p>
          <a:p>
            <a:r>
              <a:rPr lang="en-US" altLang="zh-CN" dirty="0"/>
              <a:t>321.48</a:t>
            </a:r>
            <a:r>
              <a:rPr lang="zh-CN" altLang="en-US" dirty="0"/>
              <a:t>*</a:t>
            </a:r>
            <a:r>
              <a:rPr lang="en-US" altLang="zh-CN" dirty="0"/>
              <a:t>1/3+321.48</a:t>
            </a:r>
            <a:r>
              <a:rPr lang="zh-CN" altLang="en-US" dirty="0"/>
              <a:t>*</a:t>
            </a:r>
            <a:r>
              <a:rPr lang="en-US" altLang="zh-CN" dirty="0"/>
              <a:t>2/3*0.7=257.184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6C7D0-360E-4247-913E-6F6AD0A7DD91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435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2" y="1600205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442" y="392235"/>
            <a:ext cx="5139812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379412" y="6492875"/>
            <a:ext cx="526913" cy="222250"/>
          </a:xfrm>
          <a:prstGeom prst="rect">
            <a:avLst/>
          </a:prstGeom>
        </p:spPr>
        <p:txBody>
          <a:bodyPr/>
          <a:lstStyle>
            <a:lvl1pPr defTabSz="914021" eaLnBrk="1" fontAlgn="auto" hangingPunct="1">
              <a:spcBef>
                <a:spcPts val="0"/>
              </a:spcBef>
              <a:spcAft>
                <a:spcPts val="0"/>
              </a:spcAft>
              <a:defRPr b="0">
                <a:solidFill>
                  <a:srgbClr val="1D1D1A"/>
                </a:solidFill>
                <a:latin typeface="Arial"/>
                <a:ea typeface="宋体" charset="-122"/>
              </a:defRPr>
            </a:lvl1pPr>
          </a:lstStyle>
          <a:p>
            <a:pPr>
              <a:defRPr/>
            </a:pPr>
            <a:fld id="{479B30FE-33C5-4651-8938-BC6D25FD5BC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40336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1"/>
            <a:ext cx="12201373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0738" y="2130702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757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5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4"/>
              </a:lnSpc>
              <a:spcBef>
                <a:spcPts val="0"/>
              </a:spcBef>
              <a:buNone/>
              <a:defRPr sz="31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699" indent="0" algn="ctr">
              <a:buNone/>
              <a:defRPr sz="2592"/>
            </a:lvl2pPr>
            <a:lvl3pPr marL="1185395" indent="0" algn="ctr">
              <a:buNone/>
              <a:defRPr sz="2334"/>
            </a:lvl3pPr>
            <a:lvl4pPr marL="1778094" indent="0" algn="ctr">
              <a:buNone/>
              <a:defRPr sz="2074"/>
            </a:lvl4pPr>
            <a:lvl5pPr marL="2370792" indent="0" algn="ctr">
              <a:buNone/>
              <a:defRPr sz="2074"/>
            </a:lvl5pPr>
            <a:lvl6pPr marL="2963488" indent="0" algn="ctr">
              <a:buNone/>
              <a:defRPr sz="2074"/>
            </a:lvl6pPr>
            <a:lvl7pPr marL="3556187" indent="0" algn="ctr">
              <a:buNone/>
              <a:defRPr sz="2074"/>
            </a:lvl7pPr>
            <a:lvl8pPr marL="4148886" indent="0" algn="ctr">
              <a:buNone/>
              <a:defRPr sz="2074"/>
            </a:lvl8pPr>
            <a:lvl9pPr marL="4741582" indent="0" algn="ctr">
              <a:buNone/>
              <a:defRPr sz="2074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5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4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5975" algn="ctr"/>
              </a:tabLst>
              <a:defRPr sz="17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2pPr>
            <a:lvl3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3pPr>
            <a:lvl4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4pPr>
            <a:lvl5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777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1"/>
            <a:ext cx="12201373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0738" y="2130702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674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5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4"/>
              </a:lnSpc>
              <a:spcBef>
                <a:spcPts val="0"/>
              </a:spcBef>
              <a:buNone/>
              <a:defRPr sz="31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699" indent="0" algn="ctr">
              <a:buNone/>
              <a:defRPr sz="2592"/>
            </a:lvl2pPr>
            <a:lvl3pPr marL="1185395" indent="0" algn="ctr">
              <a:buNone/>
              <a:defRPr sz="2334"/>
            </a:lvl3pPr>
            <a:lvl4pPr marL="1778094" indent="0" algn="ctr">
              <a:buNone/>
              <a:defRPr sz="2074"/>
            </a:lvl4pPr>
            <a:lvl5pPr marL="2370792" indent="0" algn="ctr">
              <a:buNone/>
              <a:defRPr sz="2074"/>
            </a:lvl5pPr>
            <a:lvl6pPr marL="2963488" indent="0" algn="ctr">
              <a:buNone/>
              <a:defRPr sz="2074"/>
            </a:lvl6pPr>
            <a:lvl7pPr marL="3556187" indent="0" algn="ctr">
              <a:buNone/>
              <a:defRPr sz="2074"/>
            </a:lvl7pPr>
            <a:lvl8pPr marL="4148886" indent="0" algn="ctr">
              <a:buNone/>
              <a:defRPr sz="2074"/>
            </a:lvl8pPr>
            <a:lvl9pPr marL="4741582" indent="0" algn="ctr">
              <a:buNone/>
              <a:defRPr sz="2074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5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4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5975" algn="ctr"/>
              </a:tabLst>
              <a:defRPr sz="17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2pPr>
            <a:lvl3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3pPr>
            <a:lvl4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4pPr>
            <a:lvl5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68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29996-EE40-40A9-AF7F-191ECA1B2D8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7604E-2459-477B-B353-6AC58CD1FB1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1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0738" y="2130702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000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2" y="1600206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442" y="392237"/>
            <a:ext cx="5139812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379413" y="6492875"/>
            <a:ext cx="526913" cy="222250"/>
          </a:xfrm>
          <a:prstGeom prst="rect">
            <a:avLst/>
          </a:prstGeom>
        </p:spPr>
        <p:txBody>
          <a:bodyPr/>
          <a:lstStyle>
            <a:lvl1pPr defTabSz="913655" eaLnBrk="1" fontAlgn="auto" hangingPunct="1">
              <a:spcBef>
                <a:spcPts val="0"/>
              </a:spcBef>
              <a:spcAft>
                <a:spcPts val="0"/>
              </a:spcAft>
              <a:defRPr b="0">
                <a:solidFill>
                  <a:srgbClr val="1D1D1A"/>
                </a:solidFill>
                <a:latin typeface="Arial"/>
                <a:ea typeface="宋体" charset="-122"/>
              </a:defRPr>
            </a:lvl1pPr>
          </a:lstStyle>
          <a:p>
            <a:pPr>
              <a:defRPr/>
            </a:pPr>
            <a:fld id="{479B30FE-33C5-4651-8938-BC6D25FD5BC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98237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954522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1"/>
            <a:ext cx="12201373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0738" y="2130702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4216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5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4"/>
              </a:lnSpc>
              <a:spcBef>
                <a:spcPts val="0"/>
              </a:spcBef>
              <a:buNone/>
              <a:defRPr sz="31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699" indent="0" algn="ctr">
              <a:buNone/>
              <a:defRPr sz="2592"/>
            </a:lvl2pPr>
            <a:lvl3pPr marL="1185395" indent="0" algn="ctr">
              <a:buNone/>
              <a:defRPr sz="2334"/>
            </a:lvl3pPr>
            <a:lvl4pPr marL="1778094" indent="0" algn="ctr">
              <a:buNone/>
              <a:defRPr sz="2074"/>
            </a:lvl4pPr>
            <a:lvl5pPr marL="2370792" indent="0" algn="ctr">
              <a:buNone/>
              <a:defRPr sz="2074"/>
            </a:lvl5pPr>
            <a:lvl6pPr marL="2963488" indent="0" algn="ctr">
              <a:buNone/>
              <a:defRPr sz="2074"/>
            </a:lvl6pPr>
            <a:lvl7pPr marL="3556187" indent="0" algn="ctr">
              <a:buNone/>
              <a:defRPr sz="2074"/>
            </a:lvl7pPr>
            <a:lvl8pPr marL="4148886" indent="0" algn="ctr">
              <a:buNone/>
              <a:defRPr sz="2074"/>
            </a:lvl8pPr>
            <a:lvl9pPr marL="4741582" indent="0" algn="ctr">
              <a:buNone/>
              <a:defRPr sz="2074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5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4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5975" algn="ctr"/>
              </a:tabLst>
              <a:defRPr sz="17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2pPr>
            <a:lvl3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3pPr>
            <a:lvl4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4pPr>
            <a:lvl5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354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1"/>
            <a:ext cx="12201373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0738" y="2130702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0546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5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4"/>
              </a:lnSpc>
              <a:spcBef>
                <a:spcPts val="0"/>
              </a:spcBef>
              <a:buNone/>
              <a:defRPr sz="31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699" indent="0" algn="ctr">
              <a:buNone/>
              <a:defRPr sz="2592"/>
            </a:lvl2pPr>
            <a:lvl3pPr marL="1185395" indent="0" algn="ctr">
              <a:buNone/>
              <a:defRPr sz="2334"/>
            </a:lvl3pPr>
            <a:lvl4pPr marL="1778094" indent="0" algn="ctr">
              <a:buNone/>
              <a:defRPr sz="2074"/>
            </a:lvl4pPr>
            <a:lvl5pPr marL="2370792" indent="0" algn="ctr">
              <a:buNone/>
              <a:defRPr sz="2074"/>
            </a:lvl5pPr>
            <a:lvl6pPr marL="2963488" indent="0" algn="ctr">
              <a:buNone/>
              <a:defRPr sz="2074"/>
            </a:lvl6pPr>
            <a:lvl7pPr marL="3556187" indent="0" algn="ctr">
              <a:buNone/>
              <a:defRPr sz="2074"/>
            </a:lvl7pPr>
            <a:lvl8pPr marL="4148886" indent="0" algn="ctr">
              <a:buNone/>
              <a:defRPr sz="2074"/>
            </a:lvl8pPr>
            <a:lvl9pPr marL="4741582" indent="0" algn="ctr">
              <a:buNone/>
              <a:defRPr sz="2074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5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4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5975" algn="ctr"/>
              </a:tabLst>
              <a:defRPr sz="17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2pPr>
            <a:lvl3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3pPr>
            <a:lvl4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4pPr>
            <a:lvl5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995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jpe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3845" y="6402806"/>
            <a:ext cx="499534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74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493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600" y="6324676"/>
            <a:ext cx="1285417" cy="28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679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3846" y="6402806"/>
            <a:ext cx="499534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137">
              <a:defRPr/>
            </a:pPr>
            <a:fld id="{C3837181-38C6-AD4F-B8BA-B444770388BB}" type="slidenum">
              <a:rPr lang="en-US" sz="974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137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601" y="6324678"/>
            <a:ext cx="1285417" cy="28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529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4"/>
            <a:ext cx="12192000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/>
            <a:endParaRPr lang="en-US" sz="1799" dirty="0">
              <a:solidFill>
                <a:srgbClr val="666666"/>
              </a:solidFill>
            </a:endParaRPr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017" y="6321130"/>
            <a:ext cx="1268579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63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3" r:id="rId2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4"/>
            <a:ext cx="12192000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/>
            <a:endParaRPr lang="en-US" sz="1799" dirty="0">
              <a:solidFill>
                <a:srgbClr val="666666"/>
              </a:solidFill>
            </a:endParaRPr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017" y="6321130"/>
            <a:ext cx="1268579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380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4"/>
            <a:ext cx="12192000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/>
            <a:endParaRPr lang="en-US" sz="1799" dirty="0">
              <a:solidFill>
                <a:srgbClr val="666666"/>
              </a:solidFill>
            </a:endParaRPr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017" y="6321130"/>
            <a:ext cx="1268579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031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1" r:id="rId2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4"/>
            <a:ext cx="12192000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/>
            <a:endParaRPr lang="en-US" sz="1799" dirty="0">
              <a:solidFill>
                <a:srgbClr val="666666"/>
              </a:solidFill>
            </a:endParaRPr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017" y="6321130"/>
            <a:ext cx="1268579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97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5" r:id="rId2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16825" y="1566714"/>
            <a:ext cx="8074094" cy="689985"/>
          </a:xfrm>
        </p:spPr>
        <p:txBody>
          <a:bodyPr>
            <a:normAutofit/>
          </a:bodyPr>
          <a:lstStyle/>
          <a:p>
            <a:pPr algn="ctr"/>
            <a:r>
              <a:rPr lang="en-US" altLang="zh-CN" sz="3200" b="1" dirty="0"/>
              <a:t>Rel-20 UE energy savings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3075692" y="3466756"/>
            <a:ext cx="23984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/>
              <a:t>Huawei, HiSilicon</a:t>
            </a:r>
            <a:endParaRPr lang="zh-CN" altLang="en-US" sz="2400" dirty="0"/>
          </a:p>
        </p:txBody>
      </p:sp>
      <p:sp>
        <p:nvSpPr>
          <p:cNvPr id="5" name="Rectangle 1"/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RAN#107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RP-25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0496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Incheon, Korea, March 12-14, 2025</a:t>
            </a:r>
          </a:p>
          <a:p>
            <a:r>
              <a:rPr lang="en-US" altLang="zh-CN" b="1" dirty="0"/>
              <a:t>Agenda Item: 15.2.10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5227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96000" y="1648162"/>
            <a:ext cx="5224807" cy="25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 becomes critically essential to expand the implement of Rel-15 UE power savings features in commercial fields, where the following issues are observed</a:t>
            </a:r>
          </a:p>
          <a:p>
            <a:pPr marL="742950" lvl="2" indent="-285750">
              <a:lnSpc>
                <a:spcPct val="150000"/>
              </a:lnSpc>
              <a:buFontTx/>
              <a:buChar char="-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 is conservative to enable BWP switching and UL skipping, due to potential DCI miss detection</a:t>
            </a:r>
          </a:p>
          <a:p>
            <a:pPr marL="742950" lvl="2" indent="-285750">
              <a:lnSpc>
                <a:spcPct val="150000"/>
              </a:lnSpc>
              <a:buFontTx/>
              <a:buChar char="-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Unnecessary UE power consumption due to inactivity timer extension when UL grant arrives, even though UE has no UL data to transmit</a:t>
            </a: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4C35A6C-87AB-4B95-AF5C-E98A0DAF1C5E}"/>
              </a:ext>
            </a:extLst>
          </p:cNvPr>
          <p:cNvSpPr txBox="1"/>
          <p:nvPr/>
        </p:nvSpPr>
        <p:spPr>
          <a:xfrm>
            <a:off x="360608" y="303478"/>
            <a:ext cx="2121093" cy="52835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defTabSz="798890">
              <a:lnSpc>
                <a:spcPts val="3439"/>
              </a:lnSpc>
              <a:spcBef>
                <a:spcPct val="0"/>
              </a:spcBef>
              <a:defRPr sz="2800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Motivation</a:t>
            </a:r>
            <a:endParaRPr lang="zh-CN" alt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0CA6873-89EF-4E76-BD3D-9947DEAFDC3B}"/>
              </a:ext>
            </a:extLst>
          </p:cNvPr>
          <p:cNvGrpSpPr/>
          <p:nvPr/>
        </p:nvGrpSpPr>
        <p:grpSpPr>
          <a:xfrm>
            <a:off x="6477295" y="4856262"/>
            <a:ext cx="4538856" cy="909608"/>
            <a:chOff x="6477295" y="4856262"/>
            <a:chExt cx="4538856" cy="90960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08037" y="5129067"/>
              <a:ext cx="1308114" cy="36399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77295" y="4856262"/>
              <a:ext cx="3157263" cy="909608"/>
            </a:xfrm>
            <a:prstGeom prst="rect">
              <a:avLst/>
            </a:prstGeom>
          </p:spPr>
        </p:pic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03BFC3CE-AEA8-469A-9074-517306A442BE}"/>
              </a:ext>
            </a:extLst>
          </p:cNvPr>
          <p:cNvSpPr/>
          <p:nvPr/>
        </p:nvSpPr>
        <p:spPr>
          <a:xfrm>
            <a:off x="418968" y="1641647"/>
            <a:ext cx="5424769" cy="3567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UE power savings are critical to devices. For that, there have been many features specified for NR, including</a:t>
            </a: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UE C-DRX </a:t>
            </a: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(specified in R15): Devices go to sleep without monitoring PDCCH, controlled by an inactivity timer</a:t>
            </a: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Configurable BWP </a:t>
            </a: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(specified in R15): Devices work on a small BWP when lack of traffic, and can switch via DCI</a:t>
            </a: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UL skipping </a:t>
            </a: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(specified in R15): UE does not transmit padding PUSCH if no UL data available</a:t>
            </a: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Other features specified in later release(s): </a:t>
            </a:r>
          </a:p>
          <a:p>
            <a:pPr marL="1200150" lvl="2" indent="-285750">
              <a:lnSpc>
                <a:spcPct val="150000"/>
              </a:lnSpc>
              <a:buFontTx/>
              <a:buChar char="-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PDCCH skipping</a:t>
            </a:r>
          </a:p>
          <a:p>
            <a:pPr marL="1200150" lvl="2" indent="-285750">
              <a:lnSpc>
                <a:spcPct val="150000"/>
              </a:lnSpc>
              <a:buFontTx/>
              <a:buChar char="-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dynamic max. MIMO layer adaptation </a:t>
            </a:r>
          </a:p>
          <a:p>
            <a:pPr marL="1200150" lvl="2" indent="-285750">
              <a:lnSpc>
                <a:spcPct val="150000"/>
              </a:lnSpc>
              <a:buFontTx/>
              <a:buChar char="-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etc.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F600BD4-1F8E-4E0B-9E22-2B1FB46B8AC7}"/>
              </a:ext>
            </a:extLst>
          </p:cNvPr>
          <p:cNvSpPr/>
          <p:nvPr/>
        </p:nvSpPr>
        <p:spPr>
          <a:xfrm>
            <a:off x="360609" y="1492913"/>
            <a:ext cx="5407374" cy="4683299"/>
          </a:xfrm>
          <a:custGeom>
            <a:avLst/>
            <a:gdLst>
              <a:gd name="connsiteX0" fmla="*/ 0 w 5406529"/>
              <a:gd name="connsiteY0" fmla="*/ 790091 h 4740449"/>
              <a:gd name="connsiteX1" fmla="*/ 790091 w 5406529"/>
              <a:gd name="connsiteY1" fmla="*/ 0 h 4740449"/>
              <a:gd name="connsiteX2" fmla="*/ 4616438 w 5406529"/>
              <a:gd name="connsiteY2" fmla="*/ 0 h 4740449"/>
              <a:gd name="connsiteX3" fmla="*/ 5406529 w 5406529"/>
              <a:gd name="connsiteY3" fmla="*/ 790091 h 4740449"/>
              <a:gd name="connsiteX4" fmla="*/ 5406529 w 5406529"/>
              <a:gd name="connsiteY4" fmla="*/ 3950358 h 4740449"/>
              <a:gd name="connsiteX5" fmla="*/ 4616438 w 5406529"/>
              <a:gd name="connsiteY5" fmla="*/ 4740449 h 4740449"/>
              <a:gd name="connsiteX6" fmla="*/ 790091 w 5406529"/>
              <a:gd name="connsiteY6" fmla="*/ 4740449 h 4740449"/>
              <a:gd name="connsiteX7" fmla="*/ 0 w 5406529"/>
              <a:gd name="connsiteY7" fmla="*/ 3950358 h 4740449"/>
              <a:gd name="connsiteX8" fmla="*/ 0 w 5406529"/>
              <a:gd name="connsiteY8" fmla="*/ 790091 h 4740449"/>
              <a:gd name="connsiteX0" fmla="*/ 0 w 5406529"/>
              <a:gd name="connsiteY0" fmla="*/ 790091 h 4740449"/>
              <a:gd name="connsiteX1" fmla="*/ 488012 w 5406529"/>
              <a:gd name="connsiteY1" fmla="*/ 65314 h 4740449"/>
              <a:gd name="connsiteX2" fmla="*/ 4616438 w 5406529"/>
              <a:gd name="connsiteY2" fmla="*/ 0 h 4740449"/>
              <a:gd name="connsiteX3" fmla="*/ 5406529 w 5406529"/>
              <a:gd name="connsiteY3" fmla="*/ 790091 h 4740449"/>
              <a:gd name="connsiteX4" fmla="*/ 5406529 w 5406529"/>
              <a:gd name="connsiteY4" fmla="*/ 3950358 h 4740449"/>
              <a:gd name="connsiteX5" fmla="*/ 4616438 w 5406529"/>
              <a:gd name="connsiteY5" fmla="*/ 4740449 h 4740449"/>
              <a:gd name="connsiteX6" fmla="*/ 790091 w 5406529"/>
              <a:gd name="connsiteY6" fmla="*/ 4740449 h 4740449"/>
              <a:gd name="connsiteX7" fmla="*/ 0 w 5406529"/>
              <a:gd name="connsiteY7" fmla="*/ 3950358 h 4740449"/>
              <a:gd name="connsiteX8" fmla="*/ 0 w 5406529"/>
              <a:gd name="connsiteY8" fmla="*/ 790091 h 4740449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3917701 h 4707792"/>
              <a:gd name="connsiteX5" fmla="*/ 4616438 w 5407374"/>
              <a:gd name="connsiteY5" fmla="*/ 4707792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4146301 h 4707792"/>
              <a:gd name="connsiteX5" fmla="*/ 4616438 w 5407374"/>
              <a:gd name="connsiteY5" fmla="*/ 4707792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4146301 h 4707792"/>
              <a:gd name="connsiteX5" fmla="*/ 4885859 w 5407374"/>
              <a:gd name="connsiteY5" fmla="*/ 4699627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32941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3893208 h 4683299"/>
              <a:gd name="connsiteX8" fmla="*/ 0 w 5407374"/>
              <a:gd name="connsiteY8" fmla="*/ 732941 h 4683299"/>
              <a:gd name="connsiteX0" fmla="*/ 0 w 5407374"/>
              <a:gd name="connsiteY0" fmla="*/ 732941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732941 h 4683299"/>
              <a:gd name="connsiteX0" fmla="*/ 0 w 5407374"/>
              <a:gd name="connsiteY0" fmla="*/ 626805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  <a:gd name="connsiteX0" fmla="*/ 0 w 5407374"/>
              <a:gd name="connsiteY0" fmla="*/ 626805 h 4683299"/>
              <a:gd name="connsiteX1" fmla="*/ 447190 w 5407374"/>
              <a:gd name="connsiteY1" fmla="*/ 16328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  <a:gd name="connsiteX0" fmla="*/ 0 w 5407374"/>
              <a:gd name="connsiteY0" fmla="*/ 626805 h 4683299"/>
              <a:gd name="connsiteX1" fmla="*/ 447190 w 5407374"/>
              <a:gd name="connsiteY1" fmla="*/ 16328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471683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7374" h="4683299">
                <a:moveTo>
                  <a:pt x="0" y="626805"/>
                </a:moveTo>
                <a:cubicBezTo>
                  <a:pt x="0" y="190450"/>
                  <a:pt x="10835" y="16328"/>
                  <a:pt x="447190" y="16328"/>
                </a:cubicBezTo>
                <a:lnTo>
                  <a:pt x="5008324" y="0"/>
                </a:lnTo>
                <a:cubicBezTo>
                  <a:pt x="5444679" y="0"/>
                  <a:pt x="5406529" y="296586"/>
                  <a:pt x="5406529" y="732941"/>
                </a:cubicBezTo>
                <a:lnTo>
                  <a:pt x="5406529" y="4121808"/>
                </a:lnTo>
                <a:cubicBezTo>
                  <a:pt x="5406529" y="4558163"/>
                  <a:pt x="5322214" y="4675134"/>
                  <a:pt x="4885859" y="4675134"/>
                </a:cubicBezTo>
                <a:lnTo>
                  <a:pt x="471683" y="4683299"/>
                </a:lnTo>
                <a:cubicBezTo>
                  <a:pt x="35328" y="4683299"/>
                  <a:pt x="0" y="4623477"/>
                  <a:pt x="0" y="4187122"/>
                </a:cubicBezTo>
                <a:lnTo>
                  <a:pt x="0" y="626805"/>
                </a:lnTo>
                <a:close/>
              </a:path>
            </a:pathLst>
          </a:custGeom>
          <a:noFill/>
          <a:ln w="6350"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: 圆角 7">
            <a:extLst>
              <a:ext uri="{FF2B5EF4-FFF2-40B4-BE49-F238E27FC236}">
                <a16:creationId xmlns:a16="http://schemas.microsoft.com/office/drawing/2014/main" id="{35FCF78A-4299-4A83-8FD0-B6BC2C7FE9DA}"/>
              </a:ext>
            </a:extLst>
          </p:cNvPr>
          <p:cNvSpPr/>
          <p:nvPr/>
        </p:nvSpPr>
        <p:spPr>
          <a:xfrm>
            <a:off x="6002852" y="1492913"/>
            <a:ext cx="5407374" cy="4683299"/>
          </a:xfrm>
          <a:custGeom>
            <a:avLst/>
            <a:gdLst>
              <a:gd name="connsiteX0" fmla="*/ 0 w 5406529"/>
              <a:gd name="connsiteY0" fmla="*/ 790091 h 4740449"/>
              <a:gd name="connsiteX1" fmla="*/ 790091 w 5406529"/>
              <a:gd name="connsiteY1" fmla="*/ 0 h 4740449"/>
              <a:gd name="connsiteX2" fmla="*/ 4616438 w 5406529"/>
              <a:gd name="connsiteY2" fmla="*/ 0 h 4740449"/>
              <a:gd name="connsiteX3" fmla="*/ 5406529 w 5406529"/>
              <a:gd name="connsiteY3" fmla="*/ 790091 h 4740449"/>
              <a:gd name="connsiteX4" fmla="*/ 5406529 w 5406529"/>
              <a:gd name="connsiteY4" fmla="*/ 3950358 h 4740449"/>
              <a:gd name="connsiteX5" fmla="*/ 4616438 w 5406529"/>
              <a:gd name="connsiteY5" fmla="*/ 4740449 h 4740449"/>
              <a:gd name="connsiteX6" fmla="*/ 790091 w 5406529"/>
              <a:gd name="connsiteY6" fmla="*/ 4740449 h 4740449"/>
              <a:gd name="connsiteX7" fmla="*/ 0 w 5406529"/>
              <a:gd name="connsiteY7" fmla="*/ 3950358 h 4740449"/>
              <a:gd name="connsiteX8" fmla="*/ 0 w 5406529"/>
              <a:gd name="connsiteY8" fmla="*/ 790091 h 4740449"/>
              <a:gd name="connsiteX0" fmla="*/ 0 w 5406529"/>
              <a:gd name="connsiteY0" fmla="*/ 790091 h 4740449"/>
              <a:gd name="connsiteX1" fmla="*/ 488012 w 5406529"/>
              <a:gd name="connsiteY1" fmla="*/ 65314 h 4740449"/>
              <a:gd name="connsiteX2" fmla="*/ 4616438 w 5406529"/>
              <a:gd name="connsiteY2" fmla="*/ 0 h 4740449"/>
              <a:gd name="connsiteX3" fmla="*/ 5406529 w 5406529"/>
              <a:gd name="connsiteY3" fmla="*/ 790091 h 4740449"/>
              <a:gd name="connsiteX4" fmla="*/ 5406529 w 5406529"/>
              <a:gd name="connsiteY4" fmla="*/ 3950358 h 4740449"/>
              <a:gd name="connsiteX5" fmla="*/ 4616438 w 5406529"/>
              <a:gd name="connsiteY5" fmla="*/ 4740449 h 4740449"/>
              <a:gd name="connsiteX6" fmla="*/ 790091 w 5406529"/>
              <a:gd name="connsiteY6" fmla="*/ 4740449 h 4740449"/>
              <a:gd name="connsiteX7" fmla="*/ 0 w 5406529"/>
              <a:gd name="connsiteY7" fmla="*/ 3950358 h 4740449"/>
              <a:gd name="connsiteX8" fmla="*/ 0 w 5406529"/>
              <a:gd name="connsiteY8" fmla="*/ 790091 h 4740449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3917701 h 4707792"/>
              <a:gd name="connsiteX5" fmla="*/ 4616438 w 5407374"/>
              <a:gd name="connsiteY5" fmla="*/ 4707792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4146301 h 4707792"/>
              <a:gd name="connsiteX5" fmla="*/ 4616438 w 5407374"/>
              <a:gd name="connsiteY5" fmla="*/ 4707792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4146301 h 4707792"/>
              <a:gd name="connsiteX5" fmla="*/ 4885859 w 5407374"/>
              <a:gd name="connsiteY5" fmla="*/ 4699627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32941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3893208 h 4683299"/>
              <a:gd name="connsiteX8" fmla="*/ 0 w 5407374"/>
              <a:gd name="connsiteY8" fmla="*/ 732941 h 4683299"/>
              <a:gd name="connsiteX0" fmla="*/ 0 w 5407374"/>
              <a:gd name="connsiteY0" fmla="*/ 732941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732941 h 4683299"/>
              <a:gd name="connsiteX0" fmla="*/ 0 w 5407374"/>
              <a:gd name="connsiteY0" fmla="*/ 626805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  <a:gd name="connsiteX0" fmla="*/ 0 w 5407374"/>
              <a:gd name="connsiteY0" fmla="*/ 626805 h 4683299"/>
              <a:gd name="connsiteX1" fmla="*/ 447190 w 5407374"/>
              <a:gd name="connsiteY1" fmla="*/ 16328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  <a:gd name="connsiteX0" fmla="*/ 0 w 5407374"/>
              <a:gd name="connsiteY0" fmla="*/ 626805 h 4683299"/>
              <a:gd name="connsiteX1" fmla="*/ 447190 w 5407374"/>
              <a:gd name="connsiteY1" fmla="*/ 16328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471683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7374" h="4683299">
                <a:moveTo>
                  <a:pt x="0" y="626805"/>
                </a:moveTo>
                <a:cubicBezTo>
                  <a:pt x="0" y="190450"/>
                  <a:pt x="10835" y="16328"/>
                  <a:pt x="447190" y="16328"/>
                </a:cubicBezTo>
                <a:lnTo>
                  <a:pt x="5008324" y="0"/>
                </a:lnTo>
                <a:cubicBezTo>
                  <a:pt x="5444679" y="0"/>
                  <a:pt x="5406529" y="296586"/>
                  <a:pt x="5406529" y="732941"/>
                </a:cubicBezTo>
                <a:lnTo>
                  <a:pt x="5406529" y="4121808"/>
                </a:lnTo>
                <a:cubicBezTo>
                  <a:pt x="5406529" y="4558163"/>
                  <a:pt x="5322214" y="4675134"/>
                  <a:pt x="4885859" y="4675134"/>
                </a:cubicBezTo>
                <a:lnTo>
                  <a:pt x="471683" y="4683299"/>
                </a:lnTo>
                <a:cubicBezTo>
                  <a:pt x="35328" y="4683299"/>
                  <a:pt x="0" y="4623477"/>
                  <a:pt x="0" y="4187122"/>
                </a:cubicBezTo>
                <a:lnTo>
                  <a:pt x="0" y="626805"/>
                </a:lnTo>
                <a:close/>
              </a:path>
            </a:pathLst>
          </a:custGeom>
          <a:noFill/>
          <a:ln w="6350"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7E6A765-509D-4482-9F05-E68105457C04}"/>
              </a:ext>
            </a:extLst>
          </p:cNvPr>
          <p:cNvSpPr txBox="1"/>
          <p:nvPr/>
        </p:nvSpPr>
        <p:spPr>
          <a:xfrm>
            <a:off x="7110377" y="1278830"/>
            <a:ext cx="3393948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Need for further enhancements</a:t>
            </a:r>
            <a:endParaRPr lang="zh-CN" altLang="en-US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595E3CA-82CA-4A45-99F3-2457046C2118}"/>
              </a:ext>
            </a:extLst>
          </p:cNvPr>
          <p:cNvSpPr txBox="1"/>
          <p:nvPr/>
        </p:nvSpPr>
        <p:spPr>
          <a:xfrm>
            <a:off x="1534560" y="1278830"/>
            <a:ext cx="2748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UE energy savings in NR</a:t>
            </a:r>
            <a:endParaRPr lang="zh-CN" altLang="en-US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328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96000" y="1648162"/>
            <a:ext cx="5224807" cy="22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More opportunities for gNB to enable BWP switching, as well as UL skipping, which could be beneficial to both network and UE energy savings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Remarkable power saving gain could be expected due to power savings on the REs without padding bits</a:t>
            </a: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4C35A6C-87AB-4B95-AF5C-E98A0DAF1C5E}"/>
              </a:ext>
            </a:extLst>
          </p:cNvPr>
          <p:cNvSpPr txBox="1"/>
          <p:nvPr/>
        </p:nvSpPr>
        <p:spPr>
          <a:xfrm>
            <a:off x="360608" y="303478"/>
            <a:ext cx="4926157" cy="52835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defTabSz="798890">
              <a:lnSpc>
                <a:spcPts val="3439"/>
              </a:lnSpc>
              <a:spcBef>
                <a:spcPct val="0"/>
              </a:spcBef>
              <a:defRPr sz="2800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 skipping enhancements</a:t>
            </a:r>
            <a:endParaRPr lang="zh-CN" alt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3BFC3CE-AEA8-469A-9074-517306A442BE}"/>
              </a:ext>
            </a:extLst>
          </p:cNvPr>
          <p:cNvSpPr/>
          <p:nvPr/>
        </p:nvSpPr>
        <p:spPr>
          <a:xfrm>
            <a:off x="418969" y="1641647"/>
            <a:ext cx="528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 order to provide simple confirmation of BWP switching without causing additional overhead and additional timer extension with no data, </a:t>
            </a:r>
          </a:p>
          <a:p>
            <a:pPr marL="742950" lvl="2" indent="-285750">
              <a:lnSpc>
                <a:spcPct val="150000"/>
              </a:lnSpc>
              <a:buFontTx/>
              <a:buChar char="-"/>
            </a:pP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existing UL signal can be assisted information</a:t>
            </a: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for BWP switching confirmation and indication of data availability</a:t>
            </a:r>
          </a:p>
          <a:p>
            <a:pPr marL="742950" lvl="2" indent="-285750">
              <a:lnSpc>
                <a:spcPct val="150000"/>
              </a:lnSpc>
              <a:buFontTx/>
              <a:buChar char="-"/>
            </a:pP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UL grant does not trigger Inactivity timer extension if UE has no data</a:t>
            </a: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for maintaining the power savings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F600BD4-1F8E-4E0B-9E22-2B1FB46B8AC7}"/>
              </a:ext>
            </a:extLst>
          </p:cNvPr>
          <p:cNvSpPr/>
          <p:nvPr/>
        </p:nvSpPr>
        <p:spPr>
          <a:xfrm>
            <a:off x="360609" y="1492913"/>
            <a:ext cx="5407374" cy="4683299"/>
          </a:xfrm>
          <a:custGeom>
            <a:avLst/>
            <a:gdLst>
              <a:gd name="connsiteX0" fmla="*/ 0 w 5406529"/>
              <a:gd name="connsiteY0" fmla="*/ 790091 h 4740449"/>
              <a:gd name="connsiteX1" fmla="*/ 790091 w 5406529"/>
              <a:gd name="connsiteY1" fmla="*/ 0 h 4740449"/>
              <a:gd name="connsiteX2" fmla="*/ 4616438 w 5406529"/>
              <a:gd name="connsiteY2" fmla="*/ 0 h 4740449"/>
              <a:gd name="connsiteX3" fmla="*/ 5406529 w 5406529"/>
              <a:gd name="connsiteY3" fmla="*/ 790091 h 4740449"/>
              <a:gd name="connsiteX4" fmla="*/ 5406529 w 5406529"/>
              <a:gd name="connsiteY4" fmla="*/ 3950358 h 4740449"/>
              <a:gd name="connsiteX5" fmla="*/ 4616438 w 5406529"/>
              <a:gd name="connsiteY5" fmla="*/ 4740449 h 4740449"/>
              <a:gd name="connsiteX6" fmla="*/ 790091 w 5406529"/>
              <a:gd name="connsiteY6" fmla="*/ 4740449 h 4740449"/>
              <a:gd name="connsiteX7" fmla="*/ 0 w 5406529"/>
              <a:gd name="connsiteY7" fmla="*/ 3950358 h 4740449"/>
              <a:gd name="connsiteX8" fmla="*/ 0 w 5406529"/>
              <a:gd name="connsiteY8" fmla="*/ 790091 h 4740449"/>
              <a:gd name="connsiteX0" fmla="*/ 0 w 5406529"/>
              <a:gd name="connsiteY0" fmla="*/ 790091 h 4740449"/>
              <a:gd name="connsiteX1" fmla="*/ 488012 w 5406529"/>
              <a:gd name="connsiteY1" fmla="*/ 65314 h 4740449"/>
              <a:gd name="connsiteX2" fmla="*/ 4616438 w 5406529"/>
              <a:gd name="connsiteY2" fmla="*/ 0 h 4740449"/>
              <a:gd name="connsiteX3" fmla="*/ 5406529 w 5406529"/>
              <a:gd name="connsiteY3" fmla="*/ 790091 h 4740449"/>
              <a:gd name="connsiteX4" fmla="*/ 5406529 w 5406529"/>
              <a:gd name="connsiteY4" fmla="*/ 3950358 h 4740449"/>
              <a:gd name="connsiteX5" fmla="*/ 4616438 w 5406529"/>
              <a:gd name="connsiteY5" fmla="*/ 4740449 h 4740449"/>
              <a:gd name="connsiteX6" fmla="*/ 790091 w 5406529"/>
              <a:gd name="connsiteY6" fmla="*/ 4740449 h 4740449"/>
              <a:gd name="connsiteX7" fmla="*/ 0 w 5406529"/>
              <a:gd name="connsiteY7" fmla="*/ 3950358 h 4740449"/>
              <a:gd name="connsiteX8" fmla="*/ 0 w 5406529"/>
              <a:gd name="connsiteY8" fmla="*/ 790091 h 4740449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3917701 h 4707792"/>
              <a:gd name="connsiteX5" fmla="*/ 4616438 w 5407374"/>
              <a:gd name="connsiteY5" fmla="*/ 4707792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4146301 h 4707792"/>
              <a:gd name="connsiteX5" fmla="*/ 4616438 w 5407374"/>
              <a:gd name="connsiteY5" fmla="*/ 4707792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4146301 h 4707792"/>
              <a:gd name="connsiteX5" fmla="*/ 4885859 w 5407374"/>
              <a:gd name="connsiteY5" fmla="*/ 4699627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32941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3893208 h 4683299"/>
              <a:gd name="connsiteX8" fmla="*/ 0 w 5407374"/>
              <a:gd name="connsiteY8" fmla="*/ 732941 h 4683299"/>
              <a:gd name="connsiteX0" fmla="*/ 0 w 5407374"/>
              <a:gd name="connsiteY0" fmla="*/ 732941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732941 h 4683299"/>
              <a:gd name="connsiteX0" fmla="*/ 0 w 5407374"/>
              <a:gd name="connsiteY0" fmla="*/ 626805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  <a:gd name="connsiteX0" fmla="*/ 0 w 5407374"/>
              <a:gd name="connsiteY0" fmla="*/ 626805 h 4683299"/>
              <a:gd name="connsiteX1" fmla="*/ 447190 w 5407374"/>
              <a:gd name="connsiteY1" fmla="*/ 16328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  <a:gd name="connsiteX0" fmla="*/ 0 w 5407374"/>
              <a:gd name="connsiteY0" fmla="*/ 626805 h 4683299"/>
              <a:gd name="connsiteX1" fmla="*/ 447190 w 5407374"/>
              <a:gd name="connsiteY1" fmla="*/ 16328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471683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7374" h="4683299">
                <a:moveTo>
                  <a:pt x="0" y="626805"/>
                </a:moveTo>
                <a:cubicBezTo>
                  <a:pt x="0" y="190450"/>
                  <a:pt x="10835" y="16328"/>
                  <a:pt x="447190" y="16328"/>
                </a:cubicBezTo>
                <a:lnTo>
                  <a:pt x="5008324" y="0"/>
                </a:lnTo>
                <a:cubicBezTo>
                  <a:pt x="5444679" y="0"/>
                  <a:pt x="5406529" y="296586"/>
                  <a:pt x="5406529" y="732941"/>
                </a:cubicBezTo>
                <a:lnTo>
                  <a:pt x="5406529" y="4121808"/>
                </a:lnTo>
                <a:cubicBezTo>
                  <a:pt x="5406529" y="4558163"/>
                  <a:pt x="5322214" y="4675134"/>
                  <a:pt x="4885859" y="4675134"/>
                </a:cubicBezTo>
                <a:lnTo>
                  <a:pt x="471683" y="4683299"/>
                </a:lnTo>
                <a:cubicBezTo>
                  <a:pt x="35328" y="4683299"/>
                  <a:pt x="0" y="4623477"/>
                  <a:pt x="0" y="4187122"/>
                </a:cubicBezTo>
                <a:lnTo>
                  <a:pt x="0" y="626805"/>
                </a:lnTo>
                <a:close/>
              </a:path>
            </a:pathLst>
          </a:custGeom>
          <a:noFill/>
          <a:ln w="6350"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6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: 圆角 7">
            <a:extLst>
              <a:ext uri="{FF2B5EF4-FFF2-40B4-BE49-F238E27FC236}">
                <a16:creationId xmlns:a16="http://schemas.microsoft.com/office/drawing/2014/main" id="{35FCF78A-4299-4A83-8FD0-B6BC2C7FE9DA}"/>
              </a:ext>
            </a:extLst>
          </p:cNvPr>
          <p:cNvSpPr/>
          <p:nvPr/>
        </p:nvSpPr>
        <p:spPr>
          <a:xfrm>
            <a:off x="6002852" y="1492913"/>
            <a:ext cx="5407374" cy="4683299"/>
          </a:xfrm>
          <a:custGeom>
            <a:avLst/>
            <a:gdLst>
              <a:gd name="connsiteX0" fmla="*/ 0 w 5406529"/>
              <a:gd name="connsiteY0" fmla="*/ 790091 h 4740449"/>
              <a:gd name="connsiteX1" fmla="*/ 790091 w 5406529"/>
              <a:gd name="connsiteY1" fmla="*/ 0 h 4740449"/>
              <a:gd name="connsiteX2" fmla="*/ 4616438 w 5406529"/>
              <a:gd name="connsiteY2" fmla="*/ 0 h 4740449"/>
              <a:gd name="connsiteX3" fmla="*/ 5406529 w 5406529"/>
              <a:gd name="connsiteY3" fmla="*/ 790091 h 4740449"/>
              <a:gd name="connsiteX4" fmla="*/ 5406529 w 5406529"/>
              <a:gd name="connsiteY4" fmla="*/ 3950358 h 4740449"/>
              <a:gd name="connsiteX5" fmla="*/ 4616438 w 5406529"/>
              <a:gd name="connsiteY5" fmla="*/ 4740449 h 4740449"/>
              <a:gd name="connsiteX6" fmla="*/ 790091 w 5406529"/>
              <a:gd name="connsiteY6" fmla="*/ 4740449 h 4740449"/>
              <a:gd name="connsiteX7" fmla="*/ 0 w 5406529"/>
              <a:gd name="connsiteY7" fmla="*/ 3950358 h 4740449"/>
              <a:gd name="connsiteX8" fmla="*/ 0 w 5406529"/>
              <a:gd name="connsiteY8" fmla="*/ 790091 h 4740449"/>
              <a:gd name="connsiteX0" fmla="*/ 0 w 5406529"/>
              <a:gd name="connsiteY0" fmla="*/ 790091 h 4740449"/>
              <a:gd name="connsiteX1" fmla="*/ 488012 w 5406529"/>
              <a:gd name="connsiteY1" fmla="*/ 65314 h 4740449"/>
              <a:gd name="connsiteX2" fmla="*/ 4616438 w 5406529"/>
              <a:gd name="connsiteY2" fmla="*/ 0 h 4740449"/>
              <a:gd name="connsiteX3" fmla="*/ 5406529 w 5406529"/>
              <a:gd name="connsiteY3" fmla="*/ 790091 h 4740449"/>
              <a:gd name="connsiteX4" fmla="*/ 5406529 w 5406529"/>
              <a:gd name="connsiteY4" fmla="*/ 3950358 h 4740449"/>
              <a:gd name="connsiteX5" fmla="*/ 4616438 w 5406529"/>
              <a:gd name="connsiteY5" fmla="*/ 4740449 h 4740449"/>
              <a:gd name="connsiteX6" fmla="*/ 790091 w 5406529"/>
              <a:gd name="connsiteY6" fmla="*/ 4740449 h 4740449"/>
              <a:gd name="connsiteX7" fmla="*/ 0 w 5406529"/>
              <a:gd name="connsiteY7" fmla="*/ 3950358 h 4740449"/>
              <a:gd name="connsiteX8" fmla="*/ 0 w 5406529"/>
              <a:gd name="connsiteY8" fmla="*/ 790091 h 4740449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3917701 h 4707792"/>
              <a:gd name="connsiteX5" fmla="*/ 4616438 w 5407374"/>
              <a:gd name="connsiteY5" fmla="*/ 4707792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4146301 h 4707792"/>
              <a:gd name="connsiteX5" fmla="*/ 4616438 w 5407374"/>
              <a:gd name="connsiteY5" fmla="*/ 4707792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4146301 h 4707792"/>
              <a:gd name="connsiteX5" fmla="*/ 4885859 w 5407374"/>
              <a:gd name="connsiteY5" fmla="*/ 4699627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32941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3893208 h 4683299"/>
              <a:gd name="connsiteX8" fmla="*/ 0 w 5407374"/>
              <a:gd name="connsiteY8" fmla="*/ 732941 h 4683299"/>
              <a:gd name="connsiteX0" fmla="*/ 0 w 5407374"/>
              <a:gd name="connsiteY0" fmla="*/ 732941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732941 h 4683299"/>
              <a:gd name="connsiteX0" fmla="*/ 0 w 5407374"/>
              <a:gd name="connsiteY0" fmla="*/ 626805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  <a:gd name="connsiteX0" fmla="*/ 0 w 5407374"/>
              <a:gd name="connsiteY0" fmla="*/ 626805 h 4683299"/>
              <a:gd name="connsiteX1" fmla="*/ 447190 w 5407374"/>
              <a:gd name="connsiteY1" fmla="*/ 16328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  <a:gd name="connsiteX0" fmla="*/ 0 w 5407374"/>
              <a:gd name="connsiteY0" fmla="*/ 626805 h 4683299"/>
              <a:gd name="connsiteX1" fmla="*/ 447190 w 5407374"/>
              <a:gd name="connsiteY1" fmla="*/ 16328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471683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7374" h="4683299">
                <a:moveTo>
                  <a:pt x="0" y="626805"/>
                </a:moveTo>
                <a:cubicBezTo>
                  <a:pt x="0" y="190450"/>
                  <a:pt x="10835" y="16328"/>
                  <a:pt x="447190" y="16328"/>
                </a:cubicBezTo>
                <a:lnTo>
                  <a:pt x="5008324" y="0"/>
                </a:lnTo>
                <a:cubicBezTo>
                  <a:pt x="5444679" y="0"/>
                  <a:pt x="5406529" y="296586"/>
                  <a:pt x="5406529" y="732941"/>
                </a:cubicBezTo>
                <a:lnTo>
                  <a:pt x="5406529" y="4121808"/>
                </a:lnTo>
                <a:cubicBezTo>
                  <a:pt x="5406529" y="4558163"/>
                  <a:pt x="5322214" y="4675134"/>
                  <a:pt x="4885859" y="4675134"/>
                </a:cubicBezTo>
                <a:lnTo>
                  <a:pt x="471683" y="4683299"/>
                </a:lnTo>
                <a:cubicBezTo>
                  <a:pt x="35328" y="4683299"/>
                  <a:pt x="0" y="4623477"/>
                  <a:pt x="0" y="4187122"/>
                </a:cubicBezTo>
                <a:lnTo>
                  <a:pt x="0" y="626805"/>
                </a:lnTo>
                <a:close/>
              </a:path>
            </a:pathLst>
          </a:custGeom>
          <a:noFill/>
          <a:ln w="6350"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6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7E6A765-509D-4482-9F05-E68105457C04}"/>
              </a:ext>
            </a:extLst>
          </p:cNvPr>
          <p:cNvSpPr txBox="1"/>
          <p:nvPr/>
        </p:nvSpPr>
        <p:spPr>
          <a:xfrm>
            <a:off x="8093459" y="1272315"/>
            <a:ext cx="1429807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1D1D1A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Benefits</a:t>
            </a:r>
            <a:endParaRPr lang="zh-CN" altLang="en-US" b="1" dirty="0">
              <a:solidFill>
                <a:srgbClr val="1D1D1A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364251-13F2-4674-B7B8-B61D645582F1}"/>
              </a:ext>
            </a:extLst>
          </p:cNvPr>
          <p:cNvGrpSpPr/>
          <p:nvPr/>
        </p:nvGrpSpPr>
        <p:grpSpPr>
          <a:xfrm>
            <a:off x="6723567" y="3834562"/>
            <a:ext cx="3965943" cy="2163170"/>
            <a:chOff x="6385876" y="3907443"/>
            <a:chExt cx="3965943" cy="2163170"/>
          </a:xfrm>
        </p:grpSpPr>
        <p:pic>
          <p:nvPicPr>
            <p:cNvPr id="164" name="图片 163">
              <a:extLst>
                <a:ext uri="{FF2B5EF4-FFF2-40B4-BE49-F238E27FC236}">
                  <a16:creationId xmlns:a16="http://schemas.microsoft.com/office/drawing/2014/main" id="{7345C28C-7BCC-4D72-B378-311B497390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85876" y="3907443"/>
              <a:ext cx="3965943" cy="1693956"/>
            </a:xfrm>
            <a:prstGeom prst="rect">
              <a:avLst/>
            </a:prstGeom>
          </p:spPr>
        </p:pic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829BC8E4-0630-4936-AF6E-B15980670452}"/>
                </a:ext>
              </a:extLst>
            </p:cNvPr>
            <p:cNvSpPr/>
            <p:nvPr/>
          </p:nvSpPr>
          <p:spPr>
            <a:xfrm>
              <a:off x="6643940" y="3914085"/>
              <a:ext cx="1408901" cy="215444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rgbClr val="232323">
                      <a:lumMod val="75000"/>
                      <a:lumOff val="25000"/>
                    </a:srgb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With Padding transmission</a:t>
              </a:r>
              <a:endParaRPr lang="zh-CN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1625C08F-93D3-41F8-BA50-FDE58F38B5D2}"/>
                </a:ext>
              </a:extLst>
            </p:cNvPr>
            <p:cNvSpPr/>
            <p:nvPr/>
          </p:nvSpPr>
          <p:spPr>
            <a:xfrm>
              <a:off x="8771717" y="3912798"/>
              <a:ext cx="1237839" cy="215444"/>
            </a:xfrm>
            <a:prstGeom prst="rect">
              <a:avLst/>
            </a:prstGeom>
            <a:solidFill>
              <a:schemeClr val="tx2"/>
            </a:solidFill>
          </p:spPr>
          <p:txBody>
            <a:bodyPr wrap="none">
              <a:spAutoFit/>
            </a:bodyPr>
            <a:lstStyle/>
            <a:p>
              <a:r>
                <a:rPr lang="en-US" altLang="zh-CN" sz="800" dirty="0">
                  <a:solidFill>
                    <a:srgbClr val="232323">
                      <a:lumMod val="75000"/>
                      <a:lumOff val="25000"/>
                    </a:srgb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DMRS-only transmission</a:t>
              </a:r>
              <a:endParaRPr lang="zh-CN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3555FAA3-C31A-40EA-A482-981930DB00D2}"/>
                </a:ext>
              </a:extLst>
            </p:cNvPr>
            <p:cNvSpPr/>
            <p:nvPr/>
          </p:nvSpPr>
          <p:spPr>
            <a:xfrm>
              <a:off x="6619081" y="5707035"/>
              <a:ext cx="124138" cy="96650"/>
            </a:xfrm>
            <a:prstGeom prst="rect">
              <a:avLst/>
            </a:prstGeom>
            <a:solidFill>
              <a:srgbClr val="C5D9F1"/>
            </a:solidFill>
            <a:ln w="635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0" name="矩形 169">
              <a:extLst>
                <a:ext uri="{FF2B5EF4-FFF2-40B4-BE49-F238E27FC236}">
                  <a16:creationId xmlns:a16="http://schemas.microsoft.com/office/drawing/2014/main" id="{E6285E67-7D4E-4D21-AA47-761244A22500}"/>
                </a:ext>
              </a:extLst>
            </p:cNvPr>
            <p:cNvSpPr/>
            <p:nvPr/>
          </p:nvSpPr>
          <p:spPr>
            <a:xfrm>
              <a:off x="6743216" y="5639944"/>
              <a:ext cx="595035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solidFill>
                    <a:srgbClr val="232323">
                      <a:lumMod val="75000"/>
                      <a:lumOff val="25000"/>
                    </a:srgb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Padding</a:t>
              </a:r>
              <a:endParaRPr lang="zh-CN" altLang="en-US" sz="9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1" name="矩形 170">
              <a:extLst>
                <a:ext uri="{FF2B5EF4-FFF2-40B4-BE49-F238E27FC236}">
                  <a16:creationId xmlns:a16="http://schemas.microsoft.com/office/drawing/2014/main" id="{49766530-B0D2-47BC-BA88-B427289F5FD1}"/>
                </a:ext>
              </a:extLst>
            </p:cNvPr>
            <p:cNvSpPr/>
            <p:nvPr/>
          </p:nvSpPr>
          <p:spPr>
            <a:xfrm>
              <a:off x="6619080" y="5911387"/>
              <a:ext cx="124138" cy="96650"/>
            </a:xfrm>
            <a:prstGeom prst="rect">
              <a:avLst/>
            </a:prstGeom>
            <a:solidFill>
              <a:srgbClr val="0F3057"/>
            </a:solidFill>
            <a:ln w="6350" cap="flat" cmpd="sng" algn="ctr">
              <a:solidFill>
                <a:srgbClr val="E7E6E6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2" name="矩形 171">
              <a:extLst>
                <a:ext uri="{FF2B5EF4-FFF2-40B4-BE49-F238E27FC236}">
                  <a16:creationId xmlns:a16="http://schemas.microsoft.com/office/drawing/2014/main" id="{C2A6AFE5-EE23-46EF-B040-3BAB1618BBD3}"/>
                </a:ext>
              </a:extLst>
            </p:cNvPr>
            <p:cNvSpPr/>
            <p:nvPr/>
          </p:nvSpPr>
          <p:spPr>
            <a:xfrm>
              <a:off x="6743217" y="5839781"/>
              <a:ext cx="524503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solidFill>
                    <a:srgbClr val="232323">
                      <a:lumMod val="75000"/>
                      <a:lumOff val="25000"/>
                    </a:srgb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DMRS</a:t>
              </a:r>
              <a:endParaRPr lang="zh-CN" altLang="en-US" sz="9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EF7066B6-2A4F-4C89-9B2F-B6E2AE8498EE}"/>
              </a:ext>
            </a:extLst>
          </p:cNvPr>
          <p:cNvGrpSpPr/>
          <p:nvPr/>
        </p:nvGrpSpPr>
        <p:grpSpPr>
          <a:xfrm>
            <a:off x="1191965" y="4102748"/>
            <a:ext cx="3397304" cy="1888050"/>
            <a:chOff x="6975603" y="1495812"/>
            <a:chExt cx="3409701" cy="1994056"/>
          </a:xfrm>
        </p:grpSpPr>
        <p:grpSp>
          <p:nvGrpSpPr>
            <p:cNvPr id="174" name="组合 173">
              <a:extLst>
                <a:ext uri="{FF2B5EF4-FFF2-40B4-BE49-F238E27FC236}">
                  <a16:creationId xmlns:a16="http://schemas.microsoft.com/office/drawing/2014/main" id="{63FFBA59-98BC-40BD-8A63-E85B2BBE5560}"/>
                </a:ext>
              </a:extLst>
            </p:cNvPr>
            <p:cNvGrpSpPr/>
            <p:nvPr/>
          </p:nvGrpSpPr>
          <p:grpSpPr>
            <a:xfrm>
              <a:off x="6975603" y="1495812"/>
              <a:ext cx="3409701" cy="751444"/>
              <a:chOff x="1252726" y="4231408"/>
              <a:chExt cx="3409701" cy="806485"/>
            </a:xfrm>
          </p:grpSpPr>
          <p:cxnSp>
            <p:nvCxnSpPr>
              <p:cNvPr id="187" name="肘形连接符 238">
                <a:extLst>
                  <a:ext uri="{FF2B5EF4-FFF2-40B4-BE49-F238E27FC236}">
                    <a16:creationId xmlns:a16="http://schemas.microsoft.com/office/drawing/2014/main" id="{BD93E588-7D0D-4339-AB98-85828C1F7568}"/>
                  </a:ext>
                </a:extLst>
              </p:cNvPr>
              <p:cNvCxnSpPr/>
              <p:nvPr/>
            </p:nvCxnSpPr>
            <p:spPr>
              <a:xfrm>
                <a:off x="1502848" y="4231408"/>
                <a:ext cx="3159579" cy="806485"/>
              </a:xfrm>
              <a:prstGeom prst="bentConnector3">
                <a:avLst>
                  <a:gd name="adj1" fmla="val 29919"/>
                </a:avLst>
              </a:prstGeom>
              <a:noFill/>
              <a:ln w="25400" cap="flat" cmpd="sng" algn="ctr">
                <a:solidFill>
                  <a:srgbClr val="666666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88" name="直接连接符 187">
                <a:extLst>
                  <a:ext uri="{FF2B5EF4-FFF2-40B4-BE49-F238E27FC236}">
                    <a16:creationId xmlns:a16="http://schemas.microsoft.com/office/drawing/2014/main" id="{25BCB50D-308E-452D-B07E-59CC00034788}"/>
                  </a:ext>
                </a:extLst>
              </p:cNvPr>
              <p:cNvCxnSpPr/>
              <p:nvPr/>
            </p:nvCxnSpPr>
            <p:spPr>
              <a:xfrm>
                <a:off x="1494026" y="4231408"/>
                <a:ext cx="0" cy="785105"/>
              </a:xfrm>
              <a:prstGeom prst="line">
                <a:avLst/>
              </a:prstGeom>
              <a:noFill/>
              <a:ln w="25400" cap="flat" cmpd="sng" algn="ctr">
                <a:solidFill>
                  <a:srgbClr val="666666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9D383C2B-835A-4F14-A6D4-1DF6BD270EAA}"/>
                  </a:ext>
                </a:extLst>
              </p:cNvPr>
              <p:cNvCxnSpPr/>
              <p:nvPr/>
            </p:nvCxnSpPr>
            <p:spPr>
              <a:xfrm flipH="1">
                <a:off x="1252726" y="5035175"/>
                <a:ext cx="24130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666666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</p:cxnSp>
          <p:sp>
            <p:nvSpPr>
              <p:cNvPr id="190" name="矩形 189">
                <a:extLst>
                  <a:ext uri="{FF2B5EF4-FFF2-40B4-BE49-F238E27FC236}">
                    <a16:creationId xmlns:a16="http://schemas.microsoft.com/office/drawing/2014/main" id="{AF02BB58-8555-4080-8576-ABE7ABA3F14A}"/>
                  </a:ext>
                </a:extLst>
              </p:cNvPr>
              <p:cNvSpPr/>
              <p:nvPr/>
            </p:nvSpPr>
            <p:spPr>
              <a:xfrm>
                <a:off x="1751537" y="4256027"/>
                <a:ext cx="407484" cy="2790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000" dirty="0">
                    <a:solidFill>
                      <a:srgbClr val="232323">
                        <a:lumMod val="75000"/>
                        <a:lumOff val="25000"/>
                      </a:srgb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DCI</a:t>
                </a:r>
                <a:endParaRPr lang="zh-CN" altLang="en-US" sz="1000" dirty="0">
                  <a:solidFill>
                    <a:srgbClr val="232323">
                      <a:lumMod val="75000"/>
                      <a:lumOff val="25000"/>
                    </a:srgb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91" name="直接连接符 190">
                <a:extLst>
                  <a:ext uri="{FF2B5EF4-FFF2-40B4-BE49-F238E27FC236}">
                    <a16:creationId xmlns:a16="http://schemas.microsoft.com/office/drawing/2014/main" id="{C4652D43-1A7C-4149-B42A-E0FFE0D2C142}"/>
                  </a:ext>
                </a:extLst>
              </p:cNvPr>
              <p:cNvCxnSpPr/>
              <p:nvPr/>
            </p:nvCxnSpPr>
            <p:spPr>
              <a:xfrm>
                <a:off x="1492769" y="4231408"/>
                <a:ext cx="967804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0206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92" name="直接连接符 191">
                <a:extLst>
                  <a:ext uri="{FF2B5EF4-FFF2-40B4-BE49-F238E27FC236}">
                    <a16:creationId xmlns:a16="http://schemas.microsoft.com/office/drawing/2014/main" id="{BD231217-0CE9-42F6-AE50-47404D18F761}"/>
                  </a:ext>
                </a:extLst>
              </p:cNvPr>
              <p:cNvCxnSpPr/>
              <p:nvPr/>
            </p:nvCxnSpPr>
            <p:spPr>
              <a:xfrm>
                <a:off x="1955279" y="4622779"/>
                <a:ext cx="1468746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0206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93" name="直接连接符 192">
                <a:extLst>
                  <a:ext uri="{FF2B5EF4-FFF2-40B4-BE49-F238E27FC236}">
                    <a16:creationId xmlns:a16="http://schemas.microsoft.com/office/drawing/2014/main" id="{3857D1BB-69F6-4730-B73F-9FB1481F2C57}"/>
                  </a:ext>
                </a:extLst>
              </p:cNvPr>
              <p:cNvCxnSpPr/>
              <p:nvPr/>
            </p:nvCxnSpPr>
            <p:spPr>
              <a:xfrm>
                <a:off x="3429495" y="4633291"/>
                <a:ext cx="0" cy="401884"/>
              </a:xfrm>
              <a:prstGeom prst="line">
                <a:avLst/>
              </a:prstGeom>
              <a:noFill/>
              <a:ln w="25400" cap="flat" cmpd="sng" algn="ctr">
                <a:solidFill>
                  <a:srgbClr val="666666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</p:cxnSp>
          <p:sp>
            <p:nvSpPr>
              <p:cNvPr id="194" name="等腰三角形 193">
                <a:extLst>
                  <a:ext uri="{FF2B5EF4-FFF2-40B4-BE49-F238E27FC236}">
                    <a16:creationId xmlns:a16="http://schemas.microsoft.com/office/drawing/2014/main" id="{6806A0BC-6045-4068-9690-1CDE860E612A}"/>
                  </a:ext>
                </a:extLst>
              </p:cNvPr>
              <p:cNvSpPr/>
              <p:nvPr/>
            </p:nvSpPr>
            <p:spPr>
              <a:xfrm flipV="1">
                <a:off x="1863595" y="4471084"/>
                <a:ext cx="203603" cy="130466"/>
              </a:xfrm>
              <a:prstGeom prst="triangle">
                <a:avLst/>
              </a:prstGeom>
              <a:solidFill>
                <a:srgbClr val="528CB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6666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5" name="矩形 194">
                <a:extLst>
                  <a:ext uri="{FF2B5EF4-FFF2-40B4-BE49-F238E27FC236}">
                    <a16:creationId xmlns:a16="http://schemas.microsoft.com/office/drawing/2014/main" id="{273F5E4E-ACCB-4AFD-A41B-80F5BCC09015}"/>
                  </a:ext>
                </a:extLst>
              </p:cNvPr>
              <p:cNvSpPr/>
              <p:nvPr/>
            </p:nvSpPr>
            <p:spPr>
              <a:xfrm>
                <a:off x="2703806" y="4353903"/>
                <a:ext cx="541567" cy="2878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050" b="1" dirty="0">
                    <a:solidFill>
                      <a:srgbClr val="232323">
                        <a:lumMod val="75000"/>
                        <a:lumOff val="25000"/>
                      </a:srgb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ON</a:t>
                </a:r>
                <a:endParaRPr lang="zh-CN" altLang="en-US" sz="1050" b="1" dirty="0">
                  <a:solidFill>
                    <a:srgbClr val="232323">
                      <a:lumMod val="75000"/>
                      <a:lumOff val="25000"/>
                    </a:srgb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5" name="组合 174">
              <a:extLst>
                <a:ext uri="{FF2B5EF4-FFF2-40B4-BE49-F238E27FC236}">
                  <a16:creationId xmlns:a16="http://schemas.microsoft.com/office/drawing/2014/main" id="{C43526D0-6DD3-4425-8DF8-AB3B4655B8A1}"/>
                </a:ext>
              </a:extLst>
            </p:cNvPr>
            <p:cNvGrpSpPr/>
            <p:nvPr/>
          </p:nvGrpSpPr>
          <p:grpSpPr>
            <a:xfrm>
              <a:off x="6975603" y="2498304"/>
              <a:ext cx="3407823" cy="991564"/>
              <a:chOff x="1254604" y="5282596"/>
              <a:chExt cx="3407823" cy="1074451"/>
            </a:xfrm>
          </p:grpSpPr>
          <p:cxnSp>
            <p:nvCxnSpPr>
              <p:cNvPr id="177" name="肘形连接符 247">
                <a:extLst>
                  <a:ext uri="{FF2B5EF4-FFF2-40B4-BE49-F238E27FC236}">
                    <a16:creationId xmlns:a16="http://schemas.microsoft.com/office/drawing/2014/main" id="{6A276431-0619-4174-9D8C-787EEA3F6557}"/>
                  </a:ext>
                </a:extLst>
              </p:cNvPr>
              <p:cNvCxnSpPr/>
              <p:nvPr/>
            </p:nvCxnSpPr>
            <p:spPr>
              <a:xfrm>
                <a:off x="1504726" y="5553280"/>
                <a:ext cx="3157701" cy="803766"/>
              </a:xfrm>
              <a:prstGeom prst="bentConnector3">
                <a:avLst>
                  <a:gd name="adj1" fmla="val 29907"/>
                </a:avLst>
              </a:prstGeom>
              <a:noFill/>
              <a:ln w="25400" cap="flat" cmpd="sng" algn="ctr">
                <a:solidFill>
                  <a:srgbClr val="666666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78" name="直接连接符 177">
                <a:extLst>
                  <a:ext uri="{FF2B5EF4-FFF2-40B4-BE49-F238E27FC236}">
                    <a16:creationId xmlns:a16="http://schemas.microsoft.com/office/drawing/2014/main" id="{CDCB69E4-B96C-48D1-94BA-FE63CAAB6DA6}"/>
                  </a:ext>
                </a:extLst>
              </p:cNvPr>
              <p:cNvCxnSpPr/>
              <p:nvPr/>
            </p:nvCxnSpPr>
            <p:spPr>
              <a:xfrm>
                <a:off x="1495904" y="5553280"/>
                <a:ext cx="0" cy="785105"/>
              </a:xfrm>
              <a:prstGeom prst="line">
                <a:avLst/>
              </a:prstGeom>
              <a:noFill/>
              <a:ln w="25400" cap="flat" cmpd="sng" algn="ctr">
                <a:solidFill>
                  <a:srgbClr val="666666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79" name="直接连接符 178">
                <a:extLst>
                  <a:ext uri="{FF2B5EF4-FFF2-40B4-BE49-F238E27FC236}">
                    <a16:creationId xmlns:a16="http://schemas.microsoft.com/office/drawing/2014/main" id="{62768CA5-C2B8-4956-9480-8F8415F3173D}"/>
                  </a:ext>
                </a:extLst>
              </p:cNvPr>
              <p:cNvCxnSpPr/>
              <p:nvPr/>
            </p:nvCxnSpPr>
            <p:spPr>
              <a:xfrm flipH="1">
                <a:off x="1254604" y="6357047"/>
                <a:ext cx="24130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666666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</p:cxnSp>
          <p:sp>
            <p:nvSpPr>
              <p:cNvPr id="180" name="矩形 179">
                <a:extLst>
                  <a:ext uri="{FF2B5EF4-FFF2-40B4-BE49-F238E27FC236}">
                    <a16:creationId xmlns:a16="http://schemas.microsoft.com/office/drawing/2014/main" id="{9F09FA6E-6499-4C5A-9235-413F9347638F}"/>
                  </a:ext>
                </a:extLst>
              </p:cNvPr>
              <p:cNvSpPr/>
              <p:nvPr/>
            </p:nvSpPr>
            <p:spPr>
              <a:xfrm>
                <a:off x="1753415" y="5586808"/>
                <a:ext cx="407484" cy="2817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000" dirty="0">
                    <a:solidFill>
                      <a:srgbClr val="232323">
                        <a:lumMod val="75000"/>
                        <a:lumOff val="25000"/>
                      </a:srgb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DCI</a:t>
                </a:r>
                <a:endParaRPr lang="zh-CN" altLang="en-US" sz="1000" dirty="0">
                  <a:solidFill>
                    <a:srgbClr val="232323">
                      <a:lumMod val="75000"/>
                      <a:lumOff val="25000"/>
                    </a:srgb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81" name="直接连接符 180">
                <a:extLst>
                  <a:ext uri="{FF2B5EF4-FFF2-40B4-BE49-F238E27FC236}">
                    <a16:creationId xmlns:a16="http://schemas.microsoft.com/office/drawing/2014/main" id="{4241FEF6-0BE6-4D9A-9405-0F30283F3F6D}"/>
                  </a:ext>
                </a:extLst>
              </p:cNvPr>
              <p:cNvCxnSpPr/>
              <p:nvPr/>
            </p:nvCxnSpPr>
            <p:spPr>
              <a:xfrm>
                <a:off x="1494647" y="5553279"/>
                <a:ext cx="967804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0206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82" name="直接连接符 181">
                <a:extLst>
                  <a:ext uri="{FF2B5EF4-FFF2-40B4-BE49-F238E27FC236}">
                    <a16:creationId xmlns:a16="http://schemas.microsoft.com/office/drawing/2014/main" id="{364B1004-1B07-468B-9C13-B50F994D4024}"/>
                  </a:ext>
                </a:extLst>
              </p:cNvPr>
              <p:cNvCxnSpPr/>
              <p:nvPr/>
            </p:nvCxnSpPr>
            <p:spPr>
              <a:xfrm>
                <a:off x="1957157" y="5944651"/>
                <a:ext cx="1468746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666666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183" name="直接连接符 182">
                <a:extLst>
                  <a:ext uri="{FF2B5EF4-FFF2-40B4-BE49-F238E27FC236}">
                    <a16:creationId xmlns:a16="http://schemas.microsoft.com/office/drawing/2014/main" id="{0EC481D7-21BF-4747-A2FF-1CDB5B917A83}"/>
                  </a:ext>
                </a:extLst>
              </p:cNvPr>
              <p:cNvCxnSpPr/>
              <p:nvPr/>
            </p:nvCxnSpPr>
            <p:spPr>
              <a:xfrm>
                <a:off x="3431373" y="5955163"/>
                <a:ext cx="0" cy="401884"/>
              </a:xfrm>
              <a:prstGeom prst="line">
                <a:avLst/>
              </a:prstGeom>
              <a:noFill/>
              <a:ln w="25400" cap="flat" cmpd="sng" algn="ctr">
                <a:solidFill>
                  <a:srgbClr val="666666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</p:cxnSp>
          <p:sp>
            <p:nvSpPr>
              <p:cNvPr id="184" name="矩形 183">
                <a:extLst>
                  <a:ext uri="{FF2B5EF4-FFF2-40B4-BE49-F238E27FC236}">
                    <a16:creationId xmlns:a16="http://schemas.microsoft.com/office/drawing/2014/main" id="{DA9615F8-D738-46F3-A374-B2EFF3FEBFA9}"/>
                  </a:ext>
                </a:extLst>
              </p:cNvPr>
              <p:cNvSpPr/>
              <p:nvPr/>
            </p:nvSpPr>
            <p:spPr>
              <a:xfrm>
                <a:off x="1732512" y="5282596"/>
                <a:ext cx="409086" cy="290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050" b="1" dirty="0">
                    <a:solidFill>
                      <a:srgbClr val="232323">
                        <a:lumMod val="75000"/>
                        <a:lumOff val="25000"/>
                      </a:srgb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ON</a:t>
                </a:r>
                <a:endParaRPr lang="zh-CN" altLang="en-US" sz="1050" b="1" dirty="0">
                  <a:solidFill>
                    <a:srgbClr val="232323">
                      <a:lumMod val="75000"/>
                      <a:lumOff val="25000"/>
                    </a:srgb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5" name="等腰三角形 184">
                <a:extLst>
                  <a:ext uri="{FF2B5EF4-FFF2-40B4-BE49-F238E27FC236}">
                    <a16:creationId xmlns:a16="http://schemas.microsoft.com/office/drawing/2014/main" id="{1E31781F-951C-4B28-ACD1-268054A21370}"/>
                  </a:ext>
                </a:extLst>
              </p:cNvPr>
              <p:cNvSpPr/>
              <p:nvPr/>
            </p:nvSpPr>
            <p:spPr>
              <a:xfrm flipV="1">
                <a:off x="1865473" y="5792956"/>
                <a:ext cx="203603" cy="130466"/>
              </a:xfrm>
              <a:prstGeom prst="triangle">
                <a:avLst/>
              </a:prstGeom>
              <a:solidFill>
                <a:srgbClr val="528CB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6666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6" name="矩形 185">
                <a:extLst>
                  <a:ext uri="{FF2B5EF4-FFF2-40B4-BE49-F238E27FC236}">
                    <a16:creationId xmlns:a16="http://schemas.microsoft.com/office/drawing/2014/main" id="{9649795B-004C-4761-831D-EE783D9E62DD}"/>
                  </a:ext>
                </a:extLst>
              </p:cNvPr>
              <p:cNvSpPr/>
              <p:nvPr/>
            </p:nvSpPr>
            <p:spPr>
              <a:xfrm>
                <a:off x="2708723" y="5658998"/>
                <a:ext cx="476786" cy="290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050" b="1" dirty="0">
                    <a:solidFill>
                      <a:srgbClr val="232323">
                        <a:lumMod val="75000"/>
                        <a:lumOff val="25000"/>
                      </a:srgb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OFF</a:t>
                </a:r>
                <a:endParaRPr lang="zh-CN" altLang="en-US" sz="1050" b="1" dirty="0">
                  <a:solidFill>
                    <a:srgbClr val="232323">
                      <a:lumMod val="75000"/>
                      <a:lumOff val="25000"/>
                    </a:srgb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6" name="下箭头 257">
              <a:extLst>
                <a:ext uri="{FF2B5EF4-FFF2-40B4-BE49-F238E27FC236}">
                  <a16:creationId xmlns:a16="http://schemas.microsoft.com/office/drawing/2014/main" id="{75908569-D191-4C52-857C-2CEA929B12F5}"/>
                </a:ext>
              </a:extLst>
            </p:cNvPr>
            <p:cNvSpPr/>
            <p:nvPr/>
          </p:nvSpPr>
          <p:spPr>
            <a:xfrm>
              <a:off x="8336574" y="2375586"/>
              <a:ext cx="253305" cy="279919"/>
            </a:xfrm>
            <a:prstGeom prst="downArrow">
              <a:avLst/>
            </a:prstGeom>
            <a:solidFill>
              <a:srgbClr val="1D1D1A">
                <a:lumMod val="25000"/>
                <a:lumOff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6" name="文本框 195">
            <a:extLst>
              <a:ext uri="{FF2B5EF4-FFF2-40B4-BE49-F238E27FC236}">
                <a16:creationId xmlns:a16="http://schemas.microsoft.com/office/drawing/2014/main" id="{AB861CD8-A096-4537-9146-A3482DE4C441}"/>
              </a:ext>
            </a:extLst>
          </p:cNvPr>
          <p:cNvSpPr txBox="1"/>
          <p:nvPr/>
        </p:nvSpPr>
        <p:spPr>
          <a:xfrm>
            <a:off x="1921173" y="1275798"/>
            <a:ext cx="1804884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1D1D1A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Enhancements</a:t>
            </a:r>
            <a:endParaRPr lang="zh-CN" altLang="en-US" b="1" dirty="0">
              <a:solidFill>
                <a:srgbClr val="1D1D1A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281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96000" y="1648162"/>
            <a:ext cx="5414415" cy="31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UE has chance to use less antennas (e.g., 2RX) and smaller BW (e.g., same as the CORESET instead of the BWP) to save power, even the BWP is not changed.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Remarkable power saving gain could be expected since UE has more chances to use less antennas and smaller BW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Based on TR38.840, for FR1 the scaling factor of UE power is 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0.7, for 2Rx compared with 4Rx 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0.4 + 0.6 * (X - 20) / 80, for </a:t>
            </a:r>
            <a:r>
              <a:rPr lang="en-US" altLang="zh-CN" sz="1400" dirty="0" err="1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XMHz</a:t>
            </a: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compared with 100MHz 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4C35A6C-87AB-4B95-AF5C-E98A0DAF1C5E}"/>
              </a:ext>
            </a:extLst>
          </p:cNvPr>
          <p:cNvSpPr txBox="1"/>
          <p:nvPr/>
        </p:nvSpPr>
        <p:spPr>
          <a:xfrm>
            <a:off x="360608" y="303478"/>
            <a:ext cx="8832995" cy="5355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defTabSz="798890">
              <a:lnSpc>
                <a:spcPts val="3439"/>
              </a:lnSpc>
              <a:spcBef>
                <a:spcPct val="0"/>
              </a:spcBef>
              <a:defRPr sz="2800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1187798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Adaptation of antenna/BW for PDCCH reception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3BFC3CE-AEA8-469A-9074-517306A442BE}"/>
              </a:ext>
            </a:extLst>
          </p:cNvPr>
          <p:cNvSpPr/>
          <p:nvPr/>
        </p:nvSpPr>
        <p:spPr>
          <a:xfrm>
            <a:off x="418969" y="1641647"/>
            <a:ext cx="5483694" cy="1721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 order to enable UE to efficiently use less antennas/smaller BW when there is no traffic, adaptation methods </a:t>
            </a:r>
            <a:r>
              <a:rPr lang="en-US" altLang="zh-CN" sz="16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without changing the BWP </a:t>
            </a: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can be considered</a:t>
            </a:r>
          </a:p>
          <a:p>
            <a:pPr marL="742950" lvl="2" indent="-285750">
              <a:lnSpc>
                <a:spcPct val="150000"/>
              </a:lnSpc>
              <a:buFontTx/>
              <a:buChar char="-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UE switch between ‘less antennas/smaller BW’ and ‘more antennas/larger BW’ based on BS indication or timer </a:t>
            </a: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within the same BWP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F600BD4-1F8E-4E0B-9E22-2B1FB46B8AC7}"/>
              </a:ext>
            </a:extLst>
          </p:cNvPr>
          <p:cNvSpPr/>
          <p:nvPr/>
        </p:nvSpPr>
        <p:spPr>
          <a:xfrm>
            <a:off x="360609" y="1492913"/>
            <a:ext cx="5407374" cy="4683299"/>
          </a:xfrm>
          <a:custGeom>
            <a:avLst/>
            <a:gdLst>
              <a:gd name="connsiteX0" fmla="*/ 0 w 5406529"/>
              <a:gd name="connsiteY0" fmla="*/ 790091 h 4740449"/>
              <a:gd name="connsiteX1" fmla="*/ 790091 w 5406529"/>
              <a:gd name="connsiteY1" fmla="*/ 0 h 4740449"/>
              <a:gd name="connsiteX2" fmla="*/ 4616438 w 5406529"/>
              <a:gd name="connsiteY2" fmla="*/ 0 h 4740449"/>
              <a:gd name="connsiteX3" fmla="*/ 5406529 w 5406529"/>
              <a:gd name="connsiteY3" fmla="*/ 790091 h 4740449"/>
              <a:gd name="connsiteX4" fmla="*/ 5406529 w 5406529"/>
              <a:gd name="connsiteY4" fmla="*/ 3950358 h 4740449"/>
              <a:gd name="connsiteX5" fmla="*/ 4616438 w 5406529"/>
              <a:gd name="connsiteY5" fmla="*/ 4740449 h 4740449"/>
              <a:gd name="connsiteX6" fmla="*/ 790091 w 5406529"/>
              <a:gd name="connsiteY6" fmla="*/ 4740449 h 4740449"/>
              <a:gd name="connsiteX7" fmla="*/ 0 w 5406529"/>
              <a:gd name="connsiteY7" fmla="*/ 3950358 h 4740449"/>
              <a:gd name="connsiteX8" fmla="*/ 0 w 5406529"/>
              <a:gd name="connsiteY8" fmla="*/ 790091 h 4740449"/>
              <a:gd name="connsiteX0" fmla="*/ 0 w 5406529"/>
              <a:gd name="connsiteY0" fmla="*/ 790091 h 4740449"/>
              <a:gd name="connsiteX1" fmla="*/ 488012 w 5406529"/>
              <a:gd name="connsiteY1" fmla="*/ 65314 h 4740449"/>
              <a:gd name="connsiteX2" fmla="*/ 4616438 w 5406529"/>
              <a:gd name="connsiteY2" fmla="*/ 0 h 4740449"/>
              <a:gd name="connsiteX3" fmla="*/ 5406529 w 5406529"/>
              <a:gd name="connsiteY3" fmla="*/ 790091 h 4740449"/>
              <a:gd name="connsiteX4" fmla="*/ 5406529 w 5406529"/>
              <a:gd name="connsiteY4" fmla="*/ 3950358 h 4740449"/>
              <a:gd name="connsiteX5" fmla="*/ 4616438 w 5406529"/>
              <a:gd name="connsiteY5" fmla="*/ 4740449 h 4740449"/>
              <a:gd name="connsiteX6" fmla="*/ 790091 w 5406529"/>
              <a:gd name="connsiteY6" fmla="*/ 4740449 h 4740449"/>
              <a:gd name="connsiteX7" fmla="*/ 0 w 5406529"/>
              <a:gd name="connsiteY7" fmla="*/ 3950358 h 4740449"/>
              <a:gd name="connsiteX8" fmla="*/ 0 w 5406529"/>
              <a:gd name="connsiteY8" fmla="*/ 790091 h 4740449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3917701 h 4707792"/>
              <a:gd name="connsiteX5" fmla="*/ 4616438 w 5407374"/>
              <a:gd name="connsiteY5" fmla="*/ 4707792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4146301 h 4707792"/>
              <a:gd name="connsiteX5" fmla="*/ 4616438 w 5407374"/>
              <a:gd name="connsiteY5" fmla="*/ 4707792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4146301 h 4707792"/>
              <a:gd name="connsiteX5" fmla="*/ 4885859 w 5407374"/>
              <a:gd name="connsiteY5" fmla="*/ 4699627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32941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3893208 h 4683299"/>
              <a:gd name="connsiteX8" fmla="*/ 0 w 5407374"/>
              <a:gd name="connsiteY8" fmla="*/ 732941 h 4683299"/>
              <a:gd name="connsiteX0" fmla="*/ 0 w 5407374"/>
              <a:gd name="connsiteY0" fmla="*/ 732941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732941 h 4683299"/>
              <a:gd name="connsiteX0" fmla="*/ 0 w 5407374"/>
              <a:gd name="connsiteY0" fmla="*/ 626805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  <a:gd name="connsiteX0" fmla="*/ 0 w 5407374"/>
              <a:gd name="connsiteY0" fmla="*/ 626805 h 4683299"/>
              <a:gd name="connsiteX1" fmla="*/ 447190 w 5407374"/>
              <a:gd name="connsiteY1" fmla="*/ 16328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  <a:gd name="connsiteX0" fmla="*/ 0 w 5407374"/>
              <a:gd name="connsiteY0" fmla="*/ 626805 h 4683299"/>
              <a:gd name="connsiteX1" fmla="*/ 447190 w 5407374"/>
              <a:gd name="connsiteY1" fmla="*/ 16328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471683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7374" h="4683299">
                <a:moveTo>
                  <a:pt x="0" y="626805"/>
                </a:moveTo>
                <a:cubicBezTo>
                  <a:pt x="0" y="190450"/>
                  <a:pt x="10835" y="16328"/>
                  <a:pt x="447190" y="16328"/>
                </a:cubicBezTo>
                <a:lnTo>
                  <a:pt x="5008324" y="0"/>
                </a:lnTo>
                <a:cubicBezTo>
                  <a:pt x="5444679" y="0"/>
                  <a:pt x="5406529" y="296586"/>
                  <a:pt x="5406529" y="732941"/>
                </a:cubicBezTo>
                <a:lnTo>
                  <a:pt x="5406529" y="4121808"/>
                </a:lnTo>
                <a:cubicBezTo>
                  <a:pt x="5406529" y="4558163"/>
                  <a:pt x="5322214" y="4675134"/>
                  <a:pt x="4885859" y="4675134"/>
                </a:cubicBezTo>
                <a:lnTo>
                  <a:pt x="471683" y="4683299"/>
                </a:lnTo>
                <a:cubicBezTo>
                  <a:pt x="35328" y="4683299"/>
                  <a:pt x="0" y="4623477"/>
                  <a:pt x="0" y="4187122"/>
                </a:cubicBezTo>
                <a:lnTo>
                  <a:pt x="0" y="626805"/>
                </a:lnTo>
                <a:close/>
              </a:path>
            </a:pathLst>
          </a:custGeom>
          <a:noFill/>
          <a:ln w="6350"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6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: 圆角 7">
            <a:extLst>
              <a:ext uri="{FF2B5EF4-FFF2-40B4-BE49-F238E27FC236}">
                <a16:creationId xmlns:a16="http://schemas.microsoft.com/office/drawing/2014/main" id="{35FCF78A-4299-4A83-8FD0-B6BC2C7FE9DA}"/>
              </a:ext>
            </a:extLst>
          </p:cNvPr>
          <p:cNvSpPr/>
          <p:nvPr/>
        </p:nvSpPr>
        <p:spPr>
          <a:xfrm>
            <a:off x="6002852" y="1492913"/>
            <a:ext cx="5407374" cy="4683299"/>
          </a:xfrm>
          <a:custGeom>
            <a:avLst/>
            <a:gdLst>
              <a:gd name="connsiteX0" fmla="*/ 0 w 5406529"/>
              <a:gd name="connsiteY0" fmla="*/ 790091 h 4740449"/>
              <a:gd name="connsiteX1" fmla="*/ 790091 w 5406529"/>
              <a:gd name="connsiteY1" fmla="*/ 0 h 4740449"/>
              <a:gd name="connsiteX2" fmla="*/ 4616438 w 5406529"/>
              <a:gd name="connsiteY2" fmla="*/ 0 h 4740449"/>
              <a:gd name="connsiteX3" fmla="*/ 5406529 w 5406529"/>
              <a:gd name="connsiteY3" fmla="*/ 790091 h 4740449"/>
              <a:gd name="connsiteX4" fmla="*/ 5406529 w 5406529"/>
              <a:gd name="connsiteY4" fmla="*/ 3950358 h 4740449"/>
              <a:gd name="connsiteX5" fmla="*/ 4616438 w 5406529"/>
              <a:gd name="connsiteY5" fmla="*/ 4740449 h 4740449"/>
              <a:gd name="connsiteX6" fmla="*/ 790091 w 5406529"/>
              <a:gd name="connsiteY6" fmla="*/ 4740449 h 4740449"/>
              <a:gd name="connsiteX7" fmla="*/ 0 w 5406529"/>
              <a:gd name="connsiteY7" fmla="*/ 3950358 h 4740449"/>
              <a:gd name="connsiteX8" fmla="*/ 0 w 5406529"/>
              <a:gd name="connsiteY8" fmla="*/ 790091 h 4740449"/>
              <a:gd name="connsiteX0" fmla="*/ 0 w 5406529"/>
              <a:gd name="connsiteY0" fmla="*/ 790091 h 4740449"/>
              <a:gd name="connsiteX1" fmla="*/ 488012 w 5406529"/>
              <a:gd name="connsiteY1" fmla="*/ 65314 h 4740449"/>
              <a:gd name="connsiteX2" fmla="*/ 4616438 w 5406529"/>
              <a:gd name="connsiteY2" fmla="*/ 0 h 4740449"/>
              <a:gd name="connsiteX3" fmla="*/ 5406529 w 5406529"/>
              <a:gd name="connsiteY3" fmla="*/ 790091 h 4740449"/>
              <a:gd name="connsiteX4" fmla="*/ 5406529 w 5406529"/>
              <a:gd name="connsiteY4" fmla="*/ 3950358 h 4740449"/>
              <a:gd name="connsiteX5" fmla="*/ 4616438 w 5406529"/>
              <a:gd name="connsiteY5" fmla="*/ 4740449 h 4740449"/>
              <a:gd name="connsiteX6" fmla="*/ 790091 w 5406529"/>
              <a:gd name="connsiteY6" fmla="*/ 4740449 h 4740449"/>
              <a:gd name="connsiteX7" fmla="*/ 0 w 5406529"/>
              <a:gd name="connsiteY7" fmla="*/ 3950358 h 4740449"/>
              <a:gd name="connsiteX8" fmla="*/ 0 w 5406529"/>
              <a:gd name="connsiteY8" fmla="*/ 790091 h 4740449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3917701 h 4707792"/>
              <a:gd name="connsiteX5" fmla="*/ 4616438 w 5407374"/>
              <a:gd name="connsiteY5" fmla="*/ 4707792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4146301 h 4707792"/>
              <a:gd name="connsiteX5" fmla="*/ 4616438 w 5407374"/>
              <a:gd name="connsiteY5" fmla="*/ 4707792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57434 h 4707792"/>
              <a:gd name="connsiteX1" fmla="*/ 488012 w 5407374"/>
              <a:gd name="connsiteY1" fmla="*/ 32657 h 4707792"/>
              <a:gd name="connsiteX2" fmla="*/ 5008324 w 5407374"/>
              <a:gd name="connsiteY2" fmla="*/ 0 h 4707792"/>
              <a:gd name="connsiteX3" fmla="*/ 5406529 w 5407374"/>
              <a:gd name="connsiteY3" fmla="*/ 757434 h 4707792"/>
              <a:gd name="connsiteX4" fmla="*/ 5406529 w 5407374"/>
              <a:gd name="connsiteY4" fmla="*/ 4146301 h 4707792"/>
              <a:gd name="connsiteX5" fmla="*/ 4885859 w 5407374"/>
              <a:gd name="connsiteY5" fmla="*/ 4699627 h 4707792"/>
              <a:gd name="connsiteX6" fmla="*/ 790091 w 5407374"/>
              <a:gd name="connsiteY6" fmla="*/ 4707792 h 4707792"/>
              <a:gd name="connsiteX7" fmla="*/ 0 w 5407374"/>
              <a:gd name="connsiteY7" fmla="*/ 3917701 h 4707792"/>
              <a:gd name="connsiteX8" fmla="*/ 0 w 5407374"/>
              <a:gd name="connsiteY8" fmla="*/ 757434 h 4707792"/>
              <a:gd name="connsiteX0" fmla="*/ 0 w 5407374"/>
              <a:gd name="connsiteY0" fmla="*/ 732941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3893208 h 4683299"/>
              <a:gd name="connsiteX8" fmla="*/ 0 w 5407374"/>
              <a:gd name="connsiteY8" fmla="*/ 732941 h 4683299"/>
              <a:gd name="connsiteX0" fmla="*/ 0 w 5407374"/>
              <a:gd name="connsiteY0" fmla="*/ 732941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732941 h 4683299"/>
              <a:gd name="connsiteX0" fmla="*/ 0 w 5407374"/>
              <a:gd name="connsiteY0" fmla="*/ 626805 h 4683299"/>
              <a:gd name="connsiteX1" fmla="*/ 488012 w 5407374"/>
              <a:gd name="connsiteY1" fmla="*/ 8164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  <a:gd name="connsiteX0" fmla="*/ 0 w 5407374"/>
              <a:gd name="connsiteY0" fmla="*/ 626805 h 4683299"/>
              <a:gd name="connsiteX1" fmla="*/ 447190 w 5407374"/>
              <a:gd name="connsiteY1" fmla="*/ 16328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790091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  <a:gd name="connsiteX0" fmla="*/ 0 w 5407374"/>
              <a:gd name="connsiteY0" fmla="*/ 626805 h 4683299"/>
              <a:gd name="connsiteX1" fmla="*/ 447190 w 5407374"/>
              <a:gd name="connsiteY1" fmla="*/ 16328 h 4683299"/>
              <a:gd name="connsiteX2" fmla="*/ 5008324 w 5407374"/>
              <a:gd name="connsiteY2" fmla="*/ 0 h 4683299"/>
              <a:gd name="connsiteX3" fmla="*/ 5406529 w 5407374"/>
              <a:gd name="connsiteY3" fmla="*/ 732941 h 4683299"/>
              <a:gd name="connsiteX4" fmla="*/ 5406529 w 5407374"/>
              <a:gd name="connsiteY4" fmla="*/ 4121808 h 4683299"/>
              <a:gd name="connsiteX5" fmla="*/ 4885859 w 5407374"/>
              <a:gd name="connsiteY5" fmla="*/ 4675134 h 4683299"/>
              <a:gd name="connsiteX6" fmla="*/ 471683 w 5407374"/>
              <a:gd name="connsiteY6" fmla="*/ 4683299 h 4683299"/>
              <a:gd name="connsiteX7" fmla="*/ 0 w 5407374"/>
              <a:gd name="connsiteY7" fmla="*/ 4187122 h 4683299"/>
              <a:gd name="connsiteX8" fmla="*/ 0 w 5407374"/>
              <a:gd name="connsiteY8" fmla="*/ 626805 h 4683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7374" h="4683299">
                <a:moveTo>
                  <a:pt x="0" y="626805"/>
                </a:moveTo>
                <a:cubicBezTo>
                  <a:pt x="0" y="190450"/>
                  <a:pt x="10835" y="16328"/>
                  <a:pt x="447190" y="16328"/>
                </a:cubicBezTo>
                <a:lnTo>
                  <a:pt x="5008324" y="0"/>
                </a:lnTo>
                <a:cubicBezTo>
                  <a:pt x="5444679" y="0"/>
                  <a:pt x="5406529" y="296586"/>
                  <a:pt x="5406529" y="732941"/>
                </a:cubicBezTo>
                <a:lnTo>
                  <a:pt x="5406529" y="4121808"/>
                </a:lnTo>
                <a:cubicBezTo>
                  <a:pt x="5406529" y="4558163"/>
                  <a:pt x="5322214" y="4675134"/>
                  <a:pt x="4885859" y="4675134"/>
                </a:cubicBezTo>
                <a:lnTo>
                  <a:pt x="471683" y="4683299"/>
                </a:lnTo>
                <a:cubicBezTo>
                  <a:pt x="35328" y="4683299"/>
                  <a:pt x="0" y="4623477"/>
                  <a:pt x="0" y="4187122"/>
                </a:cubicBezTo>
                <a:lnTo>
                  <a:pt x="0" y="626805"/>
                </a:lnTo>
                <a:close/>
              </a:path>
            </a:pathLst>
          </a:custGeom>
          <a:noFill/>
          <a:ln w="6350"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6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7E6A765-509D-4482-9F05-E68105457C04}"/>
              </a:ext>
            </a:extLst>
          </p:cNvPr>
          <p:cNvSpPr txBox="1"/>
          <p:nvPr/>
        </p:nvSpPr>
        <p:spPr>
          <a:xfrm>
            <a:off x="8093459" y="1272315"/>
            <a:ext cx="1429807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1D1D1A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Benefits</a:t>
            </a:r>
            <a:endParaRPr lang="zh-CN" altLang="en-US" b="1" dirty="0">
              <a:solidFill>
                <a:srgbClr val="1D1D1A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AB861CD8-A096-4537-9146-A3482DE4C441}"/>
              </a:ext>
            </a:extLst>
          </p:cNvPr>
          <p:cNvSpPr txBox="1"/>
          <p:nvPr/>
        </p:nvSpPr>
        <p:spPr>
          <a:xfrm>
            <a:off x="1921173" y="1275798"/>
            <a:ext cx="1804884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1D1D1A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Enhancements</a:t>
            </a:r>
            <a:endParaRPr lang="zh-CN" altLang="en-US" b="1" dirty="0">
              <a:solidFill>
                <a:srgbClr val="1D1D1A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" name="环形箭头 360">
            <a:extLst>
              <a:ext uri="{FF2B5EF4-FFF2-40B4-BE49-F238E27FC236}">
                <a16:creationId xmlns:a16="http://schemas.microsoft.com/office/drawing/2014/main" id="{843466CC-C6EE-4B89-AB0C-BD65C466D9BB}"/>
              </a:ext>
            </a:extLst>
          </p:cNvPr>
          <p:cNvSpPr/>
          <p:nvPr/>
        </p:nvSpPr>
        <p:spPr bwMode="auto">
          <a:xfrm>
            <a:off x="4059506" y="5078908"/>
            <a:ext cx="531490" cy="359752"/>
          </a:xfrm>
          <a:prstGeom prst="circularArrow">
            <a:avLst>
              <a:gd name="adj1" fmla="val 0"/>
              <a:gd name="adj2" fmla="val 666762"/>
              <a:gd name="adj3" fmla="val 20684522"/>
              <a:gd name="adj4" fmla="val 11154318"/>
              <a:gd name="adj5" fmla="val 7710"/>
            </a:avLst>
          </a:prstGeom>
          <a:noFill/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0" cap="none" spc="0" normalizeH="0" baseline="0" noProof="0">
              <a:ln>
                <a:noFill/>
              </a:ln>
              <a:solidFill>
                <a:srgbClr val="B2B2B2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41" name="环形箭头 361">
            <a:extLst>
              <a:ext uri="{FF2B5EF4-FFF2-40B4-BE49-F238E27FC236}">
                <a16:creationId xmlns:a16="http://schemas.microsoft.com/office/drawing/2014/main" id="{6E47E776-CD62-4215-99B4-087E0413CD6C}"/>
              </a:ext>
            </a:extLst>
          </p:cNvPr>
          <p:cNvSpPr/>
          <p:nvPr/>
        </p:nvSpPr>
        <p:spPr bwMode="auto">
          <a:xfrm>
            <a:off x="3389138" y="5123984"/>
            <a:ext cx="531490" cy="359752"/>
          </a:xfrm>
          <a:prstGeom prst="circularArrow">
            <a:avLst>
              <a:gd name="adj1" fmla="val 0"/>
              <a:gd name="adj2" fmla="val 666762"/>
              <a:gd name="adj3" fmla="val 20684522"/>
              <a:gd name="adj4" fmla="val 11154318"/>
              <a:gd name="adj5" fmla="val 7710"/>
            </a:avLst>
          </a:prstGeom>
          <a:noFill/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0" cap="none" spc="0" normalizeH="0" baseline="0" noProof="0">
              <a:ln>
                <a:noFill/>
              </a:ln>
              <a:solidFill>
                <a:srgbClr val="B2B2B2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51AD910-780E-4728-8C92-F1DB49E1E014}"/>
              </a:ext>
            </a:extLst>
          </p:cNvPr>
          <p:cNvGrpSpPr/>
          <p:nvPr/>
        </p:nvGrpSpPr>
        <p:grpSpPr>
          <a:xfrm>
            <a:off x="3381637" y="5305866"/>
            <a:ext cx="664363" cy="97244"/>
            <a:chOff x="2711624" y="2852936"/>
            <a:chExt cx="1872208" cy="928992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8F65303B-5F38-41B1-87DF-3578E181D045}"/>
                </a:ext>
              </a:extLst>
            </p:cNvPr>
            <p:cNvSpPr/>
            <p:nvPr/>
          </p:nvSpPr>
          <p:spPr bwMode="auto">
            <a:xfrm>
              <a:off x="2711624" y="2852936"/>
              <a:ext cx="1872208" cy="928992"/>
            </a:xfrm>
            <a:prstGeom prst="rect">
              <a:avLst/>
            </a:prstGeom>
            <a:solidFill>
              <a:srgbClr val="99CCFF"/>
            </a:solidFill>
            <a:ln w="12700">
              <a:solidFill>
                <a:srgbClr val="2D2015"/>
              </a:solidFill>
            </a:ln>
            <a:effectLst/>
          </p:spPr>
          <p:txBody>
            <a:bodyPr vert="eaVert" wrap="square" lIns="68526" tIns="34264" rIns="68526" bIns="3426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A43F757D-1C64-4350-A94D-B6510B624A49}"/>
                </a:ext>
              </a:extLst>
            </p:cNvPr>
            <p:cNvSpPr/>
            <p:nvPr/>
          </p:nvSpPr>
          <p:spPr bwMode="auto">
            <a:xfrm>
              <a:off x="2711624" y="2852936"/>
              <a:ext cx="144016" cy="928992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2D2015"/>
              </a:solidFill>
            </a:ln>
            <a:effectLst/>
          </p:spPr>
          <p:txBody>
            <a:bodyPr vert="eaVert" wrap="square" lIns="68526" tIns="34264" rIns="68526" bIns="3426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9D12028-DEE2-45B7-912F-452F13351582}"/>
              </a:ext>
            </a:extLst>
          </p:cNvPr>
          <p:cNvGrpSpPr/>
          <p:nvPr/>
        </p:nvGrpSpPr>
        <p:grpSpPr>
          <a:xfrm>
            <a:off x="4045999" y="5250263"/>
            <a:ext cx="664363" cy="208450"/>
            <a:chOff x="2711624" y="2852936"/>
            <a:chExt cx="1872208" cy="928992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38E404D9-1616-44C9-8B1B-7C46C57320A8}"/>
                </a:ext>
              </a:extLst>
            </p:cNvPr>
            <p:cNvSpPr/>
            <p:nvPr/>
          </p:nvSpPr>
          <p:spPr bwMode="auto">
            <a:xfrm>
              <a:off x="2711624" y="2852936"/>
              <a:ext cx="1872208" cy="928992"/>
            </a:xfrm>
            <a:prstGeom prst="rect">
              <a:avLst/>
            </a:prstGeom>
            <a:solidFill>
              <a:srgbClr val="99CCFF"/>
            </a:solidFill>
            <a:ln w="12700">
              <a:solidFill>
                <a:srgbClr val="2D2015"/>
              </a:solidFill>
            </a:ln>
            <a:effectLst/>
          </p:spPr>
          <p:txBody>
            <a:bodyPr vert="eaVert" wrap="square" lIns="68526" tIns="34264" rIns="68526" bIns="3426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6371A36D-BB1D-40D3-B014-F7E419663A33}"/>
                </a:ext>
              </a:extLst>
            </p:cNvPr>
            <p:cNvSpPr/>
            <p:nvPr/>
          </p:nvSpPr>
          <p:spPr bwMode="auto">
            <a:xfrm>
              <a:off x="2711624" y="2852936"/>
              <a:ext cx="144016" cy="928992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2D2015"/>
              </a:solidFill>
            </a:ln>
            <a:effectLst/>
          </p:spPr>
          <p:txBody>
            <a:bodyPr vert="eaVert" wrap="square" lIns="68526" tIns="34264" rIns="68526" bIns="3426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E41B19B-5648-48AC-B682-4E1677C347E4}"/>
              </a:ext>
            </a:extLst>
          </p:cNvPr>
          <p:cNvGrpSpPr/>
          <p:nvPr/>
        </p:nvGrpSpPr>
        <p:grpSpPr>
          <a:xfrm>
            <a:off x="1389588" y="5310303"/>
            <a:ext cx="1329182" cy="88430"/>
            <a:chOff x="2711624" y="2852658"/>
            <a:chExt cx="3745703" cy="929270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42ACCAE6-5FF8-409B-B552-883DD5AC9CF8}"/>
                </a:ext>
              </a:extLst>
            </p:cNvPr>
            <p:cNvSpPr/>
            <p:nvPr/>
          </p:nvSpPr>
          <p:spPr bwMode="auto">
            <a:xfrm>
              <a:off x="4585119" y="2852658"/>
              <a:ext cx="1872208" cy="928992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12700">
              <a:solidFill>
                <a:srgbClr val="2D2015"/>
              </a:solidFill>
            </a:ln>
            <a:effectLst/>
          </p:spPr>
          <p:txBody>
            <a:bodyPr vert="eaVert" wrap="square" lIns="68526" tIns="34264" rIns="68526" bIns="3426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8F30C8ED-4330-48B1-BFC4-2BC2FEFF38ED}"/>
                </a:ext>
              </a:extLst>
            </p:cNvPr>
            <p:cNvSpPr/>
            <p:nvPr/>
          </p:nvSpPr>
          <p:spPr bwMode="auto">
            <a:xfrm>
              <a:off x="2711624" y="2852936"/>
              <a:ext cx="1872208" cy="928992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12700">
              <a:solidFill>
                <a:srgbClr val="2D2015"/>
              </a:solidFill>
            </a:ln>
            <a:effectLst/>
          </p:spPr>
          <p:txBody>
            <a:bodyPr vert="eaVert" wrap="square" lIns="68526" tIns="34264" rIns="68526" bIns="3426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2D138A17-53EF-4846-A0AC-7BA837F2F6FB}"/>
                </a:ext>
              </a:extLst>
            </p:cNvPr>
            <p:cNvSpPr/>
            <p:nvPr/>
          </p:nvSpPr>
          <p:spPr bwMode="auto">
            <a:xfrm>
              <a:off x="2711624" y="2852936"/>
              <a:ext cx="144016" cy="928992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2D2015"/>
              </a:solidFill>
            </a:ln>
            <a:effectLst/>
          </p:spPr>
          <p:txBody>
            <a:bodyPr vert="eaVert" wrap="square" lIns="68526" tIns="34264" rIns="68526" bIns="3426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A0D0CEC0-B1C3-4FB3-B94F-D50A0E878109}"/>
                </a:ext>
              </a:extLst>
            </p:cNvPr>
            <p:cNvSpPr/>
            <p:nvPr/>
          </p:nvSpPr>
          <p:spPr bwMode="auto">
            <a:xfrm>
              <a:off x="4583832" y="2852797"/>
              <a:ext cx="144017" cy="928992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2D2015"/>
              </a:solidFill>
            </a:ln>
            <a:effectLst/>
          </p:spPr>
          <p:txBody>
            <a:bodyPr vert="eaVert" wrap="square" lIns="68526" tIns="34264" rIns="68526" bIns="3426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id="{9692316D-D5C8-4C67-BE67-EA8E65B16CD2}"/>
              </a:ext>
            </a:extLst>
          </p:cNvPr>
          <p:cNvSpPr/>
          <p:nvPr/>
        </p:nvSpPr>
        <p:spPr bwMode="auto">
          <a:xfrm>
            <a:off x="2719107" y="5310314"/>
            <a:ext cx="664363" cy="88404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>
            <a:solidFill>
              <a:srgbClr val="2D2015"/>
            </a:solidFill>
          </a:ln>
          <a:effectLst/>
        </p:spPr>
        <p:txBody>
          <a:bodyPr vert="eaVert" wrap="square" lIns="68526" tIns="34264" rIns="68526" bIns="34264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685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2D2015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D6C4F2C6-7E17-4724-AAC7-5686D9F950C6}"/>
              </a:ext>
            </a:extLst>
          </p:cNvPr>
          <p:cNvSpPr/>
          <p:nvPr/>
        </p:nvSpPr>
        <p:spPr bwMode="auto">
          <a:xfrm>
            <a:off x="2719459" y="5305865"/>
            <a:ext cx="51105" cy="97244"/>
          </a:xfrm>
          <a:prstGeom prst="rect">
            <a:avLst/>
          </a:prstGeom>
          <a:solidFill>
            <a:srgbClr val="FFC000"/>
          </a:solidFill>
          <a:ln w="12700">
            <a:solidFill>
              <a:srgbClr val="2D2015"/>
            </a:solidFill>
          </a:ln>
          <a:effectLst/>
        </p:spPr>
        <p:txBody>
          <a:bodyPr vert="eaVert" wrap="square" lIns="68526" tIns="34264" rIns="68526" bIns="34264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685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2D2015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AF1D38EF-A877-44B0-83B3-BD0062867C28}"/>
              </a:ext>
            </a:extLst>
          </p:cNvPr>
          <p:cNvGrpSpPr/>
          <p:nvPr/>
        </p:nvGrpSpPr>
        <p:grpSpPr>
          <a:xfrm>
            <a:off x="1159427" y="5448664"/>
            <a:ext cx="3651736" cy="620654"/>
            <a:chOff x="6440275" y="5160641"/>
            <a:chExt cx="4766145" cy="598384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7F958F15-2D2C-4EA3-8A4A-D89704FB9E2C}"/>
                </a:ext>
              </a:extLst>
            </p:cNvPr>
            <p:cNvCxnSpPr/>
            <p:nvPr/>
          </p:nvCxnSpPr>
          <p:spPr bwMode="auto">
            <a:xfrm flipV="1">
              <a:off x="9415653" y="5336761"/>
              <a:ext cx="1665910" cy="2944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8" name="任意多边形 219">
              <a:extLst>
                <a:ext uri="{FF2B5EF4-FFF2-40B4-BE49-F238E27FC236}">
                  <a16:creationId xmlns:a16="http://schemas.microsoft.com/office/drawing/2014/main" id="{7B972618-765E-4D35-BB6E-55E4C9762CBE}"/>
                </a:ext>
              </a:extLst>
            </p:cNvPr>
            <p:cNvSpPr/>
            <p:nvPr/>
          </p:nvSpPr>
          <p:spPr bwMode="auto">
            <a:xfrm>
              <a:off x="11075716" y="5328958"/>
              <a:ext cx="81301" cy="244060"/>
            </a:xfrm>
            <a:custGeom>
              <a:avLst/>
              <a:gdLst>
                <a:gd name="connsiteX0" fmla="*/ 0 w 97972"/>
                <a:gd name="connsiteY0" fmla="*/ 0 h 359229"/>
                <a:gd name="connsiteX1" fmla="*/ 65315 w 97972"/>
                <a:gd name="connsiteY1" fmla="*/ 137160 h 359229"/>
                <a:gd name="connsiteX2" fmla="*/ 84909 w 97972"/>
                <a:gd name="connsiteY2" fmla="*/ 261257 h 359229"/>
                <a:gd name="connsiteX3" fmla="*/ 97972 w 97972"/>
                <a:gd name="connsiteY3" fmla="*/ 359229 h 359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2" h="359229">
                  <a:moveTo>
                    <a:pt x="0" y="0"/>
                  </a:moveTo>
                  <a:cubicBezTo>
                    <a:pt x="25582" y="46808"/>
                    <a:pt x="51164" y="93617"/>
                    <a:pt x="65315" y="137160"/>
                  </a:cubicBezTo>
                  <a:cubicBezTo>
                    <a:pt x="79467" y="180703"/>
                    <a:pt x="79466" y="224246"/>
                    <a:pt x="84909" y="261257"/>
                  </a:cubicBezTo>
                  <a:cubicBezTo>
                    <a:pt x="90352" y="298268"/>
                    <a:pt x="94162" y="328748"/>
                    <a:pt x="97972" y="359229"/>
                  </a:cubicBezTo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99" b="0" i="0" u="none" strike="noStrike" kern="0" cap="none" spc="0" normalizeH="0" baseline="0" noProof="0">
                <a:ln>
                  <a:noFill/>
                </a:ln>
                <a:solidFill>
                  <a:srgbClr val="B2B2B2"/>
                </a:solidFill>
                <a:effectLst/>
                <a:uLnTx/>
                <a:uFillTx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9" name="任意多边形 220">
              <a:extLst>
                <a:ext uri="{FF2B5EF4-FFF2-40B4-BE49-F238E27FC236}">
                  <a16:creationId xmlns:a16="http://schemas.microsoft.com/office/drawing/2014/main" id="{266C9509-F6E4-4CA3-8FBF-135FA53A99CF}"/>
                </a:ext>
              </a:extLst>
            </p:cNvPr>
            <p:cNvSpPr/>
            <p:nvPr/>
          </p:nvSpPr>
          <p:spPr bwMode="auto">
            <a:xfrm flipH="1">
              <a:off x="9351137" y="5336761"/>
              <a:ext cx="64516" cy="244060"/>
            </a:xfrm>
            <a:custGeom>
              <a:avLst/>
              <a:gdLst>
                <a:gd name="connsiteX0" fmla="*/ 0 w 97972"/>
                <a:gd name="connsiteY0" fmla="*/ 0 h 359229"/>
                <a:gd name="connsiteX1" fmla="*/ 65315 w 97972"/>
                <a:gd name="connsiteY1" fmla="*/ 137160 h 359229"/>
                <a:gd name="connsiteX2" fmla="*/ 84909 w 97972"/>
                <a:gd name="connsiteY2" fmla="*/ 261257 h 359229"/>
                <a:gd name="connsiteX3" fmla="*/ 97972 w 97972"/>
                <a:gd name="connsiteY3" fmla="*/ 359229 h 359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2" h="359229">
                  <a:moveTo>
                    <a:pt x="0" y="0"/>
                  </a:moveTo>
                  <a:cubicBezTo>
                    <a:pt x="25582" y="46808"/>
                    <a:pt x="51164" y="93617"/>
                    <a:pt x="65315" y="137160"/>
                  </a:cubicBezTo>
                  <a:cubicBezTo>
                    <a:pt x="79467" y="180703"/>
                    <a:pt x="79466" y="224246"/>
                    <a:pt x="84909" y="261257"/>
                  </a:cubicBezTo>
                  <a:cubicBezTo>
                    <a:pt x="90352" y="298268"/>
                    <a:pt x="94162" y="328748"/>
                    <a:pt x="97972" y="359229"/>
                  </a:cubicBezTo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99" b="0" i="0" u="none" strike="noStrike" kern="0" cap="none" spc="0" normalizeH="0" baseline="0" noProof="0">
                <a:ln>
                  <a:noFill/>
                </a:ln>
                <a:solidFill>
                  <a:srgbClr val="B2B2B2"/>
                </a:solidFill>
                <a:effectLst/>
                <a:uLnTx/>
                <a:uFillTx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7449E615-C07F-49F2-83C1-00019D94919C}"/>
                </a:ext>
              </a:extLst>
            </p:cNvPr>
            <p:cNvCxnSpPr/>
            <p:nvPr/>
          </p:nvCxnSpPr>
          <p:spPr bwMode="auto">
            <a:xfrm flipV="1">
              <a:off x="9124879" y="5578142"/>
              <a:ext cx="232259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9FD754DE-02A7-4A63-BBF0-CC8DED08205F}"/>
                </a:ext>
              </a:extLst>
            </p:cNvPr>
            <p:cNvCxnSpPr/>
            <p:nvPr/>
          </p:nvCxnSpPr>
          <p:spPr bwMode="auto">
            <a:xfrm flipV="1">
              <a:off x="7321789" y="5578142"/>
              <a:ext cx="255763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9E389A24-E1CF-4FC0-90D2-ABF38364F684}"/>
                </a:ext>
              </a:extLst>
            </p:cNvPr>
            <p:cNvCxnSpPr/>
            <p:nvPr/>
          </p:nvCxnSpPr>
          <p:spPr bwMode="auto">
            <a:xfrm flipV="1">
              <a:off x="8217680" y="5579103"/>
              <a:ext cx="255763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3" name="任意多边形 232">
              <a:extLst>
                <a:ext uri="{FF2B5EF4-FFF2-40B4-BE49-F238E27FC236}">
                  <a16:creationId xmlns:a16="http://schemas.microsoft.com/office/drawing/2014/main" id="{7D68DDA5-DBF8-46DD-B180-706EFFC9588F}"/>
                </a:ext>
              </a:extLst>
            </p:cNvPr>
            <p:cNvSpPr/>
            <p:nvPr/>
          </p:nvSpPr>
          <p:spPr bwMode="auto">
            <a:xfrm flipH="1">
              <a:off x="8473441" y="5437090"/>
              <a:ext cx="101116" cy="146069"/>
            </a:xfrm>
            <a:custGeom>
              <a:avLst/>
              <a:gdLst>
                <a:gd name="connsiteX0" fmla="*/ 0 w 97972"/>
                <a:gd name="connsiteY0" fmla="*/ 0 h 359229"/>
                <a:gd name="connsiteX1" fmla="*/ 65315 w 97972"/>
                <a:gd name="connsiteY1" fmla="*/ 137160 h 359229"/>
                <a:gd name="connsiteX2" fmla="*/ 84909 w 97972"/>
                <a:gd name="connsiteY2" fmla="*/ 261257 h 359229"/>
                <a:gd name="connsiteX3" fmla="*/ 97972 w 97972"/>
                <a:gd name="connsiteY3" fmla="*/ 359229 h 359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2" h="359229">
                  <a:moveTo>
                    <a:pt x="0" y="0"/>
                  </a:moveTo>
                  <a:cubicBezTo>
                    <a:pt x="25582" y="46808"/>
                    <a:pt x="51164" y="93617"/>
                    <a:pt x="65315" y="137160"/>
                  </a:cubicBezTo>
                  <a:cubicBezTo>
                    <a:pt x="79467" y="180703"/>
                    <a:pt x="79466" y="224246"/>
                    <a:pt x="84909" y="261257"/>
                  </a:cubicBezTo>
                  <a:cubicBezTo>
                    <a:pt x="90352" y="298268"/>
                    <a:pt x="94162" y="328748"/>
                    <a:pt x="97972" y="359229"/>
                  </a:cubicBezTo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99" b="0" i="0" u="none" strike="noStrike" kern="0" cap="none" spc="0" normalizeH="0" baseline="0" noProof="0">
                <a:ln>
                  <a:noFill/>
                </a:ln>
                <a:solidFill>
                  <a:srgbClr val="B2B2B2"/>
                </a:solidFill>
                <a:effectLst/>
                <a:uLnTx/>
                <a:uFillTx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939FD866-056D-4F6C-AF66-D4A38C514983}"/>
                </a:ext>
              </a:extLst>
            </p:cNvPr>
            <p:cNvCxnSpPr>
              <a:endCxn id="65" idx="0"/>
            </p:cNvCxnSpPr>
            <p:nvPr/>
          </p:nvCxnSpPr>
          <p:spPr bwMode="auto">
            <a:xfrm flipV="1">
              <a:off x="8565685" y="5434986"/>
              <a:ext cx="503316" cy="2105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5" name="任意多边形 234">
              <a:extLst>
                <a:ext uri="{FF2B5EF4-FFF2-40B4-BE49-F238E27FC236}">
                  <a16:creationId xmlns:a16="http://schemas.microsoft.com/office/drawing/2014/main" id="{167B01B2-2DEF-42E8-8BD1-474432B51402}"/>
                </a:ext>
              </a:extLst>
            </p:cNvPr>
            <p:cNvSpPr/>
            <p:nvPr/>
          </p:nvSpPr>
          <p:spPr bwMode="auto">
            <a:xfrm>
              <a:off x="9069001" y="5434986"/>
              <a:ext cx="58667" cy="148174"/>
            </a:xfrm>
            <a:custGeom>
              <a:avLst/>
              <a:gdLst>
                <a:gd name="connsiteX0" fmla="*/ 0 w 97972"/>
                <a:gd name="connsiteY0" fmla="*/ 0 h 359229"/>
                <a:gd name="connsiteX1" fmla="*/ 65315 w 97972"/>
                <a:gd name="connsiteY1" fmla="*/ 137160 h 359229"/>
                <a:gd name="connsiteX2" fmla="*/ 84909 w 97972"/>
                <a:gd name="connsiteY2" fmla="*/ 261257 h 359229"/>
                <a:gd name="connsiteX3" fmla="*/ 97972 w 97972"/>
                <a:gd name="connsiteY3" fmla="*/ 359229 h 359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2" h="359229">
                  <a:moveTo>
                    <a:pt x="0" y="0"/>
                  </a:moveTo>
                  <a:cubicBezTo>
                    <a:pt x="25582" y="46808"/>
                    <a:pt x="51164" y="93617"/>
                    <a:pt x="65315" y="137160"/>
                  </a:cubicBezTo>
                  <a:cubicBezTo>
                    <a:pt x="79467" y="180703"/>
                    <a:pt x="79466" y="224246"/>
                    <a:pt x="84909" y="261257"/>
                  </a:cubicBezTo>
                  <a:cubicBezTo>
                    <a:pt x="90352" y="298268"/>
                    <a:pt x="94162" y="328748"/>
                    <a:pt x="97972" y="359229"/>
                  </a:cubicBezTo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99" b="0" i="0" u="none" strike="noStrike" kern="0" cap="none" spc="0" normalizeH="0" baseline="0" noProof="0">
                <a:ln>
                  <a:noFill/>
                </a:ln>
                <a:solidFill>
                  <a:srgbClr val="B2B2B2"/>
                </a:solidFill>
                <a:effectLst/>
                <a:uLnTx/>
                <a:uFillTx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6" name="直接箭头连接符 65">
              <a:extLst>
                <a:ext uri="{FF2B5EF4-FFF2-40B4-BE49-F238E27FC236}">
                  <a16:creationId xmlns:a16="http://schemas.microsoft.com/office/drawing/2014/main" id="{1D47A5D0-30C5-461F-A7B0-9C6F078182A3}"/>
                </a:ext>
              </a:extLst>
            </p:cNvPr>
            <p:cNvCxnSpPr/>
            <p:nvPr/>
          </p:nvCxnSpPr>
          <p:spPr bwMode="auto">
            <a:xfrm>
              <a:off x="6694732" y="5336761"/>
              <a:ext cx="2730089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2D2015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B8646B33-09C0-4B77-BA53-877366134BE9}"/>
                </a:ext>
              </a:extLst>
            </p:cNvPr>
            <p:cNvGrpSpPr/>
            <p:nvPr/>
          </p:nvGrpSpPr>
          <p:grpSpPr>
            <a:xfrm>
              <a:off x="10283306" y="5437090"/>
              <a:ext cx="181334" cy="243066"/>
              <a:chOff x="4854066" y="5044865"/>
              <a:chExt cx="349857" cy="428096"/>
            </a:xfrm>
          </p:grpSpPr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EFF5F244-4B88-40F0-BC9F-AE8521A70B94}"/>
                  </a:ext>
                </a:extLst>
              </p:cNvPr>
              <p:cNvGrpSpPr/>
              <p:nvPr/>
            </p:nvGrpSpPr>
            <p:grpSpPr>
              <a:xfrm>
                <a:off x="4858055" y="5044865"/>
                <a:ext cx="344220" cy="428096"/>
                <a:chOff x="3339792" y="5249045"/>
                <a:chExt cx="120664" cy="170743"/>
              </a:xfrm>
            </p:grpSpPr>
            <p:sp>
              <p:nvSpPr>
                <p:cNvPr id="113" name="圆角矩形 748">
                  <a:extLst>
                    <a:ext uri="{FF2B5EF4-FFF2-40B4-BE49-F238E27FC236}">
                      <a16:creationId xmlns:a16="http://schemas.microsoft.com/office/drawing/2014/main" id="{ED6E37DD-A38A-49C6-B19D-B4C0350ED179}"/>
                    </a:ext>
                  </a:extLst>
                </p:cNvPr>
                <p:cNvSpPr/>
                <p:nvPr/>
              </p:nvSpPr>
              <p:spPr>
                <a:xfrm>
                  <a:off x="3339792" y="5249045"/>
                  <a:ext cx="120664" cy="170743"/>
                </a:xfrm>
                <a:prstGeom prst="roundRect">
                  <a:avLst>
                    <a:gd name="adj" fmla="val 8049"/>
                  </a:avLst>
                </a:prstGeom>
                <a:solidFill>
                  <a:srgbClr val="FFFFFF">
                    <a:lumMod val="95000"/>
                  </a:srgbClr>
                </a:solidFill>
                <a:ln w="1270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321" tIns="25660" rIns="51321" bIns="256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5132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243C3718-8C90-4A4B-92D4-C9F145C4E05D}"/>
                    </a:ext>
                  </a:extLst>
                </p:cNvPr>
                <p:cNvCxnSpPr/>
                <p:nvPr/>
              </p:nvCxnSpPr>
              <p:spPr>
                <a:xfrm>
                  <a:off x="3386789" y="5406804"/>
                  <a:ext cx="2667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15" name="圆角矩形 750">
                  <a:extLst>
                    <a:ext uri="{FF2B5EF4-FFF2-40B4-BE49-F238E27FC236}">
                      <a16:creationId xmlns:a16="http://schemas.microsoft.com/office/drawing/2014/main" id="{132CBBB1-8990-44E5-B442-BC76CD6DF474}"/>
                    </a:ext>
                  </a:extLst>
                </p:cNvPr>
                <p:cNvSpPr/>
                <p:nvPr/>
              </p:nvSpPr>
              <p:spPr>
                <a:xfrm>
                  <a:off x="3353418" y="5265064"/>
                  <a:ext cx="93413" cy="127787"/>
                </a:xfrm>
                <a:prstGeom prst="roundRect">
                  <a:avLst>
                    <a:gd name="adj" fmla="val 8049"/>
                  </a:avLst>
                </a:prstGeom>
                <a:solidFill>
                  <a:srgbClr val="FFFFFF">
                    <a:lumMod val="95000"/>
                  </a:srgbClr>
                </a:solidFill>
                <a:ln w="635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321" tIns="25660" rIns="51321" bIns="256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5132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id="{8530E95C-912B-4BBD-97DE-8DE7097305F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2269" y="5086277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82550363-120C-40FB-BFF7-5BDD590337A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2269" y="5292553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8F7DC7DD-732D-4424-A02F-1CCA17FDED3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5031290" y="5008010"/>
                <a:ext cx="0" cy="73710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0C940AED-BF7A-4E2A-AF27-4FDBF4A815F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3923" y="5087969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0A08DF4A-8E1F-4966-BEDC-043C6AE07C5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854066" y="5091737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FFCF6049-DBBC-4C93-BB59-0179ADCBB4AE}"/>
                </a:ext>
              </a:extLst>
            </p:cNvPr>
            <p:cNvGrpSpPr/>
            <p:nvPr/>
          </p:nvGrpSpPr>
          <p:grpSpPr>
            <a:xfrm>
              <a:off x="8735881" y="5462098"/>
              <a:ext cx="181668" cy="243066"/>
              <a:chOff x="4854066" y="5044865"/>
              <a:chExt cx="349857" cy="428096"/>
            </a:xfrm>
          </p:grpSpPr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157289D1-8645-4E66-8600-7C2B3768121A}"/>
                  </a:ext>
                </a:extLst>
              </p:cNvPr>
              <p:cNvGrpSpPr/>
              <p:nvPr/>
            </p:nvGrpSpPr>
            <p:grpSpPr>
              <a:xfrm>
                <a:off x="4858055" y="5044865"/>
                <a:ext cx="344220" cy="428096"/>
                <a:chOff x="3339792" y="5249045"/>
                <a:chExt cx="120664" cy="170743"/>
              </a:xfrm>
            </p:grpSpPr>
            <p:sp>
              <p:nvSpPr>
                <p:cNvPr id="104" name="圆角矩形 748">
                  <a:extLst>
                    <a:ext uri="{FF2B5EF4-FFF2-40B4-BE49-F238E27FC236}">
                      <a16:creationId xmlns:a16="http://schemas.microsoft.com/office/drawing/2014/main" id="{0D2A30D0-1D26-4C56-A918-3864BA566BE8}"/>
                    </a:ext>
                  </a:extLst>
                </p:cNvPr>
                <p:cNvSpPr/>
                <p:nvPr/>
              </p:nvSpPr>
              <p:spPr>
                <a:xfrm>
                  <a:off x="3339792" y="5249045"/>
                  <a:ext cx="120664" cy="170743"/>
                </a:xfrm>
                <a:prstGeom prst="roundRect">
                  <a:avLst>
                    <a:gd name="adj" fmla="val 8049"/>
                  </a:avLst>
                </a:prstGeom>
                <a:solidFill>
                  <a:srgbClr val="FFFFFF">
                    <a:lumMod val="95000"/>
                  </a:srgbClr>
                </a:solidFill>
                <a:ln w="1270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321" tIns="25660" rIns="51321" bIns="256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5132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51DFD711-6388-492E-A441-EFDD401E04F0}"/>
                    </a:ext>
                  </a:extLst>
                </p:cNvPr>
                <p:cNvCxnSpPr/>
                <p:nvPr/>
              </p:nvCxnSpPr>
              <p:spPr>
                <a:xfrm>
                  <a:off x="3386789" y="5406804"/>
                  <a:ext cx="2667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06" name="圆角矩形 750">
                  <a:extLst>
                    <a:ext uri="{FF2B5EF4-FFF2-40B4-BE49-F238E27FC236}">
                      <a16:creationId xmlns:a16="http://schemas.microsoft.com/office/drawing/2014/main" id="{BFCA50F1-2DF4-4C37-97B4-8C35137462B7}"/>
                    </a:ext>
                  </a:extLst>
                </p:cNvPr>
                <p:cNvSpPr/>
                <p:nvPr/>
              </p:nvSpPr>
              <p:spPr>
                <a:xfrm>
                  <a:off x="3353418" y="5265064"/>
                  <a:ext cx="93413" cy="127787"/>
                </a:xfrm>
                <a:prstGeom prst="roundRect">
                  <a:avLst>
                    <a:gd name="adj" fmla="val 8049"/>
                  </a:avLst>
                </a:prstGeom>
                <a:solidFill>
                  <a:srgbClr val="FFFFFF">
                    <a:lumMod val="95000"/>
                  </a:srgbClr>
                </a:solidFill>
                <a:ln w="635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321" tIns="25660" rIns="51321" bIns="256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5132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C5CD73C6-D5E2-429B-B217-1CE03BC07F2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2269" y="5086277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DED2C2C1-FE35-4809-8C4F-F33A4A2F692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2269" y="5292553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B5B5B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771902FB-349E-4B50-A283-D34C73782C9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5031290" y="5008010"/>
                <a:ext cx="0" cy="7371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BE1E4198-1C6F-4BBC-8C79-E12B8A05FA3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3923" y="5087969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3848C298-FDA6-4C6B-9AE0-C2917424067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854066" y="5091737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B5B5B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69" name="任意多边形 570">
              <a:extLst>
                <a:ext uri="{FF2B5EF4-FFF2-40B4-BE49-F238E27FC236}">
                  <a16:creationId xmlns:a16="http://schemas.microsoft.com/office/drawing/2014/main" id="{19159253-1DDF-4FB2-9C3A-4D9221537839}"/>
                </a:ext>
              </a:extLst>
            </p:cNvPr>
            <p:cNvSpPr/>
            <p:nvPr/>
          </p:nvSpPr>
          <p:spPr bwMode="auto">
            <a:xfrm flipH="1">
              <a:off x="7560719" y="5437090"/>
              <a:ext cx="101116" cy="146069"/>
            </a:xfrm>
            <a:custGeom>
              <a:avLst/>
              <a:gdLst>
                <a:gd name="connsiteX0" fmla="*/ 0 w 97972"/>
                <a:gd name="connsiteY0" fmla="*/ 0 h 359229"/>
                <a:gd name="connsiteX1" fmla="*/ 65315 w 97972"/>
                <a:gd name="connsiteY1" fmla="*/ 137160 h 359229"/>
                <a:gd name="connsiteX2" fmla="*/ 84909 w 97972"/>
                <a:gd name="connsiteY2" fmla="*/ 261257 h 359229"/>
                <a:gd name="connsiteX3" fmla="*/ 97972 w 97972"/>
                <a:gd name="connsiteY3" fmla="*/ 359229 h 359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2" h="359229">
                  <a:moveTo>
                    <a:pt x="0" y="0"/>
                  </a:moveTo>
                  <a:cubicBezTo>
                    <a:pt x="25582" y="46808"/>
                    <a:pt x="51164" y="93617"/>
                    <a:pt x="65315" y="137160"/>
                  </a:cubicBezTo>
                  <a:cubicBezTo>
                    <a:pt x="79467" y="180703"/>
                    <a:pt x="79466" y="224246"/>
                    <a:pt x="84909" y="261257"/>
                  </a:cubicBezTo>
                  <a:cubicBezTo>
                    <a:pt x="90352" y="298268"/>
                    <a:pt x="94162" y="328748"/>
                    <a:pt x="97972" y="359229"/>
                  </a:cubicBezTo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99" b="0" i="0" u="none" strike="noStrike" kern="0" cap="none" spc="0" normalizeH="0" baseline="0" noProof="0">
                <a:ln>
                  <a:noFill/>
                </a:ln>
                <a:solidFill>
                  <a:srgbClr val="B2B2B2"/>
                </a:solidFill>
                <a:effectLst/>
                <a:uLnTx/>
                <a:uFillTx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3126C10A-2C03-412A-96EA-C75EFF876F5F}"/>
                </a:ext>
              </a:extLst>
            </p:cNvPr>
            <p:cNvCxnSpPr>
              <a:endCxn id="71" idx="0"/>
            </p:cNvCxnSpPr>
            <p:nvPr/>
          </p:nvCxnSpPr>
          <p:spPr bwMode="auto">
            <a:xfrm flipV="1">
              <a:off x="7652963" y="5434986"/>
              <a:ext cx="503316" cy="2105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1" name="任意多边形 572">
              <a:extLst>
                <a:ext uri="{FF2B5EF4-FFF2-40B4-BE49-F238E27FC236}">
                  <a16:creationId xmlns:a16="http://schemas.microsoft.com/office/drawing/2014/main" id="{01E36DA5-A11B-4F59-A79E-6A9FF5BA5296}"/>
                </a:ext>
              </a:extLst>
            </p:cNvPr>
            <p:cNvSpPr/>
            <p:nvPr/>
          </p:nvSpPr>
          <p:spPr bwMode="auto">
            <a:xfrm>
              <a:off x="8156279" y="5434986"/>
              <a:ext cx="58667" cy="148174"/>
            </a:xfrm>
            <a:custGeom>
              <a:avLst/>
              <a:gdLst>
                <a:gd name="connsiteX0" fmla="*/ 0 w 97972"/>
                <a:gd name="connsiteY0" fmla="*/ 0 h 359229"/>
                <a:gd name="connsiteX1" fmla="*/ 65315 w 97972"/>
                <a:gd name="connsiteY1" fmla="*/ 137160 h 359229"/>
                <a:gd name="connsiteX2" fmla="*/ 84909 w 97972"/>
                <a:gd name="connsiteY2" fmla="*/ 261257 h 359229"/>
                <a:gd name="connsiteX3" fmla="*/ 97972 w 97972"/>
                <a:gd name="connsiteY3" fmla="*/ 359229 h 359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2" h="359229">
                  <a:moveTo>
                    <a:pt x="0" y="0"/>
                  </a:moveTo>
                  <a:cubicBezTo>
                    <a:pt x="25582" y="46808"/>
                    <a:pt x="51164" y="93617"/>
                    <a:pt x="65315" y="137160"/>
                  </a:cubicBezTo>
                  <a:cubicBezTo>
                    <a:pt x="79467" y="180703"/>
                    <a:pt x="79466" y="224246"/>
                    <a:pt x="84909" y="261257"/>
                  </a:cubicBezTo>
                  <a:cubicBezTo>
                    <a:pt x="90352" y="298268"/>
                    <a:pt x="94162" y="328748"/>
                    <a:pt x="97972" y="359229"/>
                  </a:cubicBezTo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99" b="0" i="0" u="none" strike="noStrike" kern="0" cap="none" spc="0" normalizeH="0" baseline="0" noProof="0">
                <a:ln>
                  <a:noFill/>
                </a:ln>
                <a:solidFill>
                  <a:srgbClr val="B2B2B2"/>
                </a:solidFill>
                <a:effectLst/>
                <a:uLnTx/>
                <a:uFillTx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2" name="任意多边形 573">
              <a:extLst>
                <a:ext uri="{FF2B5EF4-FFF2-40B4-BE49-F238E27FC236}">
                  <a16:creationId xmlns:a16="http://schemas.microsoft.com/office/drawing/2014/main" id="{C124CA8A-212D-4497-B096-A0123C4868BF}"/>
                </a:ext>
              </a:extLst>
            </p:cNvPr>
            <p:cNvSpPr/>
            <p:nvPr/>
          </p:nvSpPr>
          <p:spPr bwMode="auto">
            <a:xfrm flipH="1">
              <a:off x="6671468" y="5439195"/>
              <a:ext cx="101116" cy="146069"/>
            </a:xfrm>
            <a:custGeom>
              <a:avLst/>
              <a:gdLst>
                <a:gd name="connsiteX0" fmla="*/ 0 w 97972"/>
                <a:gd name="connsiteY0" fmla="*/ 0 h 359229"/>
                <a:gd name="connsiteX1" fmla="*/ 65315 w 97972"/>
                <a:gd name="connsiteY1" fmla="*/ 137160 h 359229"/>
                <a:gd name="connsiteX2" fmla="*/ 84909 w 97972"/>
                <a:gd name="connsiteY2" fmla="*/ 261257 h 359229"/>
                <a:gd name="connsiteX3" fmla="*/ 97972 w 97972"/>
                <a:gd name="connsiteY3" fmla="*/ 359229 h 359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2" h="359229">
                  <a:moveTo>
                    <a:pt x="0" y="0"/>
                  </a:moveTo>
                  <a:cubicBezTo>
                    <a:pt x="25582" y="46808"/>
                    <a:pt x="51164" y="93617"/>
                    <a:pt x="65315" y="137160"/>
                  </a:cubicBezTo>
                  <a:cubicBezTo>
                    <a:pt x="79467" y="180703"/>
                    <a:pt x="79466" y="224246"/>
                    <a:pt x="84909" y="261257"/>
                  </a:cubicBezTo>
                  <a:cubicBezTo>
                    <a:pt x="90352" y="298268"/>
                    <a:pt x="94162" y="328748"/>
                    <a:pt x="97972" y="359229"/>
                  </a:cubicBezTo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99" b="0" i="0" u="none" strike="noStrike" kern="0" cap="none" spc="0" normalizeH="0" baseline="0" noProof="0">
                <a:ln>
                  <a:noFill/>
                </a:ln>
                <a:solidFill>
                  <a:srgbClr val="B2B2B2"/>
                </a:solidFill>
                <a:effectLst/>
                <a:uLnTx/>
                <a:uFillTx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CB1CE444-DA7A-4291-8339-7AF87FF46903}"/>
                </a:ext>
              </a:extLst>
            </p:cNvPr>
            <p:cNvCxnSpPr>
              <a:endCxn id="74" idx="0"/>
            </p:cNvCxnSpPr>
            <p:nvPr/>
          </p:nvCxnSpPr>
          <p:spPr bwMode="auto">
            <a:xfrm flipV="1">
              <a:off x="6763712" y="5437091"/>
              <a:ext cx="503316" cy="2105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4" name="任意多边形 575">
              <a:extLst>
                <a:ext uri="{FF2B5EF4-FFF2-40B4-BE49-F238E27FC236}">
                  <a16:creationId xmlns:a16="http://schemas.microsoft.com/office/drawing/2014/main" id="{91C8A93B-9036-4A27-BC26-7634C556B14B}"/>
                </a:ext>
              </a:extLst>
            </p:cNvPr>
            <p:cNvSpPr/>
            <p:nvPr/>
          </p:nvSpPr>
          <p:spPr bwMode="auto">
            <a:xfrm>
              <a:off x="7267028" y="5437091"/>
              <a:ext cx="58667" cy="148174"/>
            </a:xfrm>
            <a:custGeom>
              <a:avLst/>
              <a:gdLst>
                <a:gd name="connsiteX0" fmla="*/ 0 w 97972"/>
                <a:gd name="connsiteY0" fmla="*/ 0 h 359229"/>
                <a:gd name="connsiteX1" fmla="*/ 65315 w 97972"/>
                <a:gd name="connsiteY1" fmla="*/ 137160 h 359229"/>
                <a:gd name="connsiteX2" fmla="*/ 84909 w 97972"/>
                <a:gd name="connsiteY2" fmla="*/ 261257 h 359229"/>
                <a:gd name="connsiteX3" fmla="*/ 97972 w 97972"/>
                <a:gd name="connsiteY3" fmla="*/ 359229 h 359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2" h="359229">
                  <a:moveTo>
                    <a:pt x="0" y="0"/>
                  </a:moveTo>
                  <a:cubicBezTo>
                    <a:pt x="25582" y="46808"/>
                    <a:pt x="51164" y="93617"/>
                    <a:pt x="65315" y="137160"/>
                  </a:cubicBezTo>
                  <a:cubicBezTo>
                    <a:pt x="79467" y="180703"/>
                    <a:pt x="79466" y="224246"/>
                    <a:pt x="84909" y="261257"/>
                  </a:cubicBezTo>
                  <a:cubicBezTo>
                    <a:pt x="90352" y="298268"/>
                    <a:pt x="94162" y="328748"/>
                    <a:pt x="97972" y="359229"/>
                  </a:cubicBezTo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99" b="0" i="0" u="none" strike="noStrike" kern="0" cap="none" spc="0" normalizeH="0" baseline="0" noProof="0">
                <a:ln>
                  <a:noFill/>
                </a:ln>
                <a:solidFill>
                  <a:srgbClr val="B2B2B2"/>
                </a:solidFill>
                <a:effectLst/>
                <a:uLnTx/>
                <a:uFillTx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5" name="直接箭头连接符 74">
              <a:extLst>
                <a:ext uri="{FF2B5EF4-FFF2-40B4-BE49-F238E27FC236}">
                  <a16:creationId xmlns:a16="http://schemas.microsoft.com/office/drawing/2014/main" id="{06D9E90D-4B1A-4B8C-B6D9-0FA2C8BD16AF}"/>
                </a:ext>
              </a:extLst>
            </p:cNvPr>
            <p:cNvCxnSpPr/>
            <p:nvPr/>
          </p:nvCxnSpPr>
          <p:spPr bwMode="auto">
            <a:xfrm flipV="1">
              <a:off x="6496802" y="5202877"/>
              <a:ext cx="0" cy="549348"/>
            </a:xfrm>
            <a:prstGeom prst="straightConnector1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A4FC9369-7B9E-435F-9E3B-686842B35343}"/>
                </a:ext>
              </a:extLst>
            </p:cNvPr>
            <p:cNvSpPr/>
            <p:nvPr/>
          </p:nvSpPr>
          <p:spPr>
            <a:xfrm>
              <a:off x="6440275" y="5160641"/>
              <a:ext cx="533928" cy="1928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1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1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power</a:t>
              </a:r>
              <a:endParaRPr kumimoji="0" lang="zh-CN" altLang="en-US" sz="900" b="0" i="1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344F50AA-F609-405B-A9C6-598B1476D210}"/>
                </a:ext>
              </a:extLst>
            </p:cNvPr>
            <p:cNvGrpSpPr/>
            <p:nvPr/>
          </p:nvGrpSpPr>
          <p:grpSpPr>
            <a:xfrm>
              <a:off x="7801511" y="5476387"/>
              <a:ext cx="181668" cy="243066"/>
              <a:chOff x="4854066" y="5044865"/>
              <a:chExt cx="349857" cy="428096"/>
            </a:xfrm>
          </p:grpSpPr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1D74658C-A33E-420B-A0F1-AB8B4DBCD702}"/>
                  </a:ext>
                </a:extLst>
              </p:cNvPr>
              <p:cNvGrpSpPr/>
              <p:nvPr/>
            </p:nvGrpSpPr>
            <p:grpSpPr>
              <a:xfrm>
                <a:off x="4858055" y="5044865"/>
                <a:ext cx="344220" cy="428096"/>
                <a:chOff x="3339792" y="5249045"/>
                <a:chExt cx="120664" cy="170743"/>
              </a:xfrm>
            </p:grpSpPr>
            <p:sp>
              <p:nvSpPr>
                <p:cNvPr id="95" name="圆角矩形 748">
                  <a:extLst>
                    <a:ext uri="{FF2B5EF4-FFF2-40B4-BE49-F238E27FC236}">
                      <a16:creationId xmlns:a16="http://schemas.microsoft.com/office/drawing/2014/main" id="{DF01E3EC-A561-440A-87CD-11F9EDAA6E43}"/>
                    </a:ext>
                  </a:extLst>
                </p:cNvPr>
                <p:cNvSpPr/>
                <p:nvPr/>
              </p:nvSpPr>
              <p:spPr>
                <a:xfrm>
                  <a:off x="3339792" y="5249045"/>
                  <a:ext cx="120664" cy="170743"/>
                </a:xfrm>
                <a:prstGeom prst="roundRect">
                  <a:avLst>
                    <a:gd name="adj" fmla="val 8049"/>
                  </a:avLst>
                </a:prstGeom>
                <a:solidFill>
                  <a:srgbClr val="FFFFFF">
                    <a:lumMod val="95000"/>
                  </a:srgbClr>
                </a:solidFill>
                <a:ln w="1270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321" tIns="25660" rIns="51321" bIns="256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5132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96" name="直接连接符 95">
                  <a:extLst>
                    <a:ext uri="{FF2B5EF4-FFF2-40B4-BE49-F238E27FC236}">
                      <a16:creationId xmlns:a16="http://schemas.microsoft.com/office/drawing/2014/main" id="{47630228-2EBA-448E-AC22-597F9D4DFAD7}"/>
                    </a:ext>
                  </a:extLst>
                </p:cNvPr>
                <p:cNvCxnSpPr/>
                <p:nvPr/>
              </p:nvCxnSpPr>
              <p:spPr>
                <a:xfrm>
                  <a:off x="3386789" y="5406804"/>
                  <a:ext cx="2667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97" name="圆角矩形 750">
                  <a:extLst>
                    <a:ext uri="{FF2B5EF4-FFF2-40B4-BE49-F238E27FC236}">
                      <a16:creationId xmlns:a16="http://schemas.microsoft.com/office/drawing/2014/main" id="{F8D5C309-0BF7-4887-80D9-48B4FC92BEC7}"/>
                    </a:ext>
                  </a:extLst>
                </p:cNvPr>
                <p:cNvSpPr/>
                <p:nvPr/>
              </p:nvSpPr>
              <p:spPr>
                <a:xfrm>
                  <a:off x="3347473" y="5266034"/>
                  <a:ext cx="93413" cy="127787"/>
                </a:xfrm>
                <a:prstGeom prst="roundRect">
                  <a:avLst>
                    <a:gd name="adj" fmla="val 8049"/>
                  </a:avLst>
                </a:prstGeom>
                <a:solidFill>
                  <a:srgbClr val="FFFFFF">
                    <a:lumMod val="95000"/>
                  </a:srgbClr>
                </a:solidFill>
                <a:ln w="635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321" tIns="25660" rIns="51321" bIns="256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5132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C0195DEA-D373-464A-99CB-E5534CEBCA0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2269" y="5086277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2BC26953-5917-4AD4-A06C-F71D90E5B8D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2269" y="5292553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B5B5B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7D89391A-BE30-490B-B3A0-B0E3A6540AF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5031290" y="5008010"/>
                <a:ext cx="0" cy="7371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B349F472-44A3-480A-8997-D485639E964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3923" y="5087969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B8050784-0C42-4180-8EBA-6579546AA46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854066" y="5091737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B5B5B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770E6964-7EC8-443C-BE1B-E8CF632758E6}"/>
                </a:ext>
              </a:extLst>
            </p:cNvPr>
            <p:cNvGrpSpPr/>
            <p:nvPr/>
          </p:nvGrpSpPr>
          <p:grpSpPr>
            <a:xfrm>
              <a:off x="6907576" y="5472854"/>
              <a:ext cx="181668" cy="243066"/>
              <a:chOff x="4854066" y="5044865"/>
              <a:chExt cx="349857" cy="428096"/>
            </a:xfrm>
          </p:grpSpPr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226FB04F-FA94-4577-ADE7-5BC23191A855}"/>
                  </a:ext>
                </a:extLst>
              </p:cNvPr>
              <p:cNvGrpSpPr/>
              <p:nvPr/>
            </p:nvGrpSpPr>
            <p:grpSpPr>
              <a:xfrm>
                <a:off x="4858055" y="5044865"/>
                <a:ext cx="344220" cy="428096"/>
                <a:chOff x="3339792" y="5249045"/>
                <a:chExt cx="120664" cy="170743"/>
              </a:xfrm>
            </p:grpSpPr>
            <p:sp>
              <p:nvSpPr>
                <p:cNvPr id="86" name="圆角矩形 748">
                  <a:extLst>
                    <a:ext uri="{FF2B5EF4-FFF2-40B4-BE49-F238E27FC236}">
                      <a16:creationId xmlns:a16="http://schemas.microsoft.com/office/drawing/2014/main" id="{E4AAB093-A50E-4E79-9B3F-AEADEF9E9D82}"/>
                    </a:ext>
                  </a:extLst>
                </p:cNvPr>
                <p:cNvSpPr/>
                <p:nvPr/>
              </p:nvSpPr>
              <p:spPr>
                <a:xfrm>
                  <a:off x="3339792" y="5249045"/>
                  <a:ext cx="120664" cy="170743"/>
                </a:xfrm>
                <a:prstGeom prst="roundRect">
                  <a:avLst>
                    <a:gd name="adj" fmla="val 8049"/>
                  </a:avLst>
                </a:prstGeom>
                <a:solidFill>
                  <a:srgbClr val="FFFFFF">
                    <a:lumMod val="95000"/>
                  </a:srgbClr>
                </a:solidFill>
                <a:ln w="1270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321" tIns="25660" rIns="51321" bIns="256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5132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87" name="直接连接符 86">
                  <a:extLst>
                    <a:ext uri="{FF2B5EF4-FFF2-40B4-BE49-F238E27FC236}">
                      <a16:creationId xmlns:a16="http://schemas.microsoft.com/office/drawing/2014/main" id="{78EB16CC-BB6F-4722-B645-86238F804430}"/>
                    </a:ext>
                  </a:extLst>
                </p:cNvPr>
                <p:cNvCxnSpPr/>
                <p:nvPr/>
              </p:nvCxnSpPr>
              <p:spPr>
                <a:xfrm>
                  <a:off x="3386789" y="5406804"/>
                  <a:ext cx="2667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88" name="圆角矩形 750">
                  <a:extLst>
                    <a:ext uri="{FF2B5EF4-FFF2-40B4-BE49-F238E27FC236}">
                      <a16:creationId xmlns:a16="http://schemas.microsoft.com/office/drawing/2014/main" id="{99098F3A-B0F2-4FBB-95B0-DBE7EC2FA437}"/>
                    </a:ext>
                  </a:extLst>
                </p:cNvPr>
                <p:cNvSpPr/>
                <p:nvPr/>
              </p:nvSpPr>
              <p:spPr>
                <a:xfrm>
                  <a:off x="3353418" y="5265064"/>
                  <a:ext cx="93413" cy="127787"/>
                </a:xfrm>
                <a:prstGeom prst="roundRect">
                  <a:avLst>
                    <a:gd name="adj" fmla="val 8049"/>
                  </a:avLst>
                </a:prstGeom>
                <a:solidFill>
                  <a:srgbClr val="FFFFFF">
                    <a:lumMod val="95000"/>
                  </a:srgbClr>
                </a:solidFill>
                <a:ln w="635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321" tIns="25660" rIns="51321" bIns="256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5132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F760DF03-D60C-496C-8007-9D4BDDD653A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2269" y="5086277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0149A4AC-1175-4E20-9ED6-CC213443FC5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2269" y="5292553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B5B5B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510DC566-C07A-4119-8084-E96B22A0A75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5031290" y="5008010"/>
                <a:ext cx="0" cy="7371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21640601-86D1-4AC3-A58A-E355D2BB36B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3923" y="5087969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4F5263DE-6C91-429B-A055-6B3561616C1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854066" y="5091737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B5B5B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79" name="直接箭头连接符 78">
              <a:extLst>
                <a:ext uri="{FF2B5EF4-FFF2-40B4-BE49-F238E27FC236}">
                  <a16:creationId xmlns:a16="http://schemas.microsoft.com/office/drawing/2014/main" id="{2C4EE2E1-BA10-47DC-8972-0E1D1EED5D5B}"/>
                </a:ext>
              </a:extLst>
            </p:cNvPr>
            <p:cNvCxnSpPr/>
            <p:nvPr/>
          </p:nvCxnSpPr>
          <p:spPr bwMode="auto">
            <a:xfrm>
              <a:off x="6496802" y="5745175"/>
              <a:ext cx="4709618" cy="13850"/>
            </a:xfrm>
            <a:prstGeom prst="straightConnector1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18" name="矩形 117">
            <a:extLst>
              <a:ext uri="{FF2B5EF4-FFF2-40B4-BE49-F238E27FC236}">
                <a16:creationId xmlns:a16="http://schemas.microsoft.com/office/drawing/2014/main" id="{2236BED1-061F-4C84-9EEF-1CDADBD5B02F}"/>
              </a:ext>
            </a:extLst>
          </p:cNvPr>
          <p:cNvSpPr/>
          <p:nvPr/>
        </p:nvSpPr>
        <p:spPr>
          <a:xfrm>
            <a:off x="1084900" y="4991792"/>
            <a:ext cx="3740597" cy="1165496"/>
          </a:xfrm>
          <a:prstGeom prst="rect">
            <a:avLst/>
          </a:prstGeom>
          <a:noFill/>
          <a:ln w="12700">
            <a:solidFill>
              <a:srgbClr val="FFFFFF">
                <a:lumMod val="75000"/>
              </a:srgbClr>
            </a:solidFill>
            <a:prstDash val="sysDash"/>
          </a:ln>
        </p:spPr>
        <p:txBody>
          <a:bodyPr rot="0" spcFirstLastPara="0" vertOverflow="overflow" horzOverflow="overflow" vert="horz" wrap="square" lIns="91380" tIns="45690" rIns="91380" bIns="456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834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99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C5E7F01-C965-45D3-8B57-4FF5DE9F40B9}"/>
              </a:ext>
            </a:extLst>
          </p:cNvPr>
          <p:cNvGrpSpPr/>
          <p:nvPr/>
        </p:nvGrpSpPr>
        <p:grpSpPr>
          <a:xfrm>
            <a:off x="1089454" y="3463951"/>
            <a:ext cx="3725177" cy="1078037"/>
            <a:chOff x="506493" y="3547841"/>
            <a:chExt cx="4958210" cy="1078037"/>
          </a:xfrm>
        </p:grpSpPr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B4E763AA-AC74-404B-9732-7C6506E19EF5}"/>
                </a:ext>
              </a:extLst>
            </p:cNvPr>
            <p:cNvGrpSpPr/>
            <p:nvPr/>
          </p:nvGrpSpPr>
          <p:grpSpPr>
            <a:xfrm>
              <a:off x="1070464" y="4306489"/>
              <a:ext cx="127593" cy="195234"/>
              <a:chOff x="4854066" y="5044865"/>
              <a:chExt cx="349857" cy="428096"/>
            </a:xfrm>
          </p:grpSpPr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id="{11F88D9A-D85D-4616-A810-690489E56A49}"/>
                  </a:ext>
                </a:extLst>
              </p:cNvPr>
              <p:cNvGrpSpPr/>
              <p:nvPr/>
            </p:nvGrpSpPr>
            <p:grpSpPr>
              <a:xfrm>
                <a:off x="4858055" y="5044865"/>
                <a:ext cx="344220" cy="428096"/>
                <a:chOff x="3339792" y="5249045"/>
                <a:chExt cx="120664" cy="170743"/>
              </a:xfrm>
            </p:grpSpPr>
            <p:sp>
              <p:nvSpPr>
                <p:cNvPr id="126" name="圆角矩形 748">
                  <a:extLst>
                    <a:ext uri="{FF2B5EF4-FFF2-40B4-BE49-F238E27FC236}">
                      <a16:creationId xmlns:a16="http://schemas.microsoft.com/office/drawing/2014/main" id="{8EB60255-543F-4F1A-A28B-3B0CEA6CC19A}"/>
                    </a:ext>
                  </a:extLst>
                </p:cNvPr>
                <p:cNvSpPr/>
                <p:nvPr/>
              </p:nvSpPr>
              <p:spPr>
                <a:xfrm>
                  <a:off x="3339792" y="5249045"/>
                  <a:ext cx="120664" cy="170743"/>
                </a:xfrm>
                <a:prstGeom prst="roundRect">
                  <a:avLst>
                    <a:gd name="adj" fmla="val 8049"/>
                  </a:avLst>
                </a:prstGeom>
                <a:solidFill>
                  <a:srgbClr val="FFFFFF">
                    <a:lumMod val="95000"/>
                  </a:srgbClr>
                </a:solidFill>
                <a:ln w="1270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321" tIns="25660" rIns="51321" bIns="256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5132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27" name="直接连接符 126">
                  <a:extLst>
                    <a:ext uri="{FF2B5EF4-FFF2-40B4-BE49-F238E27FC236}">
                      <a16:creationId xmlns:a16="http://schemas.microsoft.com/office/drawing/2014/main" id="{EAD754CD-0933-4749-B0FF-13CD1EA31E77}"/>
                    </a:ext>
                  </a:extLst>
                </p:cNvPr>
                <p:cNvCxnSpPr/>
                <p:nvPr/>
              </p:nvCxnSpPr>
              <p:spPr>
                <a:xfrm>
                  <a:off x="3386789" y="5406804"/>
                  <a:ext cx="2667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28" name="圆角矩形 750">
                  <a:extLst>
                    <a:ext uri="{FF2B5EF4-FFF2-40B4-BE49-F238E27FC236}">
                      <a16:creationId xmlns:a16="http://schemas.microsoft.com/office/drawing/2014/main" id="{CBEAB3A0-550A-4789-9F4C-A07664092EB0}"/>
                    </a:ext>
                  </a:extLst>
                </p:cNvPr>
                <p:cNvSpPr/>
                <p:nvPr/>
              </p:nvSpPr>
              <p:spPr>
                <a:xfrm>
                  <a:off x="3353418" y="5265064"/>
                  <a:ext cx="93413" cy="127787"/>
                </a:xfrm>
                <a:prstGeom prst="roundRect">
                  <a:avLst>
                    <a:gd name="adj" fmla="val 8049"/>
                  </a:avLst>
                </a:prstGeom>
                <a:solidFill>
                  <a:srgbClr val="FFFFFF">
                    <a:lumMod val="95000"/>
                  </a:srgbClr>
                </a:solidFill>
                <a:ln w="635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321" tIns="25660" rIns="51321" bIns="256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5132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7CAC5D0E-B7F5-4F39-B5FD-D6B49E85711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2269" y="5086277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4E064D8B-F55B-4D2C-AC1E-4813AC592D1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2269" y="5292553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2E2FC417-BD30-4D44-BFEE-E37CB34D49B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5031290" y="5008010"/>
                <a:ext cx="0" cy="73710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1F6181FE-3C6D-456B-91D1-36F3C7BB6CB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3923" y="5087969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430D3CC7-49F3-4D7D-8C7C-251CCAE667B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854066" y="5091737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C86DC7D7-73B8-40D0-AD3D-F65055EBABE1}"/>
                </a:ext>
              </a:extLst>
            </p:cNvPr>
            <p:cNvGrpSpPr/>
            <p:nvPr/>
          </p:nvGrpSpPr>
          <p:grpSpPr>
            <a:xfrm>
              <a:off x="808554" y="4207225"/>
              <a:ext cx="4446614" cy="254103"/>
              <a:chOff x="6544369" y="1752780"/>
              <a:chExt cx="4448351" cy="254202"/>
            </a:xfrm>
          </p:grpSpPr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id="{7E7F4BAA-5D9B-471B-88A4-DA8A7A9B2F8C}"/>
                  </a:ext>
                </a:extLst>
              </p:cNvPr>
              <p:cNvCxnSpPr/>
              <p:nvPr/>
            </p:nvCxnSpPr>
            <p:spPr bwMode="auto">
              <a:xfrm flipV="1">
                <a:off x="9251356" y="1760583"/>
                <a:ext cx="1665910" cy="2944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31" name="任意多边形 346">
                <a:extLst>
                  <a:ext uri="{FF2B5EF4-FFF2-40B4-BE49-F238E27FC236}">
                    <a16:creationId xmlns:a16="http://schemas.microsoft.com/office/drawing/2014/main" id="{5511902E-A096-4313-B152-E103A38123B4}"/>
                  </a:ext>
                </a:extLst>
              </p:cNvPr>
              <p:cNvSpPr/>
              <p:nvPr/>
            </p:nvSpPr>
            <p:spPr bwMode="auto">
              <a:xfrm>
                <a:off x="10911419" y="1752780"/>
                <a:ext cx="81301" cy="244060"/>
              </a:xfrm>
              <a:custGeom>
                <a:avLst/>
                <a:gdLst>
                  <a:gd name="connsiteX0" fmla="*/ 0 w 97972"/>
                  <a:gd name="connsiteY0" fmla="*/ 0 h 359229"/>
                  <a:gd name="connsiteX1" fmla="*/ 65315 w 97972"/>
                  <a:gd name="connsiteY1" fmla="*/ 137160 h 359229"/>
                  <a:gd name="connsiteX2" fmla="*/ 84909 w 97972"/>
                  <a:gd name="connsiteY2" fmla="*/ 261257 h 359229"/>
                  <a:gd name="connsiteX3" fmla="*/ 97972 w 97972"/>
                  <a:gd name="connsiteY3" fmla="*/ 359229 h 359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972" h="359229">
                    <a:moveTo>
                      <a:pt x="0" y="0"/>
                    </a:moveTo>
                    <a:cubicBezTo>
                      <a:pt x="25582" y="46808"/>
                      <a:pt x="51164" y="93617"/>
                      <a:pt x="65315" y="137160"/>
                    </a:cubicBezTo>
                    <a:cubicBezTo>
                      <a:pt x="79467" y="180703"/>
                      <a:pt x="79466" y="224246"/>
                      <a:pt x="84909" y="261257"/>
                    </a:cubicBezTo>
                    <a:cubicBezTo>
                      <a:pt x="90352" y="298268"/>
                      <a:pt x="94162" y="328748"/>
                      <a:pt x="97972" y="359229"/>
                    </a:cubicBezTo>
                  </a:path>
                </a:pathLst>
              </a:cu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99" b="0" i="0" u="none" strike="noStrike" kern="0" cap="none" spc="0" normalizeH="0" baseline="0" noProof="0">
                  <a:ln>
                    <a:noFill/>
                  </a:ln>
                  <a:solidFill>
                    <a:srgbClr val="B2B2B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2" name="任意多边形 347">
                <a:extLst>
                  <a:ext uri="{FF2B5EF4-FFF2-40B4-BE49-F238E27FC236}">
                    <a16:creationId xmlns:a16="http://schemas.microsoft.com/office/drawing/2014/main" id="{4C4015B8-8107-4ED5-BCC7-74C3C8649557}"/>
                  </a:ext>
                </a:extLst>
              </p:cNvPr>
              <p:cNvSpPr/>
              <p:nvPr/>
            </p:nvSpPr>
            <p:spPr bwMode="auto">
              <a:xfrm flipH="1">
                <a:off x="9186840" y="1760583"/>
                <a:ext cx="64516" cy="244060"/>
              </a:xfrm>
              <a:custGeom>
                <a:avLst/>
                <a:gdLst>
                  <a:gd name="connsiteX0" fmla="*/ 0 w 97972"/>
                  <a:gd name="connsiteY0" fmla="*/ 0 h 359229"/>
                  <a:gd name="connsiteX1" fmla="*/ 65315 w 97972"/>
                  <a:gd name="connsiteY1" fmla="*/ 137160 h 359229"/>
                  <a:gd name="connsiteX2" fmla="*/ 84909 w 97972"/>
                  <a:gd name="connsiteY2" fmla="*/ 261257 h 359229"/>
                  <a:gd name="connsiteX3" fmla="*/ 97972 w 97972"/>
                  <a:gd name="connsiteY3" fmla="*/ 359229 h 359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972" h="359229">
                    <a:moveTo>
                      <a:pt x="0" y="0"/>
                    </a:moveTo>
                    <a:cubicBezTo>
                      <a:pt x="25582" y="46808"/>
                      <a:pt x="51164" y="93617"/>
                      <a:pt x="65315" y="137160"/>
                    </a:cubicBezTo>
                    <a:cubicBezTo>
                      <a:pt x="79467" y="180703"/>
                      <a:pt x="79466" y="224246"/>
                      <a:pt x="84909" y="261257"/>
                    </a:cubicBezTo>
                    <a:cubicBezTo>
                      <a:pt x="90352" y="298268"/>
                      <a:pt x="94162" y="328748"/>
                      <a:pt x="97972" y="359229"/>
                    </a:cubicBezTo>
                  </a:path>
                </a:pathLst>
              </a:cu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99" b="0" i="0" u="none" strike="noStrike" kern="0" cap="none" spc="0" normalizeH="0" baseline="0" noProof="0">
                  <a:ln>
                    <a:noFill/>
                  </a:ln>
                  <a:solidFill>
                    <a:srgbClr val="B2B2B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BB512FB5-C305-4AD8-80DF-38ED45AD6A1C}"/>
                  </a:ext>
                </a:extLst>
              </p:cNvPr>
              <p:cNvCxnSpPr/>
              <p:nvPr/>
            </p:nvCxnSpPr>
            <p:spPr bwMode="auto">
              <a:xfrm flipV="1">
                <a:off x="8960582" y="2001964"/>
                <a:ext cx="23225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34" name="任意多边形 349">
                <a:extLst>
                  <a:ext uri="{FF2B5EF4-FFF2-40B4-BE49-F238E27FC236}">
                    <a16:creationId xmlns:a16="http://schemas.microsoft.com/office/drawing/2014/main" id="{A0D97BDB-36A6-45DC-8442-7CC0AC703054}"/>
                  </a:ext>
                </a:extLst>
              </p:cNvPr>
              <p:cNvSpPr/>
              <p:nvPr/>
            </p:nvSpPr>
            <p:spPr bwMode="auto">
              <a:xfrm flipH="1">
                <a:off x="6544369" y="1761961"/>
                <a:ext cx="69223" cy="244060"/>
              </a:xfrm>
              <a:custGeom>
                <a:avLst/>
                <a:gdLst>
                  <a:gd name="connsiteX0" fmla="*/ 0 w 97972"/>
                  <a:gd name="connsiteY0" fmla="*/ 0 h 359229"/>
                  <a:gd name="connsiteX1" fmla="*/ 65315 w 97972"/>
                  <a:gd name="connsiteY1" fmla="*/ 137160 h 359229"/>
                  <a:gd name="connsiteX2" fmla="*/ 84909 w 97972"/>
                  <a:gd name="connsiteY2" fmla="*/ 261257 h 359229"/>
                  <a:gd name="connsiteX3" fmla="*/ 97972 w 97972"/>
                  <a:gd name="connsiteY3" fmla="*/ 359229 h 359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972" h="359229">
                    <a:moveTo>
                      <a:pt x="0" y="0"/>
                    </a:moveTo>
                    <a:cubicBezTo>
                      <a:pt x="25582" y="46808"/>
                      <a:pt x="51164" y="93617"/>
                      <a:pt x="65315" y="137160"/>
                    </a:cubicBezTo>
                    <a:cubicBezTo>
                      <a:pt x="79467" y="180703"/>
                      <a:pt x="79466" y="224246"/>
                      <a:pt x="84909" y="261257"/>
                    </a:cubicBezTo>
                    <a:cubicBezTo>
                      <a:pt x="90352" y="298268"/>
                      <a:pt x="94162" y="328748"/>
                      <a:pt x="97972" y="359229"/>
                    </a:cubicBezTo>
                  </a:path>
                </a:pathLst>
              </a:cu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99" b="0" i="0" u="none" strike="noStrike" kern="0" cap="none" spc="0" normalizeH="0" baseline="0" noProof="0">
                  <a:ln>
                    <a:noFill/>
                  </a:ln>
                  <a:solidFill>
                    <a:srgbClr val="B2B2B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810373A7-4AE6-4D48-84AB-D10DDAE4E068}"/>
                  </a:ext>
                </a:extLst>
              </p:cNvPr>
              <p:cNvCxnSpPr/>
              <p:nvPr/>
            </p:nvCxnSpPr>
            <p:spPr bwMode="auto">
              <a:xfrm>
                <a:off x="6600521" y="1764905"/>
                <a:ext cx="51116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36" name="任意多边形 351">
                <a:extLst>
                  <a:ext uri="{FF2B5EF4-FFF2-40B4-BE49-F238E27FC236}">
                    <a16:creationId xmlns:a16="http://schemas.microsoft.com/office/drawing/2014/main" id="{11537A61-7441-4432-86E6-87ECBD78E80F}"/>
                  </a:ext>
                </a:extLst>
              </p:cNvPr>
              <p:cNvSpPr/>
              <p:nvPr/>
            </p:nvSpPr>
            <p:spPr bwMode="auto">
              <a:xfrm>
                <a:off x="7111773" y="1761961"/>
                <a:ext cx="45719" cy="244060"/>
              </a:xfrm>
              <a:custGeom>
                <a:avLst/>
                <a:gdLst>
                  <a:gd name="connsiteX0" fmla="*/ 0 w 97972"/>
                  <a:gd name="connsiteY0" fmla="*/ 0 h 359229"/>
                  <a:gd name="connsiteX1" fmla="*/ 65315 w 97972"/>
                  <a:gd name="connsiteY1" fmla="*/ 137160 h 359229"/>
                  <a:gd name="connsiteX2" fmla="*/ 84909 w 97972"/>
                  <a:gd name="connsiteY2" fmla="*/ 261257 h 359229"/>
                  <a:gd name="connsiteX3" fmla="*/ 97972 w 97972"/>
                  <a:gd name="connsiteY3" fmla="*/ 359229 h 359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972" h="359229">
                    <a:moveTo>
                      <a:pt x="0" y="0"/>
                    </a:moveTo>
                    <a:cubicBezTo>
                      <a:pt x="25582" y="46808"/>
                      <a:pt x="51164" y="93617"/>
                      <a:pt x="65315" y="137160"/>
                    </a:cubicBezTo>
                    <a:cubicBezTo>
                      <a:pt x="79467" y="180703"/>
                      <a:pt x="79466" y="224246"/>
                      <a:pt x="84909" y="261257"/>
                    </a:cubicBezTo>
                    <a:cubicBezTo>
                      <a:pt x="90352" y="298268"/>
                      <a:pt x="94162" y="328748"/>
                      <a:pt x="97972" y="359229"/>
                    </a:cubicBezTo>
                  </a:path>
                </a:pathLst>
              </a:cu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99" b="0" i="0" u="none" strike="noStrike" kern="0" cap="none" spc="0" normalizeH="0" baseline="0" noProof="0">
                  <a:ln>
                    <a:noFill/>
                  </a:ln>
                  <a:solidFill>
                    <a:srgbClr val="B2B2B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A00DA23C-C227-4B2B-B660-8FEC59467E72}"/>
                  </a:ext>
                </a:extLst>
              </p:cNvPr>
              <p:cNvCxnSpPr/>
              <p:nvPr/>
            </p:nvCxnSpPr>
            <p:spPr bwMode="auto">
              <a:xfrm flipV="1">
                <a:off x="7157492" y="2001964"/>
                <a:ext cx="255763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38" name="任意多边形 353">
                <a:extLst>
                  <a:ext uri="{FF2B5EF4-FFF2-40B4-BE49-F238E27FC236}">
                    <a16:creationId xmlns:a16="http://schemas.microsoft.com/office/drawing/2014/main" id="{C2AA58EB-F2CD-4348-90A4-BFB5D9FEDA54}"/>
                  </a:ext>
                </a:extLst>
              </p:cNvPr>
              <p:cNvSpPr/>
              <p:nvPr/>
            </p:nvSpPr>
            <p:spPr bwMode="auto">
              <a:xfrm flipH="1">
                <a:off x="7413255" y="1761961"/>
                <a:ext cx="81302" cy="244060"/>
              </a:xfrm>
              <a:custGeom>
                <a:avLst/>
                <a:gdLst>
                  <a:gd name="connsiteX0" fmla="*/ 0 w 97972"/>
                  <a:gd name="connsiteY0" fmla="*/ 0 h 359229"/>
                  <a:gd name="connsiteX1" fmla="*/ 65315 w 97972"/>
                  <a:gd name="connsiteY1" fmla="*/ 137160 h 359229"/>
                  <a:gd name="connsiteX2" fmla="*/ 84909 w 97972"/>
                  <a:gd name="connsiteY2" fmla="*/ 261257 h 359229"/>
                  <a:gd name="connsiteX3" fmla="*/ 97972 w 97972"/>
                  <a:gd name="connsiteY3" fmla="*/ 359229 h 359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972" h="359229">
                    <a:moveTo>
                      <a:pt x="0" y="0"/>
                    </a:moveTo>
                    <a:cubicBezTo>
                      <a:pt x="25582" y="46808"/>
                      <a:pt x="51164" y="93617"/>
                      <a:pt x="65315" y="137160"/>
                    </a:cubicBezTo>
                    <a:cubicBezTo>
                      <a:pt x="79467" y="180703"/>
                      <a:pt x="79466" y="224246"/>
                      <a:pt x="84909" y="261257"/>
                    </a:cubicBezTo>
                    <a:cubicBezTo>
                      <a:pt x="90352" y="298268"/>
                      <a:pt x="94162" y="328748"/>
                      <a:pt x="97972" y="359229"/>
                    </a:cubicBezTo>
                  </a:path>
                </a:pathLst>
              </a:cu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99" b="0" i="0" u="none" strike="noStrike" kern="0" cap="none" spc="0" normalizeH="0" baseline="0" noProof="0">
                  <a:ln>
                    <a:noFill/>
                  </a:ln>
                  <a:solidFill>
                    <a:srgbClr val="B2B2B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CB286ABD-5209-4B1E-957D-D264AE43AE8E}"/>
                  </a:ext>
                </a:extLst>
              </p:cNvPr>
              <p:cNvCxnSpPr/>
              <p:nvPr/>
            </p:nvCxnSpPr>
            <p:spPr bwMode="auto">
              <a:xfrm>
                <a:off x="7481485" y="1764905"/>
                <a:ext cx="51116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40" name="任意多边形 355">
                <a:extLst>
                  <a:ext uri="{FF2B5EF4-FFF2-40B4-BE49-F238E27FC236}">
                    <a16:creationId xmlns:a16="http://schemas.microsoft.com/office/drawing/2014/main" id="{60613ED8-9E71-49BA-9101-43386585F9F6}"/>
                  </a:ext>
                </a:extLst>
              </p:cNvPr>
              <p:cNvSpPr/>
              <p:nvPr/>
            </p:nvSpPr>
            <p:spPr bwMode="auto">
              <a:xfrm>
                <a:off x="7989456" y="1761961"/>
                <a:ext cx="78025" cy="244060"/>
              </a:xfrm>
              <a:custGeom>
                <a:avLst/>
                <a:gdLst>
                  <a:gd name="connsiteX0" fmla="*/ 0 w 97972"/>
                  <a:gd name="connsiteY0" fmla="*/ 0 h 359229"/>
                  <a:gd name="connsiteX1" fmla="*/ 65315 w 97972"/>
                  <a:gd name="connsiteY1" fmla="*/ 137160 h 359229"/>
                  <a:gd name="connsiteX2" fmla="*/ 84909 w 97972"/>
                  <a:gd name="connsiteY2" fmla="*/ 261257 h 359229"/>
                  <a:gd name="connsiteX3" fmla="*/ 97972 w 97972"/>
                  <a:gd name="connsiteY3" fmla="*/ 359229 h 359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972" h="359229">
                    <a:moveTo>
                      <a:pt x="0" y="0"/>
                    </a:moveTo>
                    <a:cubicBezTo>
                      <a:pt x="25582" y="46808"/>
                      <a:pt x="51164" y="93617"/>
                      <a:pt x="65315" y="137160"/>
                    </a:cubicBezTo>
                    <a:cubicBezTo>
                      <a:pt x="79467" y="180703"/>
                      <a:pt x="79466" y="224246"/>
                      <a:pt x="84909" y="261257"/>
                    </a:cubicBezTo>
                    <a:cubicBezTo>
                      <a:pt x="90352" y="298268"/>
                      <a:pt x="94162" y="328748"/>
                      <a:pt x="97972" y="359229"/>
                    </a:cubicBezTo>
                  </a:path>
                </a:pathLst>
              </a:cu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99" b="0" i="0" u="none" strike="noStrike" kern="0" cap="none" spc="0" normalizeH="0" baseline="0" noProof="0">
                  <a:ln>
                    <a:noFill/>
                  </a:ln>
                  <a:solidFill>
                    <a:srgbClr val="B2B2B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EE2481FB-6A63-4A04-A189-D8B12FDEACE1}"/>
                  </a:ext>
                </a:extLst>
              </p:cNvPr>
              <p:cNvCxnSpPr/>
              <p:nvPr/>
            </p:nvCxnSpPr>
            <p:spPr bwMode="auto">
              <a:xfrm flipV="1">
                <a:off x="8053383" y="2002925"/>
                <a:ext cx="255763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42" name="任意多边形 357">
                <a:extLst>
                  <a:ext uri="{FF2B5EF4-FFF2-40B4-BE49-F238E27FC236}">
                    <a16:creationId xmlns:a16="http://schemas.microsoft.com/office/drawing/2014/main" id="{C09A44D1-89E6-49CB-A036-E798FC82FEF4}"/>
                  </a:ext>
                </a:extLst>
              </p:cNvPr>
              <p:cNvSpPr/>
              <p:nvPr/>
            </p:nvSpPr>
            <p:spPr bwMode="auto">
              <a:xfrm flipH="1">
                <a:off x="8309146" y="1762922"/>
                <a:ext cx="81302" cy="244060"/>
              </a:xfrm>
              <a:custGeom>
                <a:avLst/>
                <a:gdLst>
                  <a:gd name="connsiteX0" fmla="*/ 0 w 97972"/>
                  <a:gd name="connsiteY0" fmla="*/ 0 h 359229"/>
                  <a:gd name="connsiteX1" fmla="*/ 65315 w 97972"/>
                  <a:gd name="connsiteY1" fmla="*/ 137160 h 359229"/>
                  <a:gd name="connsiteX2" fmla="*/ 84909 w 97972"/>
                  <a:gd name="connsiteY2" fmla="*/ 261257 h 359229"/>
                  <a:gd name="connsiteX3" fmla="*/ 97972 w 97972"/>
                  <a:gd name="connsiteY3" fmla="*/ 359229 h 359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972" h="359229">
                    <a:moveTo>
                      <a:pt x="0" y="0"/>
                    </a:moveTo>
                    <a:cubicBezTo>
                      <a:pt x="25582" y="46808"/>
                      <a:pt x="51164" y="93617"/>
                      <a:pt x="65315" y="137160"/>
                    </a:cubicBezTo>
                    <a:cubicBezTo>
                      <a:pt x="79467" y="180703"/>
                      <a:pt x="79466" y="224246"/>
                      <a:pt x="84909" y="261257"/>
                    </a:cubicBezTo>
                    <a:cubicBezTo>
                      <a:pt x="90352" y="298268"/>
                      <a:pt x="94162" y="328748"/>
                      <a:pt x="97972" y="359229"/>
                    </a:cubicBezTo>
                  </a:path>
                </a:pathLst>
              </a:cu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99" b="0" i="0" u="none" strike="noStrike" kern="0" cap="none" spc="0" normalizeH="0" baseline="0" noProof="0">
                  <a:ln>
                    <a:noFill/>
                  </a:ln>
                  <a:solidFill>
                    <a:srgbClr val="B2B2B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1960669F-CB36-4410-9779-651135661B6E}"/>
                  </a:ext>
                </a:extLst>
              </p:cNvPr>
              <p:cNvCxnSpPr/>
              <p:nvPr/>
            </p:nvCxnSpPr>
            <p:spPr bwMode="auto">
              <a:xfrm>
                <a:off x="8377376" y="1765866"/>
                <a:ext cx="51116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44" name="任意多边形 359">
                <a:extLst>
                  <a:ext uri="{FF2B5EF4-FFF2-40B4-BE49-F238E27FC236}">
                    <a16:creationId xmlns:a16="http://schemas.microsoft.com/office/drawing/2014/main" id="{9AEF45EE-2CFA-4B43-83FF-8418CCDD35E3}"/>
                  </a:ext>
                </a:extLst>
              </p:cNvPr>
              <p:cNvSpPr/>
              <p:nvPr/>
            </p:nvSpPr>
            <p:spPr bwMode="auto">
              <a:xfrm>
                <a:off x="8885347" y="1762922"/>
                <a:ext cx="78025" cy="244060"/>
              </a:xfrm>
              <a:custGeom>
                <a:avLst/>
                <a:gdLst>
                  <a:gd name="connsiteX0" fmla="*/ 0 w 97972"/>
                  <a:gd name="connsiteY0" fmla="*/ 0 h 359229"/>
                  <a:gd name="connsiteX1" fmla="*/ 65315 w 97972"/>
                  <a:gd name="connsiteY1" fmla="*/ 137160 h 359229"/>
                  <a:gd name="connsiteX2" fmla="*/ 84909 w 97972"/>
                  <a:gd name="connsiteY2" fmla="*/ 261257 h 359229"/>
                  <a:gd name="connsiteX3" fmla="*/ 97972 w 97972"/>
                  <a:gd name="connsiteY3" fmla="*/ 359229 h 359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972" h="359229">
                    <a:moveTo>
                      <a:pt x="0" y="0"/>
                    </a:moveTo>
                    <a:cubicBezTo>
                      <a:pt x="25582" y="46808"/>
                      <a:pt x="51164" y="93617"/>
                      <a:pt x="65315" y="137160"/>
                    </a:cubicBezTo>
                    <a:cubicBezTo>
                      <a:pt x="79467" y="180703"/>
                      <a:pt x="79466" y="224246"/>
                      <a:pt x="84909" y="261257"/>
                    </a:cubicBezTo>
                    <a:cubicBezTo>
                      <a:pt x="90352" y="298268"/>
                      <a:pt x="94162" y="328748"/>
                      <a:pt x="97972" y="359229"/>
                    </a:cubicBezTo>
                  </a:path>
                </a:pathLst>
              </a:cu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99" b="0" i="0" u="none" strike="noStrike" kern="0" cap="none" spc="0" normalizeH="0" baseline="0" noProof="0">
                  <a:ln>
                    <a:noFill/>
                  </a:ln>
                  <a:solidFill>
                    <a:srgbClr val="B2B2B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091F3CE6-3DBE-4E27-B33F-20C9CB045D2E}"/>
                </a:ext>
              </a:extLst>
            </p:cNvPr>
            <p:cNvSpPr/>
            <p:nvPr/>
          </p:nvSpPr>
          <p:spPr>
            <a:xfrm>
              <a:off x="506493" y="3547841"/>
              <a:ext cx="4958210" cy="1078037"/>
            </a:xfrm>
            <a:prstGeom prst="rect">
              <a:avLst/>
            </a:prstGeom>
            <a:noFill/>
            <a:ln w="12700">
              <a:solidFill>
                <a:srgbClr val="FFFFFF">
                  <a:lumMod val="75000"/>
                </a:srgbClr>
              </a:solidFill>
              <a:prstDash val="sysDash"/>
            </a:ln>
          </p:spPr>
          <p:txBody>
            <a:bodyPr rot="0" spcFirstLastPara="0" vertOverflow="overflow" horzOverflow="overflow" vert="horz" wrap="square" lIns="91380" tIns="45690" rIns="91380" bIns="456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834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99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3CF0ABE6-E67C-4742-A15A-AEC688D165CF}"/>
                </a:ext>
              </a:extLst>
            </p:cNvPr>
            <p:cNvGrpSpPr/>
            <p:nvPr/>
          </p:nvGrpSpPr>
          <p:grpSpPr>
            <a:xfrm>
              <a:off x="1972573" y="4290523"/>
              <a:ext cx="127593" cy="195234"/>
              <a:chOff x="4854066" y="5044865"/>
              <a:chExt cx="349857" cy="428096"/>
            </a:xfrm>
          </p:grpSpPr>
          <p:grpSp>
            <p:nvGrpSpPr>
              <p:cNvPr id="147" name="组合 146">
                <a:extLst>
                  <a:ext uri="{FF2B5EF4-FFF2-40B4-BE49-F238E27FC236}">
                    <a16:creationId xmlns:a16="http://schemas.microsoft.com/office/drawing/2014/main" id="{0D179291-B539-4165-AC2A-CE70EC066151}"/>
                  </a:ext>
                </a:extLst>
              </p:cNvPr>
              <p:cNvGrpSpPr/>
              <p:nvPr/>
            </p:nvGrpSpPr>
            <p:grpSpPr>
              <a:xfrm>
                <a:off x="4858055" y="5044865"/>
                <a:ext cx="344220" cy="428096"/>
                <a:chOff x="3339792" y="5249045"/>
                <a:chExt cx="120664" cy="170743"/>
              </a:xfrm>
            </p:grpSpPr>
            <p:sp>
              <p:nvSpPr>
                <p:cNvPr id="153" name="圆角矩形 748">
                  <a:extLst>
                    <a:ext uri="{FF2B5EF4-FFF2-40B4-BE49-F238E27FC236}">
                      <a16:creationId xmlns:a16="http://schemas.microsoft.com/office/drawing/2014/main" id="{8E0D7D35-6558-4393-9C3B-7173F1CFCF56}"/>
                    </a:ext>
                  </a:extLst>
                </p:cNvPr>
                <p:cNvSpPr/>
                <p:nvPr/>
              </p:nvSpPr>
              <p:spPr>
                <a:xfrm>
                  <a:off x="3339792" y="5249045"/>
                  <a:ext cx="120664" cy="170743"/>
                </a:xfrm>
                <a:prstGeom prst="roundRect">
                  <a:avLst>
                    <a:gd name="adj" fmla="val 8049"/>
                  </a:avLst>
                </a:prstGeom>
                <a:solidFill>
                  <a:srgbClr val="FFFFFF">
                    <a:lumMod val="95000"/>
                  </a:srgbClr>
                </a:solidFill>
                <a:ln w="1270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321" tIns="25660" rIns="51321" bIns="256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5132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54" name="直接连接符 153">
                  <a:extLst>
                    <a:ext uri="{FF2B5EF4-FFF2-40B4-BE49-F238E27FC236}">
                      <a16:creationId xmlns:a16="http://schemas.microsoft.com/office/drawing/2014/main" id="{4BD8470E-E819-42B7-B5E4-045920C890DD}"/>
                    </a:ext>
                  </a:extLst>
                </p:cNvPr>
                <p:cNvCxnSpPr/>
                <p:nvPr/>
              </p:nvCxnSpPr>
              <p:spPr>
                <a:xfrm>
                  <a:off x="3386789" y="5406804"/>
                  <a:ext cx="2667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55" name="圆角矩形 750">
                  <a:extLst>
                    <a:ext uri="{FF2B5EF4-FFF2-40B4-BE49-F238E27FC236}">
                      <a16:creationId xmlns:a16="http://schemas.microsoft.com/office/drawing/2014/main" id="{B185C1D8-15BA-4177-AAD7-73B2B710D5EC}"/>
                    </a:ext>
                  </a:extLst>
                </p:cNvPr>
                <p:cNvSpPr/>
                <p:nvPr/>
              </p:nvSpPr>
              <p:spPr>
                <a:xfrm>
                  <a:off x="3353418" y="5265064"/>
                  <a:ext cx="93413" cy="127787"/>
                </a:xfrm>
                <a:prstGeom prst="roundRect">
                  <a:avLst>
                    <a:gd name="adj" fmla="val 8049"/>
                  </a:avLst>
                </a:prstGeom>
                <a:solidFill>
                  <a:srgbClr val="FFFFFF">
                    <a:lumMod val="95000"/>
                  </a:srgbClr>
                </a:solidFill>
                <a:ln w="635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321" tIns="25660" rIns="51321" bIns="256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5132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D08A98E8-D2D7-4D57-869B-9A87415B460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2269" y="5086277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00DE1C91-49AF-40FE-9EE7-33FC100C200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2269" y="5292553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5C534950-2E54-4591-B24B-B8361F533DD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5031290" y="5008010"/>
                <a:ext cx="0" cy="73710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1" name="直接连接符 150">
                <a:extLst>
                  <a:ext uri="{FF2B5EF4-FFF2-40B4-BE49-F238E27FC236}">
                    <a16:creationId xmlns:a16="http://schemas.microsoft.com/office/drawing/2014/main" id="{C1BB67EA-29BC-45CB-9360-F36368582B5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3923" y="5087969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2" name="直接连接符 151">
                <a:extLst>
                  <a:ext uri="{FF2B5EF4-FFF2-40B4-BE49-F238E27FC236}">
                    <a16:creationId xmlns:a16="http://schemas.microsoft.com/office/drawing/2014/main" id="{6D133181-7E39-44EB-87C5-DEA59520265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854066" y="5091737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0D8FF37E-9E03-4CC8-A0F3-845B10142369}"/>
                </a:ext>
              </a:extLst>
            </p:cNvPr>
            <p:cNvGrpSpPr/>
            <p:nvPr/>
          </p:nvGrpSpPr>
          <p:grpSpPr>
            <a:xfrm>
              <a:off x="2864906" y="4290523"/>
              <a:ext cx="127593" cy="195234"/>
              <a:chOff x="4854066" y="5044865"/>
              <a:chExt cx="349857" cy="428096"/>
            </a:xfrm>
          </p:grpSpPr>
          <p:grpSp>
            <p:nvGrpSpPr>
              <p:cNvPr id="157" name="组合 156">
                <a:extLst>
                  <a:ext uri="{FF2B5EF4-FFF2-40B4-BE49-F238E27FC236}">
                    <a16:creationId xmlns:a16="http://schemas.microsoft.com/office/drawing/2014/main" id="{923B51EE-3C72-45CC-96C3-93829FBEB809}"/>
                  </a:ext>
                </a:extLst>
              </p:cNvPr>
              <p:cNvGrpSpPr/>
              <p:nvPr/>
            </p:nvGrpSpPr>
            <p:grpSpPr>
              <a:xfrm>
                <a:off x="4858055" y="5044865"/>
                <a:ext cx="344220" cy="428096"/>
                <a:chOff x="3339792" y="5249045"/>
                <a:chExt cx="120664" cy="170743"/>
              </a:xfrm>
            </p:grpSpPr>
            <p:sp>
              <p:nvSpPr>
                <p:cNvPr id="163" name="圆角矩形 748">
                  <a:extLst>
                    <a:ext uri="{FF2B5EF4-FFF2-40B4-BE49-F238E27FC236}">
                      <a16:creationId xmlns:a16="http://schemas.microsoft.com/office/drawing/2014/main" id="{40BA605B-4460-4D44-9DE0-76419EF5EA00}"/>
                    </a:ext>
                  </a:extLst>
                </p:cNvPr>
                <p:cNvSpPr/>
                <p:nvPr/>
              </p:nvSpPr>
              <p:spPr>
                <a:xfrm>
                  <a:off x="3339792" y="5249045"/>
                  <a:ext cx="120664" cy="170743"/>
                </a:xfrm>
                <a:prstGeom prst="roundRect">
                  <a:avLst>
                    <a:gd name="adj" fmla="val 8049"/>
                  </a:avLst>
                </a:prstGeom>
                <a:solidFill>
                  <a:srgbClr val="FFFFFF">
                    <a:lumMod val="95000"/>
                  </a:srgbClr>
                </a:solidFill>
                <a:ln w="1270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321" tIns="25660" rIns="51321" bIns="256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5132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65" name="直接连接符 164">
                  <a:extLst>
                    <a:ext uri="{FF2B5EF4-FFF2-40B4-BE49-F238E27FC236}">
                      <a16:creationId xmlns:a16="http://schemas.microsoft.com/office/drawing/2014/main" id="{4594902C-89C1-4F50-8A36-77BCE32811B9}"/>
                    </a:ext>
                  </a:extLst>
                </p:cNvPr>
                <p:cNvCxnSpPr/>
                <p:nvPr/>
              </p:nvCxnSpPr>
              <p:spPr>
                <a:xfrm>
                  <a:off x="3386789" y="5406804"/>
                  <a:ext cx="2667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7" name="圆角矩形 750">
                  <a:extLst>
                    <a:ext uri="{FF2B5EF4-FFF2-40B4-BE49-F238E27FC236}">
                      <a16:creationId xmlns:a16="http://schemas.microsoft.com/office/drawing/2014/main" id="{64E37286-90E2-48BB-BE7A-E4753E485649}"/>
                    </a:ext>
                  </a:extLst>
                </p:cNvPr>
                <p:cNvSpPr/>
                <p:nvPr/>
              </p:nvSpPr>
              <p:spPr>
                <a:xfrm>
                  <a:off x="3353418" y="5265064"/>
                  <a:ext cx="93413" cy="127787"/>
                </a:xfrm>
                <a:prstGeom prst="roundRect">
                  <a:avLst>
                    <a:gd name="adj" fmla="val 8049"/>
                  </a:avLst>
                </a:prstGeom>
                <a:solidFill>
                  <a:srgbClr val="FFFFFF">
                    <a:lumMod val="95000"/>
                  </a:srgbClr>
                </a:solidFill>
                <a:ln w="635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321" tIns="25660" rIns="51321" bIns="256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5132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3448A69C-8094-4377-9B0D-29D5974456B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2269" y="5086277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C07FAAE8-7AF2-4C06-AEAD-09A7AE6961A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2269" y="5292553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0BF88C38-A739-494D-857B-41778222E5E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5031290" y="5008010"/>
                <a:ext cx="0" cy="73710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3BB25B16-4E8D-4A8C-89C3-E96C8B0E964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3923" y="5087969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B62D09B7-50AB-4CB6-ABB7-4AB6CC3E18C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854066" y="5091737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2EF25DAD-2CB7-4EEA-A9A9-DCF57893D8F5}"/>
                </a:ext>
              </a:extLst>
            </p:cNvPr>
            <p:cNvGrpSpPr/>
            <p:nvPr/>
          </p:nvGrpSpPr>
          <p:grpSpPr>
            <a:xfrm>
              <a:off x="4319365" y="4266094"/>
              <a:ext cx="127593" cy="195234"/>
              <a:chOff x="4854066" y="5044865"/>
              <a:chExt cx="349857" cy="428096"/>
            </a:xfrm>
          </p:grpSpPr>
          <p:grpSp>
            <p:nvGrpSpPr>
              <p:cNvPr id="198" name="组合 197">
                <a:extLst>
                  <a:ext uri="{FF2B5EF4-FFF2-40B4-BE49-F238E27FC236}">
                    <a16:creationId xmlns:a16="http://schemas.microsoft.com/office/drawing/2014/main" id="{CD1F6FB2-F017-4A36-899D-52601610E5DB}"/>
                  </a:ext>
                </a:extLst>
              </p:cNvPr>
              <p:cNvGrpSpPr/>
              <p:nvPr/>
            </p:nvGrpSpPr>
            <p:grpSpPr>
              <a:xfrm>
                <a:off x="4858055" y="5044865"/>
                <a:ext cx="344220" cy="428096"/>
                <a:chOff x="3339792" y="5249045"/>
                <a:chExt cx="120664" cy="170743"/>
              </a:xfrm>
            </p:grpSpPr>
            <p:sp>
              <p:nvSpPr>
                <p:cNvPr id="204" name="圆角矩形 748">
                  <a:extLst>
                    <a:ext uri="{FF2B5EF4-FFF2-40B4-BE49-F238E27FC236}">
                      <a16:creationId xmlns:a16="http://schemas.microsoft.com/office/drawing/2014/main" id="{F6BDED02-8716-412B-B7EB-098C7BFFF284}"/>
                    </a:ext>
                  </a:extLst>
                </p:cNvPr>
                <p:cNvSpPr/>
                <p:nvPr/>
              </p:nvSpPr>
              <p:spPr>
                <a:xfrm>
                  <a:off x="3339792" y="5249045"/>
                  <a:ext cx="120664" cy="170743"/>
                </a:xfrm>
                <a:prstGeom prst="roundRect">
                  <a:avLst>
                    <a:gd name="adj" fmla="val 8049"/>
                  </a:avLst>
                </a:prstGeom>
                <a:solidFill>
                  <a:srgbClr val="FFFFFF">
                    <a:lumMod val="95000"/>
                  </a:srgbClr>
                </a:solidFill>
                <a:ln w="1270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321" tIns="25660" rIns="51321" bIns="256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5132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05" name="直接连接符 204">
                  <a:extLst>
                    <a:ext uri="{FF2B5EF4-FFF2-40B4-BE49-F238E27FC236}">
                      <a16:creationId xmlns:a16="http://schemas.microsoft.com/office/drawing/2014/main" id="{38BA0B94-4084-45DF-8C4B-558D2A2FF8A8}"/>
                    </a:ext>
                  </a:extLst>
                </p:cNvPr>
                <p:cNvCxnSpPr/>
                <p:nvPr/>
              </p:nvCxnSpPr>
              <p:spPr>
                <a:xfrm>
                  <a:off x="3386789" y="5406804"/>
                  <a:ext cx="2667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206" name="圆角矩形 750">
                  <a:extLst>
                    <a:ext uri="{FF2B5EF4-FFF2-40B4-BE49-F238E27FC236}">
                      <a16:creationId xmlns:a16="http://schemas.microsoft.com/office/drawing/2014/main" id="{A82AFDCD-7533-4945-B840-78E4C88D279C}"/>
                    </a:ext>
                  </a:extLst>
                </p:cNvPr>
                <p:cNvSpPr/>
                <p:nvPr/>
              </p:nvSpPr>
              <p:spPr>
                <a:xfrm>
                  <a:off x="3353418" y="5265064"/>
                  <a:ext cx="93413" cy="127787"/>
                </a:xfrm>
                <a:prstGeom prst="roundRect">
                  <a:avLst>
                    <a:gd name="adj" fmla="val 8049"/>
                  </a:avLst>
                </a:prstGeom>
                <a:solidFill>
                  <a:srgbClr val="FFFFFF">
                    <a:lumMod val="95000"/>
                  </a:srgbClr>
                </a:solidFill>
                <a:ln w="6350" cap="flat" cmpd="sng" algn="ctr">
                  <a:solidFill>
                    <a:srgbClr val="666666">
                      <a:lumMod val="7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321" tIns="25660" rIns="51321" bIns="256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5132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99" name="直接连接符 198">
                <a:extLst>
                  <a:ext uri="{FF2B5EF4-FFF2-40B4-BE49-F238E27FC236}">
                    <a16:creationId xmlns:a16="http://schemas.microsoft.com/office/drawing/2014/main" id="{5F7C5EB6-D470-48E5-A264-42C36D7F6E2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2269" y="5086277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0" name="直接连接符 199">
                <a:extLst>
                  <a:ext uri="{FF2B5EF4-FFF2-40B4-BE49-F238E27FC236}">
                    <a16:creationId xmlns:a16="http://schemas.microsoft.com/office/drawing/2014/main" id="{53F181DF-88E0-4D7C-8653-C4ED4261497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2269" y="5292553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1" name="直接连接符 200">
                <a:extLst>
                  <a:ext uri="{FF2B5EF4-FFF2-40B4-BE49-F238E27FC236}">
                    <a16:creationId xmlns:a16="http://schemas.microsoft.com/office/drawing/2014/main" id="{F17443B5-7363-4D11-ADE5-D1DA024F895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>
                <a:off x="5031290" y="5008010"/>
                <a:ext cx="0" cy="73710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id="{CAFC66E0-9A29-4019-BDEE-8D6E3E70293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03923" y="5087969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3" name="直接连接符 202">
                <a:extLst>
                  <a:ext uri="{FF2B5EF4-FFF2-40B4-BE49-F238E27FC236}">
                    <a16:creationId xmlns:a16="http://schemas.microsoft.com/office/drawing/2014/main" id="{56F3943E-A5EE-46FC-9287-F284CB0ECEA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854066" y="5091737"/>
                <a:ext cx="0" cy="67757"/>
              </a:xfrm>
              <a:prstGeom prst="line">
                <a:avLst/>
              </a:prstGeom>
              <a:noFill/>
              <a:ln w="38100" cap="flat" cmpd="sng" algn="ctr">
                <a:solidFill>
                  <a:srgbClr val="990000">
                    <a:lumMod val="60000"/>
                    <a:lumOff val="4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207" name="直接箭头连接符 206">
              <a:extLst>
                <a:ext uri="{FF2B5EF4-FFF2-40B4-BE49-F238E27FC236}">
                  <a16:creationId xmlns:a16="http://schemas.microsoft.com/office/drawing/2014/main" id="{0F5885B9-35C2-436A-BF05-A6A5DEFB644F}"/>
                </a:ext>
              </a:extLst>
            </p:cNvPr>
            <p:cNvCxnSpPr/>
            <p:nvPr/>
          </p:nvCxnSpPr>
          <p:spPr bwMode="auto">
            <a:xfrm flipV="1">
              <a:off x="667218" y="4080621"/>
              <a:ext cx="0" cy="457556"/>
            </a:xfrm>
            <a:prstGeom prst="straightConnector1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8" name="矩形 207">
              <a:extLst>
                <a:ext uri="{FF2B5EF4-FFF2-40B4-BE49-F238E27FC236}">
                  <a16:creationId xmlns:a16="http://schemas.microsoft.com/office/drawing/2014/main" id="{FC96FC09-8D32-4EFA-8290-ACCE1446A5D8}"/>
                </a:ext>
              </a:extLst>
            </p:cNvPr>
            <p:cNvSpPr/>
            <p:nvPr/>
          </p:nvSpPr>
          <p:spPr>
            <a:xfrm>
              <a:off x="578427" y="4065779"/>
              <a:ext cx="409085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1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1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power</a:t>
              </a:r>
              <a:endParaRPr kumimoji="0" lang="zh-CN" altLang="en-US" sz="900" b="0" i="1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09" name="直接箭头连接符 208">
              <a:extLst>
                <a:ext uri="{FF2B5EF4-FFF2-40B4-BE49-F238E27FC236}">
                  <a16:creationId xmlns:a16="http://schemas.microsoft.com/office/drawing/2014/main" id="{C7DB6CC0-28F9-49B2-A105-06404FE1CCEF}"/>
                </a:ext>
              </a:extLst>
            </p:cNvPr>
            <p:cNvCxnSpPr/>
            <p:nvPr/>
          </p:nvCxnSpPr>
          <p:spPr>
            <a:xfrm flipV="1">
              <a:off x="1035444" y="3753499"/>
              <a:ext cx="428936" cy="107433"/>
            </a:xfrm>
            <a:prstGeom prst="straightConnector1">
              <a:avLst/>
            </a:prstGeom>
            <a:noFill/>
            <a:ln w="6350" cap="flat" cmpd="sng" algn="ctr">
              <a:solidFill>
                <a:srgbClr val="2D2015"/>
              </a:solidFill>
              <a:prstDash val="solid"/>
              <a:tailEnd type="triangle" w="sm" len="sm"/>
            </a:ln>
            <a:effectLst/>
          </p:spPr>
        </p:cxnSp>
        <p:sp>
          <p:nvSpPr>
            <p:cNvPr id="210" name="矩形 209">
              <a:extLst>
                <a:ext uri="{FF2B5EF4-FFF2-40B4-BE49-F238E27FC236}">
                  <a16:creationId xmlns:a16="http://schemas.microsoft.com/office/drawing/2014/main" id="{A0BDFFA4-ADCB-4F77-81E5-49829990D5B8}"/>
                </a:ext>
              </a:extLst>
            </p:cNvPr>
            <p:cNvSpPr/>
            <p:nvPr/>
          </p:nvSpPr>
          <p:spPr>
            <a:xfrm>
              <a:off x="1595025" y="3585549"/>
              <a:ext cx="619080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PDCCH only</a:t>
              </a:r>
              <a:endParaRPr kumimoji="0" lang="zh-CN" altLang="en-US" sz="1399" b="1" i="0" u="none" strike="noStrike" kern="1200" cap="none" spc="0" normalizeH="0" baseline="0" noProof="0" dirty="0">
                <a:ln>
                  <a:noFill/>
                </a:ln>
                <a:solidFill>
                  <a:srgbClr val="B2B2B2"/>
                </a:solidFill>
                <a:effectLst/>
                <a:uLnTx/>
                <a:uFillTx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1" name="组合 210">
              <a:extLst>
                <a:ext uri="{FF2B5EF4-FFF2-40B4-BE49-F238E27FC236}">
                  <a16:creationId xmlns:a16="http://schemas.microsoft.com/office/drawing/2014/main" id="{70FC9AAF-2872-472F-8F58-E8C485F2FDFF}"/>
                </a:ext>
              </a:extLst>
            </p:cNvPr>
            <p:cNvGrpSpPr/>
            <p:nvPr/>
          </p:nvGrpSpPr>
          <p:grpSpPr>
            <a:xfrm>
              <a:off x="1001286" y="3762595"/>
              <a:ext cx="4332491" cy="366714"/>
              <a:chOff x="6696844" y="5549897"/>
              <a:chExt cx="4334183" cy="366857"/>
            </a:xfrm>
          </p:grpSpPr>
          <p:sp>
            <p:nvSpPr>
              <p:cNvPr id="212" name="环形箭头 620">
                <a:extLst>
                  <a:ext uri="{FF2B5EF4-FFF2-40B4-BE49-F238E27FC236}">
                    <a16:creationId xmlns:a16="http://schemas.microsoft.com/office/drawing/2014/main" id="{FCA0A957-C4E3-43D8-9F29-CBDA0992F8A1}"/>
                  </a:ext>
                </a:extLst>
              </p:cNvPr>
              <p:cNvSpPr/>
              <p:nvPr/>
            </p:nvSpPr>
            <p:spPr bwMode="auto">
              <a:xfrm>
                <a:off x="10181548" y="5550518"/>
                <a:ext cx="693686" cy="346843"/>
              </a:xfrm>
              <a:prstGeom prst="circularArrow">
                <a:avLst>
                  <a:gd name="adj1" fmla="val 0"/>
                  <a:gd name="adj2" fmla="val 666762"/>
                  <a:gd name="adj3" fmla="val 20684522"/>
                  <a:gd name="adj4" fmla="val 11154318"/>
                  <a:gd name="adj5" fmla="val 7710"/>
                </a:avLst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04" tIns="45702" rIns="91404" bIns="45702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0" cap="none" spc="0" normalizeH="0" baseline="0" noProof="0">
                  <a:ln>
                    <a:noFill/>
                  </a:ln>
                  <a:solidFill>
                    <a:srgbClr val="B2B2B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3" name="环形箭头 621">
                <a:extLst>
                  <a:ext uri="{FF2B5EF4-FFF2-40B4-BE49-F238E27FC236}">
                    <a16:creationId xmlns:a16="http://schemas.microsoft.com/office/drawing/2014/main" id="{BA900262-0F31-4D48-8A04-42C446DBDE70}"/>
                  </a:ext>
                </a:extLst>
              </p:cNvPr>
              <p:cNvSpPr/>
              <p:nvPr/>
            </p:nvSpPr>
            <p:spPr bwMode="auto">
              <a:xfrm>
                <a:off x="9306602" y="5549897"/>
                <a:ext cx="693686" cy="346843"/>
              </a:xfrm>
              <a:prstGeom prst="circularArrow">
                <a:avLst>
                  <a:gd name="adj1" fmla="val 0"/>
                  <a:gd name="adj2" fmla="val 666762"/>
                  <a:gd name="adj3" fmla="val 20684522"/>
                  <a:gd name="adj4" fmla="val 11154318"/>
                  <a:gd name="adj5" fmla="val 7710"/>
                </a:avLst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04" tIns="45702" rIns="91404" bIns="45702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0" cap="none" spc="0" normalizeH="0" baseline="0" noProof="0">
                  <a:ln>
                    <a:noFill/>
                  </a:ln>
                  <a:solidFill>
                    <a:srgbClr val="B2B2B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14" name="组合 213">
                <a:extLst>
                  <a:ext uri="{FF2B5EF4-FFF2-40B4-BE49-F238E27FC236}">
                    <a16:creationId xmlns:a16="http://schemas.microsoft.com/office/drawing/2014/main" id="{73B14488-C475-492B-9E1D-C8754ED4EEF3}"/>
                  </a:ext>
                </a:extLst>
              </p:cNvPr>
              <p:cNvGrpSpPr/>
              <p:nvPr/>
            </p:nvGrpSpPr>
            <p:grpSpPr>
              <a:xfrm>
                <a:off x="9296811" y="5715724"/>
                <a:ext cx="867108" cy="200970"/>
                <a:chOff x="2711624" y="2852936"/>
                <a:chExt cx="1872208" cy="928992"/>
              </a:xfrm>
            </p:grpSpPr>
            <p:sp>
              <p:nvSpPr>
                <p:cNvPr id="225" name="矩形 224">
                  <a:extLst>
                    <a:ext uri="{FF2B5EF4-FFF2-40B4-BE49-F238E27FC236}">
                      <a16:creationId xmlns:a16="http://schemas.microsoft.com/office/drawing/2014/main" id="{C857F7F9-3E6A-48FA-B32C-B4E4F78C97EE}"/>
                    </a:ext>
                  </a:extLst>
                </p:cNvPr>
                <p:cNvSpPr/>
                <p:nvPr/>
              </p:nvSpPr>
              <p:spPr bwMode="auto">
                <a:xfrm>
                  <a:off x="2711624" y="2852936"/>
                  <a:ext cx="1872208" cy="928992"/>
                </a:xfrm>
                <a:prstGeom prst="rect">
                  <a:avLst/>
                </a:prstGeom>
                <a:solidFill>
                  <a:srgbClr val="99CCFF"/>
                </a:solidFill>
                <a:ln w="12700">
                  <a:solidFill>
                    <a:srgbClr val="2D2015"/>
                  </a:solidFill>
                </a:ln>
                <a:effectLst/>
              </p:spPr>
              <p:txBody>
                <a:bodyPr vert="eaVert" wrap="square" lIns="68526" tIns="34264" rIns="68526" bIns="34264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68525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D2015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6" name="矩形 225">
                  <a:extLst>
                    <a:ext uri="{FF2B5EF4-FFF2-40B4-BE49-F238E27FC236}">
                      <a16:creationId xmlns:a16="http://schemas.microsoft.com/office/drawing/2014/main" id="{340DA9B0-8A2A-49DE-83A1-EE38B1846C72}"/>
                    </a:ext>
                  </a:extLst>
                </p:cNvPr>
                <p:cNvSpPr/>
                <p:nvPr/>
              </p:nvSpPr>
              <p:spPr bwMode="auto">
                <a:xfrm>
                  <a:off x="2711624" y="2852936"/>
                  <a:ext cx="144016" cy="928992"/>
                </a:xfrm>
                <a:prstGeom prst="rect">
                  <a:avLst/>
                </a:prstGeom>
                <a:solidFill>
                  <a:srgbClr val="FFC000"/>
                </a:solidFill>
                <a:ln w="12700">
                  <a:solidFill>
                    <a:srgbClr val="2D2015"/>
                  </a:solidFill>
                </a:ln>
                <a:effectLst/>
              </p:spPr>
              <p:txBody>
                <a:bodyPr vert="eaVert" wrap="square" lIns="68526" tIns="34264" rIns="68526" bIns="34264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68525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D2015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15" name="组合 214">
                <a:extLst>
                  <a:ext uri="{FF2B5EF4-FFF2-40B4-BE49-F238E27FC236}">
                    <a16:creationId xmlns:a16="http://schemas.microsoft.com/office/drawing/2014/main" id="{CBC8ACBB-F7F3-44F9-ADE1-04D2BDFFB394}"/>
                  </a:ext>
                </a:extLst>
              </p:cNvPr>
              <p:cNvGrpSpPr/>
              <p:nvPr/>
            </p:nvGrpSpPr>
            <p:grpSpPr>
              <a:xfrm>
                <a:off x="10163919" y="5715724"/>
                <a:ext cx="867108" cy="200970"/>
                <a:chOff x="2711624" y="2852936"/>
                <a:chExt cx="1872208" cy="928992"/>
              </a:xfrm>
            </p:grpSpPr>
            <p:sp>
              <p:nvSpPr>
                <p:cNvPr id="223" name="矩形 222">
                  <a:extLst>
                    <a:ext uri="{FF2B5EF4-FFF2-40B4-BE49-F238E27FC236}">
                      <a16:creationId xmlns:a16="http://schemas.microsoft.com/office/drawing/2014/main" id="{C5E389E0-33B9-48C6-88C0-ADCBF750CB5F}"/>
                    </a:ext>
                  </a:extLst>
                </p:cNvPr>
                <p:cNvSpPr/>
                <p:nvPr/>
              </p:nvSpPr>
              <p:spPr bwMode="auto">
                <a:xfrm>
                  <a:off x="2711624" y="2852936"/>
                  <a:ext cx="1872208" cy="928992"/>
                </a:xfrm>
                <a:prstGeom prst="rect">
                  <a:avLst/>
                </a:prstGeom>
                <a:solidFill>
                  <a:srgbClr val="99CCFF"/>
                </a:solidFill>
                <a:ln w="12700">
                  <a:solidFill>
                    <a:srgbClr val="2D2015"/>
                  </a:solidFill>
                </a:ln>
                <a:effectLst/>
              </p:spPr>
              <p:txBody>
                <a:bodyPr vert="eaVert" wrap="square" lIns="68526" tIns="34264" rIns="68526" bIns="34264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68525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D2015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4" name="矩形 223">
                  <a:extLst>
                    <a:ext uri="{FF2B5EF4-FFF2-40B4-BE49-F238E27FC236}">
                      <a16:creationId xmlns:a16="http://schemas.microsoft.com/office/drawing/2014/main" id="{674BF4A8-8931-4E37-B820-BB16E7D3FBF7}"/>
                    </a:ext>
                  </a:extLst>
                </p:cNvPr>
                <p:cNvSpPr/>
                <p:nvPr/>
              </p:nvSpPr>
              <p:spPr bwMode="auto">
                <a:xfrm>
                  <a:off x="2711624" y="2852936"/>
                  <a:ext cx="144016" cy="928992"/>
                </a:xfrm>
                <a:prstGeom prst="rect">
                  <a:avLst/>
                </a:prstGeom>
                <a:solidFill>
                  <a:srgbClr val="FFC000"/>
                </a:solidFill>
                <a:ln w="12700">
                  <a:solidFill>
                    <a:srgbClr val="2D2015"/>
                  </a:solidFill>
                </a:ln>
                <a:effectLst/>
              </p:spPr>
              <p:txBody>
                <a:bodyPr vert="eaVert" wrap="square" lIns="68526" tIns="34264" rIns="68526" bIns="34264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68525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D2015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16" name="组合 215">
                <a:extLst>
                  <a:ext uri="{FF2B5EF4-FFF2-40B4-BE49-F238E27FC236}">
                    <a16:creationId xmlns:a16="http://schemas.microsoft.com/office/drawing/2014/main" id="{924CCE46-3394-48B0-9299-B75F1F49FB94}"/>
                  </a:ext>
                </a:extLst>
              </p:cNvPr>
              <p:cNvGrpSpPr/>
              <p:nvPr/>
            </p:nvGrpSpPr>
            <p:grpSpPr>
              <a:xfrm>
                <a:off x="6696844" y="5715723"/>
                <a:ext cx="1734812" cy="201031"/>
                <a:chOff x="2711624" y="2852658"/>
                <a:chExt cx="3745703" cy="929270"/>
              </a:xfrm>
            </p:grpSpPr>
            <p:sp>
              <p:nvSpPr>
                <p:cNvPr id="219" name="矩形 218">
                  <a:extLst>
                    <a:ext uri="{FF2B5EF4-FFF2-40B4-BE49-F238E27FC236}">
                      <a16:creationId xmlns:a16="http://schemas.microsoft.com/office/drawing/2014/main" id="{2278B5DE-89A8-46B6-9031-A779D954231A}"/>
                    </a:ext>
                  </a:extLst>
                </p:cNvPr>
                <p:cNvSpPr/>
                <p:nvPr/>
              </p:nvSpPr>
              <p:spPr bwMode="auto">
                <a:xfrm>
                  <a:off x="4585119" y="2852658"/>
                  <a:ext cx="1872208" cy="928992"/>
                </a:xfrm>
                <a:prstGeom prst="rect">
                  <a:avLst/>
                </a:prstGeom>
                <a:solidFill>
                  <a:srgbClr val="FFFFFF">
                    <a:lumMod val="95000"/>
                  </a:srgbClr>
                </a:solidFill>
                <a:ln w="12700">
                  <a:solidFill>
                    <a:srgbClr val="2D2015"/>
                  </a:solidFill>
                </a:ln>
                <a:effectLst/>
              </p:spPr>
              <p:txBody>
                <a:bodyPr vert="eaVert" wrap="square" lIns="68526" tIns="34264" rIns="68526" bIns="34264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68525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D2015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0" name="矩形 219">
                  <a:extLst>
                    <a:ext uri="{FF2B5EF4-FFF2-40B4-BE49-F238E27FC236}">
                      <a16:creationId xmlns:a16="http://schemas.microsoft.com/office/drawing/2014/main" id="{72A24BB7-02AB-4FFB-9078-2BD987A6272F}"/>
                    </a:ext>
                  </a:extLst>
                </p:cNvPr>
                <p:cNvSpPr/>
                <p:nvPr/>
              </p:nvSpPr>
              <p:spPr bwMode="auto">
                <a:xfrm>
                  <a:off x="2711624" y="2852936"/>
                  <a:ext cx="1872208" cy="928992"/>
                </a:xfrm>
                <a:prstGeom prst="rect">
                  <a:avLst/>
                </a:prstGeom>
                <a:solidFill>
                  <a:srgbClr val="FFFFFF">
                    <a:lumMod val="95000"/>
                  </a:srgbClr>
                </a:solidFill>
                <a:ln w="12700">
                  <a:solidFill>
                    <a:srgbClr val="2D2015"/>
                  </a:solidFill>
                </a:ln>
                <a:effectLst/>
              </p:spPr>
              <p:txBody>
                <a:bodyPr vert="eaVert" wrap="square" lIns="68526" tIns="34264" rIns="68526" bIns="34264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68525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D2015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1" name="矩形 220">
                  <a:extLst>
                    <a:ext uri="{FF2B5EF4-FFF2-40B4-BE49-F238E27FC236}">
                      <a16:creationId xmlns:a16="http://schemas.microsoft.com/office/drawing/2014/main" id="{223D9364-566C-4C3B-BCAB-00CA7C98D03F}"/>
                    </a:ext>
                  </a:extLst>
                </p:cNvPr>
                <p:cNvSpPr/>
                <p:nvPr/>
              </p:nvSpPr>
              <p:spPr bwMode="auto">
                <a:xfrm>
                  <a:off x="2711624" y="2852936"/>
                  <a:ext cx="144016" cy="928992"/>
                </a:xfrm>
                <a:prstGeom prst="rect">
                  <a:avLst/>
                </a:prstGeom>
                <a:solidFill>
                  <a:srgbClr val="FFC000"/>
                </a:solidFill>
                <a:ln w="12700">
                  <a:solidFill>
                    <a:srgbClr val="2D2015"/>
                  </a:solidFill>
                </a:ln>
                <a:effectLst/>
              </p:spPr>
              <p:txBody>
                <a:bodyPr vert="eaVert" wrap="square" lIns="68526" tIns="34264" rIns="68526" bIns="34264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68525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D2015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2" name="矩形 221">
                  <a:extLst>
                    <a:ext uri="{FF2B5EF4-FFF2-40B4-BE49-F238E27FC236}">
                      <a16:creationId xmlns:a16="http://schemas.microsoft.com/office/drawing/2014/main" id="{D9133419-7D48-4191-A13C-6F8CFAEC4F0D}"/>
                    </a:ext>
                  </a:extLst>
                </p:cNvPr>
                <p:cNvSpPr/>
                <p:nvPr/>
              </p:nvSpPr>
              <p:spPr bwMode="auto">
                <a:xfrm>
                  <a:off x="4583832" y="2852797"/>
                  <a:ext cx="144017" cy="928992"/>
                </a:xfrm>
                <a:prstGeom prst="rect">
                  <a:avLst/>
                </a:prstGeom>
                <a:solidFill>
                  <a:srgbClr val="FFC000"/>
                </a:solidFill>
                <a:ln w="12700">
                  <a:solidFill>
                    <a:srgbClr val="2D2015"/>
                  </a:solidFill>
                </a:ln>
                <a:effectLst/>
              </p:spPr>
              <p:txBody>
                <a:bodyPr vert="eaVert" wrap="square" lIns="68526" tIns="34264" rIns="68526" bIns="34264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68525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D2015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17" name="矩形 216">
                <a:extLst>
                  <a:ext uri="{FF2B5EF4-FFF2-40B4-BE49-F238E27FC236}">
                    <a16:creationId xmlns:a16="http://schemas.microsoft.com/office/drawing/2014/main" id="{6455F233-9F6B-41B3-8B65-115CAF9FA54C}"/>
                  </a:ext>
                </a:extLst>
              </p:cNvPr>
              <p:cNvSpPr/>
              <p:nvPr/>
            </p:nvSpPr>
            <p:spPr bwMode="auto">
              <a:xfrm>
                <a:off x="8432096" y="5715751"/>
                <a:ext cx="867108" cy="20097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12700">
                <a:solidFill>
                  <a:srgbClr val="2D2015"/>
                </a:solidFill>
              </a:ln>
              <a:effectLst/>
            </p:spPr>
            <p:txBody>
              <a:bodyPr vert="eaVert" wrap="square" lIns="68526" tIns="34264" rIns="68526" bIns="34264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25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2D2015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8" name="矩形 217">
                <a:extLst>
                  <a:ext uri="{FF2B5EF4-FFF2-40B4-BE49-F238E27FC236}">
                    <a16:creationId xmlns:a16="http://schemas.microsoft.com/office/drawing/2014/main" id="{9758013D-A429-41D1-B12E-9B5D31AB7E35}"/>
                  </a:ext>
                </a:extLst>
              </p:cNvPr>
              <p:cNvSpPr/>
              <p:nvPr/>
            </p:nvSpPr>
            <p:spPr bwMode="auto">
              <a:xfrm>
                <a:off x="8432555" y="5715723"/>
                <a:ext cx="66701" cy="200971"/>
              </a:xfrm>
              <a:prstGeom prst="rect">
                <a:avLst/>
              </a:prstGeom>
              <a:solidFill>
                <a:srgbClr val="FFC000"/>
              </a:solidFill>
              <a:ln w="12700">
                <a:solidFill>
                  <a:srgbClr val="2D2015"/>
                </a:solidFill>
              </a:ln>
              <a:effectLst/>
            </p:spPr>
            <p:txBody>
              <a:bodyPr vert="eaVert" wrap="square" lIns="68526" tIns="34264" rIns="68526" bIns="34264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25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2D2015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227" name="直接箭头连接符 226">
              <a:extLst>
                <a:ext uri="{FF2B5EF4-FFF2-40B4-BE49-F238E27FC236}">
                  <a16:creationId xmlns:a16="http://schemas.microsoft.com/office/drawing/2014/main" id="{02E32352-71C2-4FBD-BAD2-0FF0C270DFEC}"/>
                </a:ext>
              </a:extLst>
            </p:cNvPr>
            <p:cNvCxnSpPr/>
            <p:nvPr/>
          </p:nvCxnSpPr>
          <p:spPr bwMode="auto">
            <a:xfrm flipV="1">
              <a:off x="670762" y="4538177"/>
              <a:ext cx="4670540" cy="1"/>
            </a:xfrm>
            <a:prstGeom prst="straightConnector1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8" name="直接箭头连接符 227">
              <a:extLst>
                <a:ext uri="{FF2B5EF4-FFF2-40B4-BE49-F238E27FC236}">
                  <a16:creationId xmlns:a16="http://schemas.microsoft.com/office/drawing/2014/main" id="{E79347D7-84B0-4D73-9F41-AAC50A8D4E46}"/>
                </a:ext>
              </a:extLst>
            </p:cNvPr>
            <p:cNvCxnSpPr/>
            <p:nvPr/>
          </p:nvCxnSpPr>
          <p:spPr>
            <a:xfrm flipH="1" flipV="1">
              <a:off x="2331072" y="3746818"/>
              <a:ext cx="438585" cy="167900"/>
            </a:xfrm>
            <a:prstGeom prst="straightConnector1">
              <a:avLst/>
            </a:prstGeom>
            <a:noFill/>
            <a:ln w="6350" cap="flat" cmpd="sng" algn="ctr">
              <a:solidFill>
                <a:srgbClr val="2D2015"/>
              </a:solidFill>
              <a:prstDash val="solid"/>
              <a:tailEnd type="triangle" w="sm" len="sm"/>
            </a:ln>
            <a:effectLst/>
          </p:spPr>
        </p:cxnSp>
        <p:cxnSp>
          <p:nvCxnSpPr>
            <p:cNvPr id="229" name="直接箭头连接符 228">
              <a:extLst>
                <a:ext uri="{FF2B5EF4-FFF2-40B4-BE49-F238E27FC236}">
                  <a16:creationId xmlns:a16="http://schemas.microsoft.com/office/drawing/2014/main" id="{DFB3D8C6-C494-433D-BF63-FEE646F2A92E}"/>
                </a:ext>
              </a:extLst>
            </p:cNvPr>
            <p:cNvCxnSpPr/>
            <p:nvPr/>
          </p:nvCxnSpPr>
          <p:spPr>
            <a:xfrm flipV="1">
              <a:off x="1898394" y="3727965"/>
              <a:ext cx="5908" cy="151334"/>
            </a:xfrm>
            <a:prstGeom prst="straightConnector1">
              <a:avLst/>
            </a:prstGeom>
            <a:noFill/>
            <a:ln w="6350" cap="flat" cmpd="sng" algn="ctr">
              <a:solidFill>
                <a:srgbClr val="2D2015"/>
              </a:solidFill>
              <a:prstDash val="solid"/>
              <a:tailEnd type="triangle" w="sm" len="sm"/>
            </a:ln>
            <a:effectLst/>
          </p:spPr>
        </p:cxnSp>
        <p:cxnSp>
          <p:nvCxnSpPr>
            <p:cNvPr id="230" name="直接箭头连接符 229">
              <a:extLst>
                <a:ext uri="{FF2B5EF4-FFF2-40B4-BE49-F238E27FC236}">
                  <a16:creationId xmlns:a16="http://schemas.microsoft.com/office/drawing/2014/main" id="{4FD272B1-E4E5-4BD4-A9FD-32F9C9DB73C9}"/>
                </a:ext>
              </a:extLst>
            </p:cNvPr>
            <p:cNvCxnSpPr/>
            <p:nvPr/>
          </p:nvCxnSpPr>
          <p:spPr>
            <a:xfrm flipV="1">
              <a:off x="4390115" y="3722384"/>
              <a:ext cx="5908" cy="166587"/>
            </a:xfrm>
            <a:prstGeom prst="straightConnector1">
              <a:avLst/>
            </a:prstGeom>
            <a:noFill/>
            <a:ln w="6350" cap="flat" cmpd="sng" algn="ctr">
              <a:solidFill>
                <a:srgbClr val="2D2015"/>
              </a:solidFill>
              <a:prstDash val="solid"/>
              <a:tailEnd type="triangle" w="sm" len="sm"/>
            </a:ln>
            <a:effectLst/>
          </p:spPr>
        </p:cxnSp>
        <p:sp>
          <p:nvSpPr>
            <p:cNvPr id="231" name="矩形 230">
              <a:extLst>
                <a:ext uri="{FF2B5EF4-FFF2-40B4-BE49-F238E27FC236}">
                  <a16:creationId xmlns:a16="http://schemas.microsoft.com/office/drawing/2014/main" id="{A7939D2D-4D5B-4AD8-835D-9A452834E3C4}"/>
                </a:ext>
              </a:extLst>
            </p:cNvPr>
            <p:cNvSpPr/>
            <p:nvPr/>
          </p:nvSpPr>
          <p:spPr>
            <a:xfrm>
              <a:off x="3985911" y="3579879"/>
              <a:ext cx="782587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PDCCH +PDSCH</a:t>
              </a:r>
              <a:endParaRPr kumimoji="0" lang="zh-CN" altLang="en-US" sz="1399" b="1" i="0" u="none" strike="noStrike" kern="1200" cap="none" spc="0" normalizeH="0" baseline="0" noProof="0" dirty="0">
                <a:ln>
                  <a:noFill/>
                </a:ln>
                <a:solidFill>
                  <a:srgbClr val="B2B2B2"/>
                </a:solidFill>
                <a:effectLst/>
                <a:uLnTx/>
                <a:uFillTx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2" name="下箭头 257">
            <a:extLst>
              <a:ext uri="{FF2B5EF4-FFF2-40B4-BE49-F238E27FC236}">
                <a16:creationId xmlns:a16="http://schemas.microsoft.com/office/drawing/2014/main" id="{DBAC8803-BFCD-4FED-AF0F-C0E94D940522}"/>
              </a:ext>
            </a:extLst>
          </p:cNvPr>
          <p:cNvSpPr/>
          <p:nvPr/>
        </p:nvSpPr>
        <p:spPr>
          <a:xfrm>
            <a:off x="2824825" y="4650526"/>
            <a:ext cx="252384" cy="265038"/>
          </a:xfrm>
          <a:prstGeom prst="downArrow">
            <a:avLst/>
          </a:prstGeom>
          <a:solidFill>
            <a:srgbClr val="1D1D1A">
              <a:lumMod val="25000"/>
              <a:lumOff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66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867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id="{B4C35A6C-87AB-4B95-AF5C-E98A0DAF1C5E}"/>
              </a:ext>
            </a:extLst>
          </p:cNvPr>
          <p:cNvSpPr txBox="1"/>
          <p:nvPr/>
        </p:nvSpPr>
        <p:spPr>
          <a:xfrm>
            <a:off x="360608" y="303478"/>
            <a:ext cx="1915909" cy="52835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defTabSz="798890">
              <a:lnSpc>
                <a:spcPts val="3439"/>
              </a:lnSpc>
              <a:spcBef>
                <a:spcPct val="0"/>
              </a:spcBef>
              <a:defRPr sz="2800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endParaRPr lang="zh-CN" alt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5">
            <a:extLst>
              <a:ext uri="{FF2B5EF4-FFF2-40B4-BE49-F238E27FC236}">
                <a16:creationId xmlns:a16="http://schemas.microsoft.com/office/drawing/2014/main" id="{44B72B64-7187-4B5E-99FB-34CB68D32B4F}"/>
              </a:ext>
            </a:extLst>
          </p:cNvPr>
          <p:cNvSpPr txBox="1"/>
          <p:nvPr/>
        </p:nvSpPr>
        <p:spPr>
          <a:xfrm>
            <a:off x="464732" y="1075240"/>
            <a:ext cx="11250887" cy="1232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defTabSz="911556">
              <a:lnSpc>
                <a:spcPct val="150000"/>
              </a:lnSpc>
              <a:spcBef>
                <a:spcPts val="300"/>
              </a:spcBef>
            </a:pPr>
            <a:r>
              <a:rPr lang="en-US" altLang="zh-CN" sz="1599" b="1" dirty="0">
                <a:solidFill>
                  <a:srgbClr val="1D1D1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Specify enhancements to reduce UE power consumption for PDCCH monitoring for UE energy saving in Rel-20</a:t>
            </a:r>
            <a:endParaRPr lang="en-US" altLang="zh-CN" sz="1599" dirty="0">
              <a:solidFill>
                <a:srgbClr val="1D1D1A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647741" lvl="2" indent="-285636" defTabSz="911556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–"/>
            </a:pPr>
            <a:r>
              <a:rPr lang="en-US" altLang="zh-CN" sz="1599" dirty="0">
                <a:solidFill>
                  <a:srgbClr val="1D1D1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UL skipping enhancements, including UE assisted information and Inactivity timer enhancements</a:t>
            </a:r>
          </a:p>
          <a:p>
            <a:pPr marL="647741" lvl="2" indent="-285636" defTabSz="911556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–"/>
            </a:pPr>
            <a:r>
              <a:rPr lang="en-US" altLang="zh-CN" sz="1599" dirty="0">
                <a:solidFill>
                  <a:srgbClr val="1D1D1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Adaptation of antenna/BW for PDCCH reception within active BW, including necessary signaling and timer enhancements</a:t>
            </a:r>
          </a:p>
        </p:txBody>
      </p:sp>
    </p:spTree>
    <p:extLst>
      <p:ext uri="{BB962C8B-B14F-4D97-AF65-F5344CB8AC3E}">
        <p14:creationId xmlns:p14="http://schemas.microsoft.com/office/powerpoint/2010/main" val="2743408671"/>
      </p:ext>
    </p:extLst>
  </p:cSld>
  <p:clrMapOvr>
    <a:masterClrMapping/>
  </p:clrMapOvr>
</p:sld>
</file>

<file path=ppt/theme/theme1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2.xml><?xml version="1.0" encoding="utf-8"?>
<a:theme xmlns:a="http://schemas.openxmlformats.org/drawingml/2006/main" name="10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3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4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5.xml><?xml version="1.0" encoding="utf-8"?>
<a:theme xmlns:a="http://schemas.openxmlformats.org/drawingml/2006/main" name="2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6.xml><?xml version="1.0" encoding="utf-8"?>
<a:theme xmlns:a="http://schemas.openxmlformats.org/drawingml/2006/main" name="3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36060</TotalTime>
  <Words>590</Words>
  <Application>Microsoft Office PowerPoint</Application>
  <PresentationFormat>Widescreen</PresentationFormat>
  <Paragraphs>67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.AppleSystemUIFont</vt:lpstr>
      <vt:lpstr>Microsoft YaHei</vt:lpstr>
      <vt:lpstr>Arial</vt:lpstr>
      <vt:lpstr>Calibri</vt:lpstr>
      <vt:lpstr>Calibri Light</vt:lpstr>
      <vt:lpstr>Times New Roman</vt:lpstr>
      <vt:lpstr>4_Chart page</vt:lpstr>
      <vt:lpstr>10_Chart page</vt:lpstr>
      <vt:lpstr>封面页_图片版 </vt:lpstr>
      <vt:lpstr>1_封面页_图片版 </vt:lpstr>
      <vt:lpstr>2_封面页_图片版 </vt:lpstr>
      <vt:lpstr>3_封面页_图片版 </vt:lpstr>
      <vt:lpstr>Rel-20 UE energy savings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liuxiaoqing</dc:creator>
  <cp:lastModifiedBy>Yan Cheng_RAN1#119</cp:lastModifiedBy>
  <cp:revision>280</cp:revision>
  <dcterms:created xsi:type="dcterms:W3CDTF">2024-10-30T03:18:53Z</dcterms:created>
  <dcterms:modified xsi:type="dcterms:W3CDTF">2025-03-03T09:20:49Z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1740982726</vt:lpwstr>
  </property>
</Properties>
</file>