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 id="2147484027" r:id="rId4"/>
    <p:sldMasterId id="2147484030" r:id="rId5"/>
    <p:sldMasterId id="2147484041" r:id="rId6"/>
    <p:sldMasterId id="2147484052" r:id="rId7"/>
  </p:sldMasterIdLst>
  <p:notesMasterIdLst>
    <p:notesMasterId r:id="rId17"/>
  </p:notesMasterIdLst>
  <p:handoutMasterIdLst>
    <p:handoutMasterId r:id="rId18"/>
  </p:handoutMasterIdLst>
  <p:sldIdLst>
    <p:sldId id="283" r:id="rId8"/>
    <p:sldId id="2147471124" r:id="rId9"/>
    <p:sldId id="2147471139" r:id="rId10"/>
    <p:sldId id="2147471140" r:id="rId11"/>
    <p:sldId id="2147471151" r:id="rId12"/>
    <p:sldId id="2147471148" r:id="rId13"/>
    <p:sldId id="2147471149" r:id="rId14"/>
    <p:sldId id="2147471120" r:id="rId15"/>
    <p:sldId id="2147470961" r:id="rId16"/>
  </p:sldIdLst>
  <p:sldSz cx="12196763"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0E8C4"/>
    <a:srgbClr val="30B5C5"/>
    <a:srgbClr val="000000"/>
    <a:srgbClr val="8FDAE4"/>
    <a:srgbClr val="170BB5"/>
    <a:srgbClr val="DDDDDD"/>
    <a:srgbClr val="B5B5B5"/>
    <a:srgbClr val="E9002F"/>
    <a:srgbClr val="5957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167" autoAdjust="0"/>
    <p:restoredTop sz="94831" autoAdjust="0"/>
  </p:normalViewPr>
  <p:slideViewPr>
    <p:cSldViewPr snapToGrid="0" snapToObjects="1">
      <p:cViewPr varScale="1">
        <p:scale>
          <a:sx n="114" d="100"/>
          <a:sy n="114" d="100"/>
        </p:scale>
        <p:origin x="174"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t>3/3/2025</a:t>
            </a:fld>
            <a:endParaRPr lang="en-US" dirty="0"/>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0DD60A27-BF12-6744-9E93-932A0E34D8BB}" type="datetimeFigureOut">
              <a:rPr lang="en-US" smtClean="0"/>
              <a:t>3/3/2025</a:t>
            </a:fld>
            <a:endParaRPr lang="en-US" dirty="0"/>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dirty="0"/>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5661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372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4063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56611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6053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069172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A195EA45-5FA3-42FA-B402-343E185E9F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Arial"/>
              </a:rPr>
              <a:pPr marL="0" marR="0" lvl="0" indent="0" algn="r" defTabSz="914478"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Arial"/>
            </a:endParaRPr>
          </a:p>
        </p:txBody>
      </p:sp>
    </p:spTree>
    <p:extLst>
      <p:ext uri="{BB962C8B-B14F-4D97-AF65-F5344CB8AC3E}">
        <p14:creationId xmlns:p14="http://schemas.microsoft.com/office/powerpoint/2010/main" val="1538257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7295998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0" y="2130433"/>
            <a:ext cx="12196763" cy="1470025"/>
          </a:xfrm>
        </p:spPr>
        <p:txBody>
          <a:bodyPr/>
          <a:lstStyle/>
          <a:p>
            <a:r>
              <a:rPr lang="zh-CN" altLang="en-US" dirty="0"/>
              <a:t>单击此处编辑母版标题样式</a:t>
            </a:r>
            <a:endParaRPr lang="en-US" dirty="0"/>
          </a:p>
        </p:txBody>
      </p:sp>
      <p:sp>
        <p:nvSpPr>
          <p:cNvPr id="3" name="副标题 2"/>
          <p:cNvSpPr>
            <a:spLocks noGrp="1"/>
          </p:cNvSpPr>
          <p:nvPr>
            <p:ph type="subTitle" idx="1"/>
          </p:nvPr>
        </p:nvSpPr>
        <p:spPr>
          <a:xfrm>
            <a:off x="0" y="3886200"/>
            <a:ext cx="12196763" cy="1752600"/>
          </a:xfrm>
        </p:spPr>
        <p:txBody>
          <a:bodyPr/>
          <a:lstStyle>
            <a:lvl1pPr marL="0" indent="0" algn="l">
              <a:buNone/>
              <a:defRPr/>
            </a:lvl1pPr>
            <a:lvl2pPr marL="456651" indent="0" algn="ctr">
              <a:buNone/>
              <a:defRPr/>
            </a:lvl2pPr>
            <a:lvl3pPr marL="913303" indent="0" algn="ctr">
              <a:buNone/>
              <a:defRPr/>
            </a:lvl3pPr>
            <a:lvl4pPr marL="1369955" indent="0" algn="ctr">
              <a:buNone/>
              <a:defRPr/>
            </a:lvl4pPr>
            <a:lvl5pPr marL="1826606" indent="0" algn="ctr">
              <a:buNone/>
              <a:defRPr/>
            </a:lvl5pPr>
            <a:lvl6pPr marL="2283258" indent="0" algn="ctr">
              <a:buNone/>
              <a:defRPr/>
            </a:lvl6pPr>
            <a:lvl7pPr marL="2739910" indent="0" algn="ctr">
              <a:buNone/>
              <a:defRPr/>
            </a:lvl7pPr>
            <a:lvl8pPr marL="3196561" indent="0" algn="ctr">
              <a:buNone/>
              <a:defRPr/>
            </a:lvl8pPr>
            <a:lvl9pPr marL="3653213" indent="0" algn="ctr">
              <a:buNone/>
              <a:defRPr/>
            </a:lvl9pPr>
          </a:lstStyle>
          <a:p>
            <a:r>
              <a:rPr lang="zh-CN" altLang="en-US" dirty="0"/>
              <a:t>单击此处编辑母版副标题样式</a:t>
            </a:r>
            <a:endParaRPr lang="en-US" dirty="0"/>
          </a:p>
        </p:txBody>
      </p:sp>
    </p:spTree>
    <p:extLst>
      <p:ext uri="{BB962C8B-B14F-4D97-AF65-F5344CB8AC3E}">
        <p14:creationId xmlns:p14="http://schemas.microsoft.com/office/powerpoint/2010/main" val="4095589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 y="-7746"/>
            <a:ext cx="11790204" cy="686822"/>
          </a:xfrm>
        </p:spPr>
        <p:txBody>
          <a:bodyPr/>
          <a:lstStyle>
            <a:lvl1pPr>
              <a:defRPr sz="2397"/>
            </a:lvl1pPr>
          </a:lstStyle>
          <a:p>
            <a:r>
              <a:rPr lang="zh-CN" altLang="en-US" dirty="0"/>
              <a:t>单击此处编辑母版标题样式</a:t>
            </a:r>
            <a:endParaRPr lang="en-US" dirty="0"/>
          </a:p>
        </p:txBody>
      </p:sp>
      <p:sp>
        <p:nvSpPr>
          <p:cNvPr id="3" name="内容占位符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918238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460" y="4406908"/>
            <a:ext cx="10367249" cy="1362075"/>
          </a:xfrm>
        </p:spPr>
        <p:txBody>
          <a:bodyPr anchor="t"/>
          <a:lstStyle>
            <a:lvl1pPr algn="l">
              <a:defRPr sz="3994" b="1" cap="a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文本占位符 2"/>
          <p:cNvSpPr>
            <a:spLocks noGrp="1"/>
          </p:cNvSpPr>
          <p:nvPr>
            <p:ph type="body" idx="1"/>
          </p:nvPr>
        </p:nvSpPr>
        <p:spPr>
          <a:xfrm>
            <a:off x="963460" y="2906713"/>
            <a:ext cx="10367249" cy="1500187"/>
          </a:xfrm>
        </p:spPr>
        <p:txBody>
          <a:bodyPr anchor="b"/>
          <a:lstStyle>
            <a:lvl1pPr marL="0" indent="0">
              <a:buNone/>
              <a:defRPr sz="1997">
                <a:latin typeface="微软雅黑" panose="020B0503020204020204" pitchFamily="34" charset="-122"/>
                <a:ea typeface="微软雅黑" panose="020B0503020204020204" pitchFamily="34" charset="-122"/>
              </a:defRPr>
            </a:lvl1pPr>
            <a:lvl2pPr marL="456651" indent="0">
              <a:buNone/>
              <a:defRPr sz="1797"/>
            </a:lvl2pPr>
            <a:lvl3pPr marL="913303" indent="0">
              <a:buNone/>
              <a:defRPr sz="1597"/>
            </a:lvl3pPr>
            <a:lvl4pPr marL="1369955" indent="0">
              <a:buNone/>
              <a:defRPr sz="1397"/>
            </a:lvl4pPr>
            <a:lvl5pPr marL="1826606" indent="0">
              <a:buNone/>
              <a:defRPr sz="1397"/>
            </a:lvl5pPr>
            <a:lvl6pPr marL="2283258" indent="0">
              <a:buNone/>
              <a:defRPr sz="1397"/>
            </a:lvl6pPr>
            <a:lvl7pPr marL="2739910" indent="0">
              <a:buNone/>
              <a:defRPr sz="1397"/>
            </a:lvl7pPr>
            <a:lvl8pPr marL="3196561" indent="0">
              <a:buNone/>
              <a:defRPr sz="1397"/>
            </a:lvl8pPr>
            <a:lvl9pPr marL="3653213" indent="0">
              <a:buNone/>
              <a:defRPr sz="1397"/>
            </a:lvl9pPr>
          </a:lstStyle>
          <a:p>
            <a:pPr lvl="0"/>
            <a:r>
              <a:rPr lang="zh-CN" altLang="en-US" dirty="0"/>
              <a:t>单击此处编辑母版文本样式</a:t>
            </a:r>
          </a:p>
        </p:txBody>
      </p:sp>
    </p:spTree>
    <p:extLst>
      <p:ext uri="{BB962C8B-B14F-4D97-AF65-F5344CB8AC3E}">
        <p14:creationId xmlns:p14="http://schemas.microsoft.com/office/powerpoint/2010/main" val="11750270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endParaRPr lang="en-US"/>
          </a:p>
        </p:txBody>
      </p:sp>
      <p:sp>
        <p:nvSpPr>
          <p:cNvPr id="3" name="内容占位符 2"/>
          <p:cNvSpPr>
            <a:spLocks noGrp="1"/>
          </p:cNvSpPr>
          <p:nvPr>
            <p:ph sz="half" idx="1"/>
          </p:nvPr>
        </p:nvSpPr>
        <p:spPr>
          <a:xfrm>
            <a:off x="248869" y="1438836"/>
            <a:ext cx="5791220" cy="4733365"/>
          </a:xfrm>
        </p:spPr>
        <p:txBody>
          <a:bodyPr/>
          <a:lstStyle>
            <a:lvl1pPr>
              <a:defRPr sz="2797">
                <a:latin typeface="微软雅黑" panose="020B0503020204020204" pitchFamily="34" charset="-122"/>
                <a:ea typeface="微软雅黑" panose="020B0503020204020204" pitchFamily="34" charset="-122"/>
              </a:defRPr>
            </a:lvl1pPr>
            <a:lvl2pPr>
              <a:defRPr sz="2397">
                <a:latin typeface="微软雅黑" panose="020B0503020204020204" pitchFamily="34" charset="-122"/>
                <a:ea typeface="微软雅黑" panose="020B0503020204020204" pitchFamily="34" charset="-122"/>
              </a:defRPr>
            </a:lvl2pPr>
            <a:lvl3pPr>
              <a:defRPr sz="1997">
                <a:latin typeface="微软雅黑" panose="020B0503020204020204" pitchFamily="34" charset="-122"/>
                <a:ea typeface="微软雅黑" panose="020B0503020204020204" pitchFamily="34" charset="-122"/>
              </a:defRPr>
            </a:lvl3pPr>
            <a:lvl4pPr>
              <a:defRPr sz="1797">
                <a:latin typeface="微软雅黑" panose="020B0503020204020204" pitchFamily="34" charset="-122"/>
                <a:ea typeface="微软雅黑" panose="020B0503020204020204" pitchFamily="34" charset="-122"/>
              </a:defRPr>
            </a:lvl4pPr>
            <a:lvl5pPr>
              <a:defRPr sz="1797">
                <a:latin typeface="微软雅黑" panose="020B0503020204020204" pitchFamily="34" charset="-122"/>
                <a:ea typeface="微软雅黑" panose="020B0503020204020204" pitchFamily="34" charset="-122"/>
              </a:defRPr>
            </a:lvl5pPr>
            <a:lvl6pPr>
              <a:defRPr sz="1797"/>
            </a:lvl6pPr>
            <a:lvl7pPr>
              <a:defRPr sz="1797"/>
            </a:lvl7pPr>
            <a:lvl8pPr>
              <a:defRPr sz="1797"/>
            </a:lvl8pPr>
            <a:lvl9pPr>
              <a:defRPr sz="1797"/>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内容占位符 3"/>
          <p:cNvSpPr>
            <a:spLocks noGrp="1"/>
          </p:cNvSpPr>
          <p:nvPr>
            <p:ph sz="half" idx="2"/>
          </p:nvPr>
        </p:nvSpPr>
        <p:spPr>
          <a:xfrm>
            <a:off x="6295682" y="1438836"/>
            <a:ext cx="5494522" cy="4733365"/>
          </a:xfrm>
        </p:spPr>
        <p:txBody>
          <a:bodyPr/>
          <a:lstStyle>
            <a:lvl1pPr>
              <a:defRPr sz="2797">
                <a:latin typeface="微软雅黑" panose="020B0503020204020204" pitchFamily="34" charset="-122"/>
                <a:ea typeface="微软雅黑" panose="020B0503020204020204" pitchFamily="34" charset="-122"/>
              </a:defRPr>
            </a:lvl1pPr>
            <a:lvl2pPr>
              <a:defRPr sz="2397">
                <a:latin typeface="微软雅黑" panose="020B0503020204020204" pitchFamily="34" charset="-122"/>
                <a:ea typeface="微软雅黑" panose="020B0503020204020204" pitchFamily="34" charset="-122"/>
              </a:defRPr>
            </a:lvl2pPr>
            <a:lvl3pPr>
              <a:defRPr sz="1997">
                <a:latin typeface="微软雅黑" panose="020B0503020204020204" pitchFamily="34" charset="-122"/>
                <a:ea typeface="微软雅黑" panose="020B0503020204020204" pitchFamily="34" charset="-122"/>
              </a:defRPr>
            </a:lvl3pPr>
            <a:lvl4pPr>
              <a:defRPr sz="1797">
                <a:latin typeface="微软雅黑" panose="020B0503020204020204" pitchFamily="34" charset="-122"/>
                <a:ea typeface="微软雅黑" panose="020B0503020204020204" pitchFamily="34" charset="-122"/>
              </a:defRPr>
            </a:lvl4pPr>
            <a:lvl5pPr>
              <a:defRPr sz="1797">
                <a:latin typeface="微软雅黑" panose="020B0503020204020204" pitchFamily="34" charset="-122"/>
                <a:ea typeface="微软雅黑" panose="020B0503020204020204" pitchFamily="34" charset="-122"/>
              </a:defRPr>
            </a:lvl5pPr>
            <a:lvl6pPr>
              <a:defRPr sz="1797"/>
            </a:lvl6pPr>
            <a:lvl7pPr>
              <a:defRPr sz="1797"/>
            </a:lvl7pPr>
            <a:lvl8pPr>
              <a:defRPr sz="1797"/>
            </a:lvl8pPr>
            <a:lvl9pPr>
              <a:defRPr sz="1797"/>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Tree>
    <p:extLst>
      <p:ext uri="{BB962C8B-B14F-4D97-AF65-F5344CB8AC3E}">
        <p14:creationId xmlns:p14="http://schemas.microsoft.com/office/powerpoint/2010/main" val="42470252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Tree>
    <p:extLst>
      <p:ext uri="{BB962C8B-B14F-4D97-AF65-F5344CB8AC3E}">
        <p14:creationId xmlns:p14="http://schemas.microsoft.com/office/powerpoint/2010/main" val="2012815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2817" y="273051"/>
            <a:ext cx="4012651" cy="863226"/>
          </a:xfrm>
        </p:spPr>
        <p:txBody>
          <a:bodyPr anchor="b"/>
          <a:lstStyle>
            <a:lvl1pPr algn="l">
              <a:defRPr sz="2397" b="1"/>
            </a:lvl1pPr>
          </a:lstStyle>
          <a:p>
            <a:r>
              <a:rPr lang="zh-CN" altLang="en-US" dirty="0"/>
              <a:t>单击此处编辑母版标题样式</a:t>
            </a:r>
            <a:endParaRPr lang="en-US" dirty="0"/>
          </a:p>
        </p:txBody>
      </p:sp>
      <p:sp>
        <p:nvSpPr>
          <p:cNvPr id="3" name="内容占位符 2"/>
          <p:cNvSpPr>
            <a:spLocks noGrp="1"/>
          </p:cNvSpPr>
          <p:nvPr>
            <p:ph idx="1"/>
          </p:nvPr>
        </p:nvSpPr>
        <p:spPr>
          <a:xfrm>
            <a:off x="4768599" y="273058"/>
            <a:ext cx="6818330" cy="5853113"/>
          </a:xfrm>
        </p:spPr>
        <p:txBody>
          <a:bodyPr/>
          <a:lstStyle>
            <a:lvl1pPr>
              <a:defRPr sz="3197"/>
            </a:lvl1pPr>
            <a:lvl2pPr>
              <a:defRPr sz="2797"/>
            </a:lvl2pPr>
            <a:lvl3pPr>
              <a:defRPr sz="2397"/>
            </a:lvl3pPr>
            <a:lvl4pPr>
              <a:defRPr sz="1997"/>
            </a:lvl4pPr>
            <a:lvl5pPr>
              <a:defRPr sz="1997"/>
            </a:lvl5pPr>
            <a:lvl6pPr>
              <a:defRPr sz="1997"/>
            </a:lvl6pPr>
            <a:lvl7pPr>
              <a:defRPr sz="1997"/>
            </a:lvl7pPr>
            <a:lvl8pPr>
              <a:defRPr sz="1997"/>
            </a:lvl8pPr>
            <a:lvl9pPr>
              <a:defRPr sz="199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609839" y="1435103"/>
            <a:ext cx="4012651" cy="4691063"/>
          </a:xfrm>
        </p:spPr>
        <p:txBody>
          <a:bodyPr/>
          <a:lstStyle>
            <a:lvl1pPr marL="0" indent="0">
              <a:buNone/>
              <a:defRPr sz="1397"/>
            </a:lvl1pPr>
            <a:lvl2pPr marL="456651" indent="0">
              <a:buNone/>
              <a:defRPr sz="1200"/>
            </a:lvl2pPr>
            <a:lvl3pPr marL="913303" indent="0">
              <a:buNone/>
              <a:defRPr sz="1000"/>
            </a:lvl3pPr>
            <a:lvl4pPr marL="1369955" indent="0">
              <a:buNone/>
              <a:defRPr sz="900"/>
            </a:lvl4pPr>
            <a:lvl5pPr marL="1826606" indent="0">
              <a:buNone/>
              <a:defRPr sz="900"/>
            </a:lvl5pPr>
            <a:lvl6pPr marL="2283258" indent="0">
              <a:buNone/>
              <a:defRPr sz="900"/>
            </a:lvl6pPr>
            <a:lvl7pPr marL="2739910" indent="0">
              <a:buNone/>
              <a:defRPr sz="900"/>
            </a:lvl7pPr>
            <a:lvl8pPr marL="3196561" indent="0">
              <a:buNone/>
              <a:defRPr sz="900"/>
            </a:lvl8pPr>
            <a:lvl9pPr marL="3653213"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443309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50" y="4800600"/>
            <a:ext cx="7318058" cy="566738"/>
          </a:xfrm>
        </p:spPr>
        <p:txBody>
          <a:bodyPr anchor="b"/>
          <a:lstStyle>
            <a:lvl1pPr algn="l">
              <a:defRPr sz="1997" b="1"/>
            </a:lvl1pPr>
          </a:lstStyle>
          <a:p>
            <a:r>
              <a:rPr lang="zh-CN" altLang="en-US"/>
              <a:t>单击此处编辑母版标题样式</a:t>
            </a:r>
            <a:endParaRPr lang="en-US"/>
          </a:p>
        </p:txBody>
      </p:sp>
      <p:sp>
        <p:nvSpPr>
          <p:cNvPr id="3" name="图片占位符 2"/>
          <p:cNvSpPr>
            <a:spLocks noGrp="1"/>
          </p:cNvSpPr>
          <p:nvPr>
            <p:ph type="pic" idx="1"/>
          </p:nvPr>
        </p:nvSpPr>
        <p:spPr>
          <a:xfrm>
            <a:off x="2390650" y="612775"/>
            <a:ext cx="7318058" cy="4114800"/>
          </a:xfrm>
        </p:spPr>
        <p:txBody>
          <a:bodyPr/>
          <a:lstStyle>
            <a:lvl1pPr marL="0" indent="0">
              <a:buNone/>
              <a:defRPr sz="3197"/>
            </a:lvl1pPr>
            <a:lvl2pPr marL="456651" indent="0">
              <a:buNone/>
              <a:defRPr sz="2797"/>
            </a:lvl2pPr>
            <a:lvl3pPr marL="913303" indent="0">
              <a:buNone/>
              <a:defRPr sz="2397"/>
            </a:lvl3pPr>
            <a:lvl4pPr marL="1369955" indent="0">
              <a:buNone/>
              <a:defRPr sz="1997"/>
            </a:lvl4pPr>
            <a:lvl5pPr marL="1826606" indent="0">
              <a:buNone/>
              <a:defRPr sz="1997"/>
            </a:lvl5pPr>
            <a:lvl6pPr marL="2283258" indent="0">
              <a:buNone/>
              <a:defRPr sz="1997"/>
            </a:lvl6pPr>
            <a:lvl7pPr marL="2739910" indent="0">
              <a:buNone/>
              <a:defRPr sz="1997"/>
            </a:lvl7pPr>
            <a:lvl8pPr marL="3196561" indent="0">
              <a:buNone/>
              <a:defRPr sz="1997"/>
            </a:lvl8pPr>
            <a:lvl9pPr marL="3653213" indent="0">
              <a:buNone/>
              <a:defRPr sz="1997"/>
            </a:lvl9pPr>
          </a:lstStyle>
          <a:p>
            <a:endParaRPr lang="en-US"/>
          </a:p>
        </p:txBody>
      </p:sp>
      <p:sp>
        <p:nvSpPr>
          <p:cNvPr id="4" name="文本占位符 3"/>
          <p:cNvSpPr>
            <a:spLocks noGrp="1"/>
          </p:cNvSpPr>
          <p:nvPr>
            <p:ph type="body" sz="half" idx="2"/>
          </p:nvPr>
        </p:nvSpPr>
        <p:spPr>
          <a:xfrm>
            <a:off x="2390650" y="5367338"/>
            <a:ext cx="7318058" cy="804862"/>
          </a:xfrm>
        </p:spPr>
        <p:txBody>
          <a:bodyPr/>
          <a:lstStyle>
            <a:lvl1pPr marL="0" indent="0">
              <a:buNone/>
              <a:defRPr sz="1397"/>
            </a:lvl1pPr>
            <a:lvl2pPr marL="456651" indent="0">
              <a:buNone/>
              <a:defRPr sz="1200"/>
            </a:lvl2pPr>
            <a:lvl3pPr marL="913303" indent="0">
              <a:buNone/>
              <a:defRPr sz="1000"/>
            </a:lvl3pPr>
            <a:lvl4pPr marL="1369955" indent="0">
              <a:buNone/>
              <a:defRPr sz="900"/>
            </a:lvl4pPr>
            <a:lvl5pPr marL="1826606" indent="0">
              <a:buNone/>
              <a:defRPr sz="900"/>
            </a:lvl5pPr>
            <a:lvl6pPr marL="2283258" indent="0">
              <a:buNone/>
              <a:defRPr sz="900"/>
            </a:lvl6pPr>
            <a:lvl7pPr marL="2739910" indent="0">
              <a:buNone/>
              <a:defRPr sz="900"/>
            </a:lvl7pPr>
            <a:lvl8pPr marL="3196561" indent="0">
              <a:buNone/>
              <a:defRPr sz="900"/>
            </a:lvl8pPr>
            <a:lvl9pPr marL="3653213"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97263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1977146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45932" y="274638"/>
            <a:ext cx="2744272" cy="5897562"/>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13117" y="274638"/>
            <a:ext cx="8029536" cy="589756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extLst>
      <p:ext uri="{BB962C8B-B14F-4D97-AF65-F5344CB8AC3E}">
        <p14:creationId xmlns:p14="http://schemas.microsoft.com/office/powerpoint/2010/main" val="32682179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标题和表格">
    <p:spTree>
      <p:nvGrpSpPr>
        <p:cNvPr id="1" name=""/>
        <p:cNvGrpSpPr/>
        <p:nvPr/>
      </p:nvGrpSpPr>
      <p:grpSpPr>
        <a:xfrm>
          <a:off x="0" y="0"/>
          <a:ext cx="0" cy="0"/>
          <a:chOff x="0" y="0"/>
          <a:chExt cx="0" cy="0"/>
        </a:xfrm>
      </p:grpSpPr>
      <p:sp>
        <p:nvSpPr>
          <p:cNvPr id="6" name="Content Placeholder 2"/>
          <p:cNvSpPr>
            <a:spLocks noGrp="1"/>
          </p:cNvSpPr>
          <p:nvPr>
            <p:ph idx="11" hasCustomPrompt="1"/>
          </p:nvPr>
        </p:nvSpPr>
        <p:spPr>
          <a:xfrm>
            <a:off x="736911" y="845203"/>
            <a:ext cx="10733557" cy="5347246"/>
          </a:xfrm>
          <a:prstGeom prst="rect">
            <a:avLst/>
          </a:prstGeom>
        </p:spPr>
        <p:txBody>
          <a:bodyPr lIns="0" tIns="0" rIns="0" bIns="0"/>
          <a:lstStyle>
            <a:lvl1pPr marL="12059" indent="0">
              <a:lnSpc>
                <a:spcPct val="100000"/>
              </a:lnSpc>
              <a:spcBef>
                <a:spcPts val="0"/>
              </a:spcBef>
              <a:buFontTx/>
              <a:buNone/>
              <a:tabLst>
                <a:tab pos="1206531"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517" indent="-170730">
              <a:buFont typeface="Arial" panose="020B0604020202020204" pitchFamily="34" charset="0"/>
              <a:buChar char="•"/>
              <a:tabLst>
                <a:tab pos="1206531" algn="ctr"/>
              </a:tabLst>
              <a:defRPr sz="1299" baseline="0"/>
            </a:lvl2pPr>
            <a:lvl3pPr marL="525517" indent="-170730">
              <a:buFont typeface="Arial" panose="020B0604020202020204" pitchFamily="34" charset="0"/>
              <a:buChar char="•"/>
              <a:tabLst>
                <a:tab pos="1206531" algn="ctr"/>
              </a:tabLst>
              <a:defRPr sz="1299" baseline="0"/>
            </a:lvl3pPr>
            <a:lvl4pPr marL="525517" indent="-170730">
              <a:buFont typeface="Arial" panose="020B0604020202020204" pitchFamily="34" charset="0"/>
              <a:buChar char="•"/>
              <a:tabLst>
                <a:tab pos="1206531" algn="ctr"/>
              </a:tabLst>
              <a:defRPr sz="1299" baseline="0"/>
            </a:lvl4pPr>
            <a:lvl5pPr marL="525517" indent="-170730">
              <a:buFont typeface="Arial" panose="020B0604020202020204" pitchFamily="34" charset="0"/>
              <a:buChar char="•"/>
              <a:tabLst>
                <a:tab pos="1206531" algn="ctr"/>
              </a:tabLst>
              <a:defRPr sz="1299" baseline="0"/>
            </a:lvl5pPr>
          </a:lstStyle>
          <a:p>
            <a:pPr lvl="0"/>
            <a:r>
              <a:rPr lang="zh-CN" altLang="en-US" dirty="0"/>
              <a:t>单击此处添加文本</a:t>
            </a:r>
            <a:endParaRPr lang="en-US" dirty="0"/>
          </a:p>
        </p:txBody>
      </p:sp>
      <p:sp>
        <p:nvSpPr>
          <p:cNvPr id="4" name="标题 1"/>
          <p:cNvSpPr>
            <a:spLocks noGrp="1"/>
          </p:cNvSpPr>
          <p:nvPr>
            <p:ph type="title"/>
          </p:nvPr>
        </p:nvSpPr>
        <p:spPr>
          <a:xfrm>
            <a:off x="288776" y="47826"/>
            <a:ext cx="11657736" cy="539749"/>
          </a:xfrm>
          <a:prstGeom prst="rect">
            <a:avLst/>
          </a:prstGeom>
        </p:spPr>
        <p:txBody>
          <a:bodyPr anchor="ctr"/>
          <a:lstStyle>
            <a:lvl1pPr>
              <a:defRPr sz="3199" b="1">
                <a:solidFill>
                  <a:srgbClr val="C0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015147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17525" y="220737"/>
            <a:ext cx="11161713" cy="492125"/>
          </a:xfrm>
          <a:prstGeom prst="rect">
            <a:avLst/>
          </a:prstGeom>
        </p:spPr>
        <p:txBody>
          <a:bodyPr/>
          <a:lstStyle>
            <a:lvl1pPr>
              <a:defRPr sz="2799">
                <a:latin typeface="微软雅黑" panose="020B0503020204020204" pitchFamily="34" charset="-122"/>
                <a:ea typeface="微软雅黑" panose="020B0503020204020204" pitchFamily="34" charset="-122"/>
                <a:cs typeface="Arial" pitchFamily="34" charset="0"/>
              </a:defRPr>
            </a:lvl1pPr>
          </a:lstStyle>
          <a:p>
            <a:r>
              <a:rPr lang="zh-CN" altLang="en-US"/>
              <a:t>单击此处编辑母版标题样式</a:t>
            </a:r>
          </a:p>
        </p:txBody>
      </p:sp>
    </p:spTree>
    <p:extLst>
      <p:ext uri="{BB962C8B-B14F-4D97-AF65-F5344CB8AC3E}">
        <p14:creationId xmlns:p14="http://schemas.microsoft.com/office/powerpoint/2010/main" val="3016217040"/>
      </p:ext>
    </p:extLst>
  </p:cSld>
  <p:clrMapOvr>
    <a:masterClrMapping/>
  </p:clrMapOvr>
  <mc:AlternateContent xmlns:mc="http://schemas.openxmlformats.org/markup-compatibility/2006" xmlns:p14="http://schemas.microsoft.com/office/powerpoint/2010/main">
    <mc:Choice Requires="p14">
      <p:transition p14:dur="0"/>
    </mc:Choice>
    <mc:Fallback xmlns="" xmlns:a14="http://schemas.microsoft.com/office/drawing/2010/main" xmlns:p15="http://schemas.microsoft.com/office/powerpoint/2012/main">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839" y="1600204"/>
            <a:ext cx="10977087"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a:xfrm>
            <a:off x="609680" y="392234"/>
            <a:ext cx="5141820" cy="430887"/>
          </a:xfrm>
          <a:prstGeom prst="rect">
            <a:avLst/>
          </a:prstGeom>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0B9453D5-D18B-42C1-B6B7-CB14983FB24C}"/>
              </a:ext>
            </a:extLst>
          </p:cNvPr>
          <p:cNvSpPr>
            <a:spLocks noGrp="1"/>
          </p:cNvSpPr>
          <p:nvPr>
            <p:ph type="sldNum" sz="quarter" idx="10"/>
          </p:nvPr>
        </p:nvSpPr>
        <p:spPr>
          <a:xfrm>
            <a:off x="11383645" y="6492875"/>
            <a:ext cx="527256" cy="222250"/>
          </a:xfrm>
          <a:prstGeom prst="rect">
            <a:avLst/>
          </a:prstGeom>
        </p:spPr>
        <p:txBody>
          <a:bodyPr/>
          <a:lstStyle>
            <a:lvl1pPr>
              <a:defRPr/>
            </a:lvl1pPr>
          </a:lstStyle>
          <a:p>
            <a:pPr>
              <a:defRPr/>
            </a:pPr>
            <a:fld id="{507110A4-CCF0-4FA7-86CB-0269CCB90E12}" type="slidenum">
              <a:rPr lang="en-GB" altLang="en-US">
                <a:solidFill>
                  <a:srgbClr val="1D1D1A"/>
                </a:solidFill>
              </a:rPr>
              <a:pPr>
                <a:defRPr/>
              </a:pPr>
              <a:t>‹#›</a:t>
            </a:fld>
            <a:endParaRPr lang="en-GB" altLang="en-US">
              <a:solidFill>
                <a:srgbClr val="1D1D1A"/>
              </a:solidFill>
            </a:endParaRPr>
          </a:p>
        </p:txBody>
      </p:sp>
    </p:spTree>
    <p:extLst>
      <p:ext uri="{BB962C8B-B14F-4D97-AF65-F5344CB8AC3E}">
        <p14:creationId xmlns:p14="http://schemas.microsoft.com/office/powerpoint/2010/main" val="32170759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8"/>
              </a:lnSpc>
              <a:spcBef>
                <a:spcPct val="0"/>
              </a:spcBef>
              <a:buNone/>
              <a:defRPr sz="3198" baseline="0">
                <a:solidFill>
                  <a:schemeClr val="tx1"/>
                </a:solidFill>
                <a:latin typeface="Microsoft YaHei" panose="020B0503020204020204" pitchFamily="34" charset="-122"/>
                <a:ea typeface="Microsoft YaHei" panose="020B0503020204020204" pitchFamily="34" charset="-122"/>
              </a:defRPr>
            </a:lvl1pPr>
            <a:lvl2pPr marL="593425" indent="0" algn="ctr">
              <a:buNone/>
              <a:defRPr sz="2596"/>
            </a:lvl2pPr>
            <a:lvl3pPr marL="1186848" indent="0" algn="ctr">
              <a:buNone/>
              <a:defRPr sz="2336"/>
            </a:lvl3pPr>
            <a:lvl4pPr marL="1780274" indent="0" algn="ctr">
              <a:buNone/>
              <a:defRPr sz="2077"/>
            </a:lvl4pPr>
            <a:lvl5pPr marL="2373698" indent="0" algn="ctr">
              <a:buNone/>
              <a:defRPr sz="2077"/>
            </a:lvl5pPr>
            <a:lvl6pPr marL="2967122" indent="0" algn="ctr">
              <a:buNone/>
              <a:defRPr sz="2077"/>
            </a:lvl6pPr>
            <a:lvl7pPr marL="3560546" indent="0" algn="ctr">
              <a:buNone/>
              <a:defRPr sz="2077"/>
            </a:lvl7pPr>
            <a:lvl8pPr marL="4153972" indent="0" algn="ctr">
              <a:buNone/>
              <a:defRPr sz="2077"/>
            </a:lvl8pPr>
            <a:lvl9pPr marL="4747395" indent="0" algn="ctr">
              <a:buNone/>
              <a:defRPr sz="2077"/>
            </a:lvl9pPr>
          </a:lstStyle>
          <a:p>
            <a:r>
              <a:rPr lang="zh-CN" altLang="en-US"/>
              <a:t>单击此处添加标题</a:t>
            </a:r>
            <a:endParaRPr lang="en-US"/>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3" y="1512879"/>
            <a:ext cx="10733557" cy="4690459"/>
          </a:xfrm>
          <a:prstGeom prst="rect">
            <a:avLst/>
          </a:prstGeom>
        </p:spPr>
        <p:txBody>
          <a:bodyPr lIns="0" tIns="0" rIns="0" bIns="0"/>
          <a:lstStyle>
            <a:lvl1pPr marL="179244" marR="0" indent="-168141" algn="l" defTabSz="1186848" rtl="0" eaLnBrk="1" fontAlgn="auto" latinLnBrk="0" hangingPunct="1">
              <a:lnSpc>
                <a:spcPct val="100000"/>
              </a:lnSpc>
              <a:spcBef>
                <a:spcPct val="0"/>
              </a:spcBef>
              <a:spcAft>
                <a:spcPts val="600"/>
              </a:spcAft>
              <a:buClr>
                <a:srgbClr val="000000"/>
              </a:buClr>
              <a:buSzTx/>
              <a:buFont typeface="Arial" pitchFamily="34" charset="0"/>
              <a:buChar char="•"/>
              <a:tabLst>
                <a:tab pos="1207122" algn="ctr"/>
              </a:tabLst>
              <a:defRPr sz="1798" baseline="0">
                <a:solidFill>
                  <a:schemeClr val="tx1"/>
                </a:solidFill>
                <a:latin typeface="Microsoft YaHei" panose="020B0503020204020204" pitchFamily="34" charset="-122"/>
                <a:ea typeface="Microsoft YaHei" panose="020B0503020204020204" pitchFamily="34" charset="-122"/>
                <a:cs typeface="Arial" pitchFamily="34" charset="0"/>
              </a:defRPr>
            </a:lvl1pPr>
            <a:lvl2pPr marL="328762" marR="0" indent="-168141" algn="l" defTabSz="1186848" rtl="0" eaLnBrk="1" fontAlgn="auto" latinLnBrk="0" hangingPunct="1">
              <a:lnSpc>
                <a:spcPct val="100000"/>
              </a:lnSpc>
              <a:spcBef>
                <a:spcPct val="0"/>
              </a:spcBef>
              <a:spcAft>
                <a:spcPts val="600"/>
              </a:spcAft>
              <a:buClr>
                <a:schemeClr val="tx1"/>
              </a:buClr>
              <a:buSzTx/>
              <a:buFont typeface=".AppleSystemUIFont"/>
              <a:buChar char="&gt;"/>
              <a:tabLst>
                <a:tab pos="1207122" algn="ctr"/>
              </a:tabLst>
              <a:defRPr sz="1598" baseline="0">
                <a:latin typeface="Microsoft YaHei" panose="020B0503020204020204" pitchFamily="34" charset="-122"/>
                <a:ea typeface="Microsoft YaHei" panose="020B0503020204020204" pitchFamily="34" charset="-122"/>
              </a:defRPr>
            </a:lvl2pPr>
            <a:lvl3pPr marL="1097697" marR="0" indent="-168141" algn="l" defTabSz="1186848" rtl="0" eaLnBrk="1" fontAlgn="auto" latinLnBrk="0" hangingPunct="1">
              <a:lnSpc>
                <a:spcPct val="100000"/>
              </a:lnSpc>
              <a:spcBef>
                <a:spcPct val="0"/>
              </a:spcBef>
              <a:spcAft>
                <a:spcPts val="600"/>
              </a:spcAft>
              <a:buClr>
                <a:schemeClr val="tx1"/>
              </a:buClr>
              <a:buSzTx/>
              <a:buFont typeface=".AppleSystemUIFont"/>
              <a:buChar char="-"/>
              <a:tabLst>
                <a:tab pos="1207122" algn="ctr"/>
              </a:tabLst>
              <a:defRPr sz="1297" baseline="0">
                <a:latin typeface="Microsoft YaHei" panose="020B0503020204020204" pitchFamily="34" charset="-122"/>
                <a:ea typeface="Microsoft YaHei" panose="020B0503020204020204" pitchFamily="34" charset="-122"/>
              </a:defRPr>
            </a:lvl3pPr>
            <a:lvl4pPr marL="525430" indent="-171023">
              <a:buFont typeface="Arial" pitchFamily="34" charset="0"/>
              <a:buChar char="•"/>
              <a:tabLst>
                <a:tab pos="1207454" algn="ctr"/>
              </a:tabLst>
              <a:defRPr sz="1297" baseline="0"/>
            </a:lvl4pPr>
            <a:lvl5pPr marL="525430" indent="-171023">
              <a:buFont typeface="Arial" pitchFamily="34" charset="0"/>
              <a:buChar char="•"/>
              <a:tabLst>
                <a:tab pos="1207454" algn="ctr"/>
              </a:tabLst>
              <a:defRPr sz="1297" baseline="0"/>
            </a:lvl5pPr>
          </a:lstStyle>
          <a:p>
            <a:pPr lvl="0"/>
            <a:r>
              <a:rPr lang="zh-CN" altLang="en-US"/>
              <a:t>单击此处添加文本</a:t>
            </a:r>
            <a:endParaRPr lang="en-US"/>
          </a:p>
          <a:p>
            <a:pPr marL="328762" marR="0" lvl="1"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r>
              <a:rPr lang="zh-CN" altLang="en-US"/>
              <a:t>单击此处添加文本</a:t>
            </a:r>
            <a:endParaRPr lang="en-US"/>
          </a:p>
          <a:p>
            <a:pPr marL="1097697" marR="0" lvl="2" indent="-168141" algn="l" defTabSz="1186848" rtl="0" eaLnBrk="1" fontAlgn="auto" latinLnBrk="0" hangingPunct="1">
              <a:lnSpc>
                <a:spcPct val="100000"/>
              </a:lnSpc>
              <a:spcBef>
                <a:spcPct val="0"/>
              </a:spcBef>
              <a:spcAft>
                <a:spcPts val="600"/>
              </a:spcAft>
              <a:buClr>
                <a:schemeClr val="tx1"/>
              </a:buClr>
              <a:buSzTx/>
              <a:buFont typeface="Arial" pitchFamily="34" charset="0"/>
              <a:buChar char="•"/>
              <a:tabLst>
                <a:tab pos="1207122" algn="ctr"/>
              </a:tabLst>
              <a:defRPr/>
            </a:pPr>
            <a:endParaRPr lang="en-US" altLang="zh-CN"/>
          </a:p>
        </p:txBody>
      </p:sp>
    </p:spTree>
    <p:extLst>
      <p:ext uri="{BB962C8B-B14F-4D97-AF65-F5344CB8AC3E}">
        <p14:creationId xmlns:p14="http://schemas.microsoft.com/office/powerpoint/2010/main" val="1320527536"/>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06335921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9681" y="89002"/>
            <a:ext cx="11238613" cy="634335"/>
          </a:xfrm>
          <a:prstGeom prst="rect">
            <a:avLst/>
          </a:prstGeom>
        </p:spPr>
        <p:txBody>
          <a:bodyPr anchor="ctr"/>
          <a:lstStyle>
            <a:lvl1pPr>
              <a:defRPr sz="3597">
                <a:solidFill>
                  <a:srgbClr val="C00000"/>
                </a:solidFill>
                <a:latin typeface="+mj-lt"/>
              </a:defRPr>
            </a:lvl1pPr>
          </a:lstStyle>
          <a:p>
            <a:r>
              <a:rPr lang="en-US" altLang="zh-CN" dirty="0"/>
              <a:t>Title</a:t>
            </a:r>
            <a:endParaRPr lang="en-US" dirty="0"/>
          </a:p>
        </p:txBody>
      </p:sp>
      <p:sp>
        <p:nvSpPr>
          <p:cNvPr id="4" name="Content Placeholder 3"/>
          <p:cNvSpPr>
            <a:spLocks noGrp="1"/>
          </p:cNvSpPr>
          <p:nvPr>
            <p:ph sz="quarter" idx="10" hasCustomPrompt="1"/>
          </p:nvPr>
        </p:nvSpPr>
        <p:spPr>
          <a:xfrm>
            <a:off x="477838" y="1127126"/>
            <a:ext cx="11239500" cy="4968875"/>
          </a:xfrm>
          <a:prstGeom prst="rect">
            <a:avLst/>
          </a:prstGeom>
        </p:spPr>
        <p:txBody>
          <a:bodyPr/>
          <a:lstStyle>
            <a:lvl1pPr marL="228327" indent="-228327">
              <a:lnSpc>
                <a:spcPct val="100000"/>
              </a:lnSpc>
              <a:spcBef>
                <a:spcPts val="0"/>
              </a:spcBef>
              <a:buFont typeface="Arial" panose="020B0604020202020204" pitchFamily="34" charset="0"/>
              <a:buChar char="•"/>
              <a:defRPr sz="1797" spc="0" baseline="0">
                <a:solidFill>
                  <a:schemeClr val="tx1"/>
                </a:solidFill>
                <a:latin typeface="+mn-lt"/>
                <a:ea typeface="+mn-ea"/>
              </a:defRPr>
            </a:lvl1pPr>
            <a:lvl2pPr marL="456651" indent="-228327">
              <a:lnSpc>
                <a:spcPct val="100000"/>
              </a:lnSpc>
              <a:spcBef>
                <a:spcPts val="0"/>
              </a:spcBef>
              <a:buFont typeface="Arial" panose="020B0604020202020204" pitchFamily="34" charset="0"/>
              <a:buChar char="•"/>
              <a:defRPr sz="1797" baseline="0">
                <a:latin typeface="+mn-lt"/>
              </a:defRPr>
            </a:lvl2pPr>
            <a:lvl3pPr marL="684978" indent="-228327">
              <a:lnSpc>
                <a:spcPct val="100000"/>
              </a:lnSpc>
              <a:spcBef>
                <a:spcPts val="0"/>
              </a:spcBef>
              <a:buFont typeface="Arial" panose="020B0604020202020204" pitchFamily="34" charset="0"/>
              <a:buChar char="•"/>
              <a:defRPr sz="1797">
                <a:latin typeface="+mn-lt"/>
              </a:defRPr>
            </a:lvl3pPr>
            <a:lvl4pPr marL="913303" indent="-228327">
              <a:spcBef>
                <a:spcPts val="0"/>
              </a:spcBef>
              <a:buFont typeface="Arial" panose="020B0604020202020204" pitchFamily="34" charset="0"/>
              <a:buChar char="•"/>
              <a:defRPr sz="1797">
                <a:latin typeface="+mn-lt"/>
              </a:defRPr>
            </a:lvl4pPr>
            <a:lvl5pPr marL="1141629" indent="-228327">
              <a:spcBef>
                <a:spcPts val="0"/>
              </a:spcBef>
              <a:buFont typeface="Arial" panose="020B0604020202020204" pitchFamily="34" charset="0"/>
              <a:buChar char="•"/>
              <a:defRPr sz="1797">
                <a:latin typeface="+mn-lt"/>
              </a:defRPr>
            </a:lvl5pPr>
            <a:lvl6pPr marL="1369955" indent="-228327">
              <a:spcBef>
                <a:spcPts val="0"/>
              </a:spcBef>
              <a:defRPr sz="1797"/>
            </a:lvl6pPr>
            <a:lvl7pPr marL="1598280" indent="-228327">
              <a:spcBef>
                <a:spcPts val="0"/>
              </a:spcBef>
              <a:defRPr sz="1797"/>
            </a:lvl7pPr>
            <a:lvl8pPr marL="1826606" indent="-228327">
              <a:spcBef>
                <a:spcPts val="0"/>
              </a:spcBef>
              <a:defRPr sz="1797"/>
            </a:lvl8pPr>
            <a:lvl9pPr marL="2054932" indent="-228327">
              <a:spcBef>
                <a:spcPts val="0"/>
              </a:spcBef>
              <a:defRPr sz="1797"/>
            </a:lvl9pPr>
          </a:lstStyle>
          <a:p>
            <a:pPr lvl="0"/>
            <a:r>
              <a:rPr lang="en-US" dirty="0"/>
              <a:t>One</a:t>
            </a:r>
          </a:p>
          <a:p>
            <a:pPr lvl="1"/>
            <a:r>
              <a:rPr lang="en-US" dirty="0"/>
              <a:t>Two</a:t>
            </a:r>
          </a:p>
          <a:p>
            <a:pPr lvl="2"/>
            <a:r>
              <a:rPr lang="en-US" dirty="0"/>
              <a:t>Three</a:t>
            </a:r>
          </a:p>
          <a:p>
            <a:pPr lvl="3"/>
            <a:r>
              <a:rPr lang="en-US" dirty="0"/>
              <a:t>Four</a:t>
            </a:r>
          </a:p>
          <a:p>
            <a:pPr lvl="4"/>
            <a:r>
              <a:rPr lang="en-US" dirty="0"/>
              <a:t>Five</a:t>
            </a:r>
          </a:p>
          <a:p>
            <a:pPr lvl="5"/>
            <a:r>
              <a:rPr lang="en-US" dirty="0"/>
              <a:t>Six</a:t>
            </a:r>
          </a:p>
          <a:p>
            <a:pPr lvl="6"/>
            <a:r>
              <a:rPr lang="en-US" dirty="0"/>
              <a:t>Seven</a:t>
            </a:r>
          </a:p>
          <a:p>
            <a:pPr lvl="7"/>
            <a:r>
              <a:rPr lang="en-US" dirty="0"/>
              <a:t>Eight</a:t>
            </a:r>
          </a:p>
          <a:p>
            <a:pPr lvl="8"/>
            <a:r>
              <a:rPr lang="en-US" dirty="0"/>
              <a:t>Nine</a:t>
            </a:r>
          </a:p>
        </p:txBody>
      </p:sp>
      <p:cxnSp>
        <p:nvCxnSpPr>
          <p:cNvPr id="5" name="直接连接符 4"/>
          <p:cNvCxnSpPr/>
          <p:nvPr userDrawn="1"/>
        </p:nvCxnSpPr>
        <p:spPr bwMode="auto">
          <a:xfrm>
            <a:off x="205513" y="723331"/>
            <a:ext cx="11586951" cy="0"/>
          </a:xfrm>
          <a:prstGeom prst="line">
            <a:avLst/>
          </a:prstGeom>
          <a:solidFill>
            <a:srgbClr val="CCFFFF"/>
          </a:solidFill>
          <a:ln w="44450" cap="flat" cmpd="sng" algn="ctr">
            <a:solidFill>
              <a:srgbClr val="990000"/>
            </a:solidFill>
            <a:prstDash val="solid"/>
            <a:round/>
            <a:headEnd type="none" w="med" len="med"/>
            <a:tailEnd type="none" w="med" len="med"/>
          </a:ln>
          <a:effectLst/>
        </p:spPr>
      </p:cxnSp>
    </p:spTree>
    <p:extLst>
      <p:ext uri="{BB962C8B-B14F-4D97-AF65-F5344CB8AC3E}">
        <p14:creationId xmlns:p14="http://schemas.microsoft.com/office/powerpoint/2010/main" val="3379630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58262" y="131897"/>
            <a:ext cx="11913576" cy="521178"/>
          </a:xfrm>
          <a:prstGeom prst="rect">
            <a:avLst/>
          </a:prstGeom>
        </p:spPr>
        <p:txBody>
          <a:bodyPr lIns="102943" tIns="51472" rIns="102943" bIns="51472" anchor="ctr">
            <a:noAutofit/>
          </a:bodyPr>
          <a:lstStyle>
            <a:lvl1pPr algn="l">
              <a:defRPr sz="2797" b="1">
                <a:solidFill>
                  <a:srgbClr val="C00000"/>
                </a:solidFill>
                <a:latin typeface="Arial" pitchFamily="34" charset="0"/>
                <a:ea typeface="微软雅黑" panose="020B0503020204020204" pitchFamily="34" charset="-122"/>
                <a:cs typeface="Arial" pitchFamily="34" charset="0"/>
              </a:defRPr>
            </a:lvl1pPr>
          </a:lstStyle>
          <a:p>
            <a:r>
              <a:rPr lang="zh-CN" altLang="en-US" dirty="0"/>
              <a:t>单击此处编辑母版标题样式</a:t>
            </a:r>
          </a:p>
        </p:txBody>
      </p:sp>
    </p:spTree>
    <p:extLst>
      <p:ext uri="{BB962C8B-B14F-4D97-AF65-F5344CB8AC3E}">
        <p14:creationId xmlns:p14="http://schemas.microsoft.com/office/powerpoint/2010/main" val="1333829524"/>
      </p:ext>
    </p:extLst>
  </p:cSld>
  <p:clrMapOvr>
    <a:masterClrMapping/>
  </p:clrMapOvr>
  <p:extLst>
    <p:ext uri="{DCECCB84-F9BA-43D5-87BE-67443E8EF086}">
      <p15:sldGuideLst xmlns:p15="http://schemas.microsoft.com/office/powerpoint/2012/main">
        <p15:guide id="1" orient="horz" pos="1928">
          <p15:clr>
            <a:srgbClr val="FBAE40"/>
          </p15:clr>
        </p15:guide>
        <p15:guide id="2" pos="340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16140" y="260360"/>
            <a:ext cx="11164484" cy="539749"/>
          </a:xfrm>
          <a:prstGeom prst="rect">
            <a:avLst/>
          </a:prstGeom>
        </p:spPr>
        <p:txBody>
          <a:bodyPr/>
          <a:lstStyle>
            <a:lvl1pPr>
              <a:defRPr sz="3198">
                <a:solidFill>
                  <a:srgbClr val="C0000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内容占位符 2"/>
          <p:cNvSpPr>
            <a:spLocks noGrp="1"/>
          </p:cNvSpPr>
          <p:nvPr>
            <p:ph idx="1"/>
          </p:nvPr>
        </p:nvSpPr>
        <p:spPr>
          <a:xfrm>
            <a:off x="638263" y="1076329"/>
            <a:ext cx="11021860" cy="5095875"/>
          </a:xfrm>
          <a:prstGeom prst="rect">
            <a:avLst/>
          </a:prstGeom>
        </p:spPr>
        <p:txBody>
          <a:bodyPr/>
          <a:lstStyle>
            <a:lvl1pPr marL="342626" indent="-342626">
              <a:lnSpc>
                <a:spcPct val="150000"/>
              </a:lnSpc>
              <a:buFont typeface="Arial" panose="020B0604020202020204" pitchFamily="34" charset="0"/>
              <a:buChar char="•"/>
              <a:defRPr sz="1998">
                <a:latin typeface="微软雅黑" panose="020B0503020204020204" pitchFamily="34" charset="-122"/>
                <a:ea typeface="微软雅黑" panose="020B0503020204020204" pitchFamily="34" charset="-122"/>
              </a:defRPr>
            </a:lvl1pPr>
            <a:lvl2pPr marL="799460" indent="-342626">
              <a:lnSpc>
                <a:spcPct val="150000"/>
              </a:lnSpc>
              <a:buFont typeface="Wingdings" panose="05000000000000000000" pitchFamily="2" charset="2"/>
              <a:buChar char="p"/>
              <a:defRPr sz="1798">
                <a:latin typeface="微软雅黑" panose="020B0503020204020204" pitchFamily="34" charset="-122"/>
                <a:ea typeface="微软雅黑" panose="020B0503020204020204" pitchFamily="34" charset="-122"/>
              </a:defRPr>
            </a:lvl2pPr>
            <a:lvl3pPr marL="1256294" indent="-342626">
              <a:lnSpc>
                <a:spcPct val="150000"/>
              </a:lnSpc>
              <a:buFont typeface="Wingdings" panose="05000000000000000000" pitchFamily="2" charset="2"/>
              <a:buChar char="Ø"/>
              <a:defRPr sz="1598">
                <a:latin typeface="微软雅黑" panose="020B0503020204020204" pitchFamily="34" charset="-122"/>
                <a:ea typeface="微软雅黑" panose="020B0503020204020204" pitchFamily="34" charset="-122"/>
              </a:defRPr>
            </a:lvl3pPr>
            <a:lvl4pPr marL="1656024" indent="-285522">
              <a:lnSpc>
                <a:spcPct val="150000"/>
              </a:lnSpc>
              <a:buFont typeface="Wingdings" panose="05000000000000000000" pitchFamily="2" charset="2"/>
              <a:buChar char="ü"/>
              <a:defRPr sz="1398">
                <a:latin typeface="微软雅黑" panose="020B0503020204020204" pitchFamily="34" charset="-122"/>
                <a:ea typeface="微软雅黑" panose="020B0503020204020204" pitchFamily="34" charset="-122"/>
              </a:defRPr>
            </a:lvl4pPr>
            <a:lvl5pPr marL="2169963" indent="-342626">
              <a:lnSpc>
                <a:spcPct val="150000"/>
              </a:lnSpc>
              <a:buFont typeface="+mj-lt"/>
              <a:buAutoNum type="alphaUcPeriod"/>
              <a:defRPr sz="12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204869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461" y="4406905"/>
            <a:ext cx="10367249" cy="1362075"/>
          </a:xfrm>
        </p:spPr>
        <p:txBody>
          <a:bodyPr anchor="t"/>
          <a:lstStyle>
            <a:lvl1pPr algn="l">
              <a:defRPr sz="3998" b="1" cap="a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en-US" dirty="0"/>
          </a:p>
        </p:txBody>
      </p:sp>
      <p:sp>
        <p:nvSpPr>
          <p:cNvPr id="3" name="文本占位符 2"/>
          <p:cNvSpPr>
            <a:spLocks noGrp="1"/>
          </p:cNvSpPr>
          <p:nvPr>
            <p:ph type="body" idx="1"/>
          </p:nvPr>
        </p:nvSpPr>
        <p:spPr>
          <a:xfrm>
            <a:off x="963461" y="2906713"/>
            <a:ext cx="10367249" cy="1500187"/>
          </a:xfrm>
        </p:spPr>
        <p:txBody>
          <a:bodyPr anchor="b"/>
          <a:lstStyle>
            <a:lvl1pPr marL="0" indent="0">
              <a:buNone/>
              <a:defRPr sz="1999">
                <a:latin typeface="微软雅黑" panose="020B0503020204020204" pitchFamily="34" charset="-122"/>
                <a:ea typeface="微软雅黑" panose="020B0503020204020204" pitchFamily="34" charset="-122"/>
              </a:defRPr>
            </a:lvl1pPr>
            <a:lvl2pPr marL="457017" indent="0">
              <a:buNone/>
              <a:defRPr sz="1799"/>
            </a:lvl2pPr>
            <a:lvl3pPr marL="914034" indent="0">
              <a:buNone/>
              <a:defRPr sz="1599"/>
            </a:lvl3pPr>
            <a:lvl4pPr marL="1371051" indent="0">
              <a:buNone/>
              <a:defRPr sz="1399"/>
            </a:lvl4pPr>
            <a:lvl5pPr marL="1828068" indent="0">
              <a:buNone/>
              <a:defRPr sz="1399"/>
            </a:lvl5pPr>
            <a:lvl6pPr marL="2285086" indent="0">
              <a:buNone/>
              <a:defRPr sz="1399"/>
            </a:lvl6pPr>
            <a:lvl7pPr marL="2742103" indent="0">
              <a:buNone/>
              <a:defRPr sz="1399"/>
            </a:lvl7pPr>
            <a:lvl8pPr marL="3199120" indent="0">
              <a:buNone/>
              <a:defRPr sz="1399"/>
            </a:lvl8pPr>
            <a:lvl9pPr marL="3656137" indent="0">
              <a:buNone/>
              <a:defRPr sz="1399"/>
            </a:lvl9pPr>
          </a:lstStyle>
          <a:p>
            <a:pPr lvl="0"/>
            <a:r>
              <a:rPr lang="zh-CN" altLang="en-US" dirty="0"/>
              <a:t>单击此处编辑母版文本样式</a:t>
            </a:r>
          </a:p>
        </p:txBody>
      </p:sp>
    </p:spTree>
    <p:extLst>
      <p:ext uri="{BB962C8B-B14F-4D97-AF65-F5344CB8AC3E}">
        <p14:creationId xmlns:p14="http://schemas.microsoft.com/office/powerpoint/2010/main" val="33846763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5.xml"/><Relationship Id="rId4" Type="http://schemas.openxmlformats.org/officeDocument/2006/relationships/slideLayout" Target="../slideLayouts/slideLayout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theme" Target="../theme/theme6.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5" Type="http://schemas.openxmlformats.org/officeDocument/2006/relationships/image" Target="../media/image1.jpeg"/><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8"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2" y="6402808"/>
            <a:ext cx="499729" cy="138499"/>
          </a:xfrm>
          <a:prstGeom prst="rect">
            <a:avLst/>
          </a:prstGeom>
          <a:noFill/>
        </p:spPr>
        <p:txBody>
          <a:bodyPr wrap="square" lIns="0" tIns="0" rIns="0" bIns="0" rtlCol="0">
            <a:spAutoFit/>
          </a:bodyPr>
          <a:lstStyle/>
          <a:p>
            <a:pPr marL="0" marR="0" lvl="0" indent="0" algn="l" defTabSz="890493"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493"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91"/>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4246997483"/>
      </p:ext>
    </p:extLst>
  </p:cSld>
  <p:clrMap bg1="lt1" tx1="dk1" bg2="lt2" tx2="dk2" accent1="accent1" accent2="accent2" accent3="accent3" accent4="accent4" accent5="accent5" accent6="accent6" hlink="hlink" folHlink="folHlink"/>
  <p:sldLayoutIdLst>
    <p:sldLayoutId id="2147484029" r:id="rId1"/>
  </p:sldLayoutIdLst>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cxnSp>
        <p:nvCxnSpPr>
          <p:cNvPr id="5" name="直接连接符 4"/>
          <p:cNvCxnSpPr/>
          <p:nvPr userDrawn="1"/>
        </p:nvCxnSpPr>
        <p:spPr bwMode="auto">
          <a:xfrm flipV="1">
            <a:off x="0" y="615192"/>
            <a:ext cx="12196763" cy="1"/>
          </a:xfrm>
          <a:prstGeom prst="line">
            <a:avLst/>
          </a:prstGeom>
          <a:noFill/>
          <a:ln w="28575"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8" name="组合 55"/>
          <p:cNvGrpSpPr>
            <a:grpSpLocks noChangeAspect="1"/>
          </p:cNvGrpSpPr>
          <p:nvPr userDrawn="1"/>
        </p:nvGrpSpPr>
        <p:grpSpPr>
          <a:xfrm>
            <a:off x="339164" y="6293697"/>
            <a:ext cx="1165339" cy="262000"/>
            <a:chOff x="720033" y="1467682"/>
            <a:chExt cx="4056154" cy="912291"/>
          </a:xfrm>
        </p:grpSpPr>
        <p:grpSp>
          <p:nvGrpSpPr>
            <p:cNvPr id="39" name="组合 38"/>
            <p:cNvGrpSpPr>
              <a:grpSpLocks noChangeAspect="1"/>
            </p:cNvGrpSpPr>
            <p:nvPr/>
          </p:nvGrpSpPr>
          <p:grpSpPr>
            <a:xfrm>
              <a:off x="2130398" y="1759008"/>
              <a:ext cx="2645789" cy="451808"/>
              <a:chOff x="4003676" y="2249488"/>
              <a:chExt cx="5810250" cy="992187"/>
            </a:xfrm>
          </p:grpSpPr>
          <p:sp>
            <p:nvSpPr>
              <p:cNvPr id="41" name="Freeform 25"/>
              <p:cNvSpPr>
                <a:spLocks noChangeAspect="1"/>
              </p:cNvSpPr>
              <p:nvPr/>
            </p:nvSpPr>
            <p:spPr bwMode="auto">
              <a:xfrm>
                <a:off x="4003676" y="2249488"/>
                <a:ext cx="844550" cy="977900"/>
              </a:xfrm>
              <a:custGeom>
                <a:avLst/>
                <a:gdLst>
                  <a:gd name="T0" fmla="*/ 1977 w 2583"/>
                  <a:gd name="T1" fmla="*/ 1206 h 2990"/>
                  <a:gd name="T2" fmla="*/ 607 w 2583"/>
                  <a:gd name="T3" fmla="*/ 1206 h 2990"/>
                  <a:gd name="T4" fmla="*/ 607 w 2583"/>
                  <a:gd name="T5" fmla="*/ 0 h 2990"/>
                  <a:gd name="T6" fmla="*/ 0 w 2583"/>
                  <a:gd name="T7" fmla="*/ 0 h 2990"/>
                  <a:gd name="T8" fmla="*/ 0 w 2583"/>
                  <a:gd name="T9" fmla="*/ 2990 h 2990"/>
                  <a:gd name="T10" fmla="*/ 607 w 2583"/>
                  <a:gd name="T11" fmla="*/ 2990 h 2990"/>
                  <a:gd name="T12" fmla="*/ 607 w 2583"/>
                  <a:gd name="T13" fmla="*/ 1776 h 2990"/>
                  <a:gd name="T14" fmla="*/ 1977 w 2583"/>
                  <a:gd name="T15" fmla="*/ 1776 h 2990"/>
                  <a:gd name="T16" fmla="*/ 1977 w 2583"/>
                  <a:gd name="T17" fmla="*/ 2990 h 2990"/>
                  <a:gd name="T18" fmla="*/ 2583 w 2583"/>
                  <a:gd name="T19" fmla="*/ 2990 h 2990"/>
                  <a:gd name="T20" fmla="*/ 2583 w 2583"/>
                  <a:gd name="T21" fmla="*/ 0 h 2990"/>
                  <a:gd name="T22" fmla="*/ 1977 w 2583"/>
                  <a:gd name="T23" fmla="*/ 0 h 2990"/>
                  <a:gd name="T24" fmla="*/ 1977 w 2583"/>
                  <a:gd name="T25" fmla="*/ 1206 h 2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3" h="2990">
                    <a:moveTo>
                      <a:pt x="1977" y="1206"/>
                    </a:moveTo>
                    <a:lnTo>
                      <a:pt x="607" y="1206"/>
                    </a:lnTo>
                    <a:lnTo>
                      <a:pt x="607" y="0"/>
                    </a:lnTo>
                    <a:lnTo>
                      <a:pt x="0" y="0"/>
                    </a:lnTo>
                    <a:lnTo>
                      <a:pt x="0" y="2990"/>
                    </a:lnTo>
                    <a:lnTo>
                      <a:pt x="607" y="2990"/>
                    </a:lnTo>
                    <a:lnTo>
                      <a:pt x="607" y="1776"/>
                    </a:lnTo>
                    <a:lnTo>
                      <a:pt x="1977" y="1776"/>
                    </a:lnTo>
                    <a:lnTo>
                      <a:pt x="1977" y="2990"/>
                    </a:lnTo>
                    <a:lnTo>
                      <a:pt x="2583" y="2990"/>
                    </a:lnTo>
                    <a:lnTo>
                      <a:pt x="2583" y="0"/>
                    </a:lnTo>
                    <a:lnTo>
                      <a:pt x="1977" y="0"/>
                    </a:lnTo>
                    <a:lnTo>
                      <a:pt x="1977" y="1206"/>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2" name="Freeform 26"/>
              <p:cNvSpPr>
                <a:spLocks noChangeAspect="1"/>
              </p:cNvSpPr>
              <p:nvPr/>
            </p:nvSpPr>
            <p:spPr bwMode="auto">
              <a:xfrm>
                <a:off x="5122863" y="2249488"/>
                <a:ext cx="842963" cy="992187"/>
              </a:xfrm>
              <a:custGeom>
                <a:avLst/>
                <a:gdLst>
                  <a:gd name="T0" fmla="*/ 1970 w 2577"/>
                  <a:gd name="T1" fmla="*/ 1711 h 3035"/>
                  <a:gd name="T2" fmla="*/ 1291 w 2577"/>
                  <a:gd name="T3" fmla="*/ 2457 h 3035"/>
                  <a:gd name="T4" fmla="*/ 607 w 2577"/>
                  <a:gd name="T5" fmla="*/ 1691 h 3035"/>
                  <a:gd name="T6" fmla="*/ 607 w 2577"/>
                  <a:gd name="T7" fmla="*/ 2 h 3035"/>
                  <a:gd name="T8" fmla="*/ 0 w 2577"/>
                  <a:gd name="T9" fmla="*/ 2 h 3035"/>
                  <a:gd name="T10" fmla="*/ 0 w 2577"/>
                  <a:gd name="T11" fmla="*/ 1711 h 3035"/>
                  <a:gd name="T12" fmla="*/ 1283 w 2577"/>
                  <a:gd name="T13" fmla="*/ 3035 h 3035"/>
                  <a:gd name="T14" fmla="*/ 2577 w 2577"/>
                  <a:gd name="T15" fmla="*/ 1687 h 3035"/>
                  <a:gd name="T16" fmla="*/ 2577 w 2577"/>
                  <a:gd name="T17" fmla="*/ 0 h 3035"/>
                  <a:gd name="T18" fmla="*/ 1970 w 2577"/>
                  <a:gd name="T19" fmla="*/ 0 h 3035"/>
                  <a:gd name="T20" fmla="*/ 1970 w 2577"/>
                  <a:gd name="T21" fmla="*/ 1711 h 3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77" h="3035">
                    <a:moveTo>
                      <a:pt x="1970" y="1711"/>
                    </a:moveTo>
                    <a:cubicBezTo>
                      <a:pt x="1970" y="2198"/>
                      <a:pt x="1729" y="2457"/>
                      <a:pt x="1291" y="2457"/>
                    </a:cubicBezTo>
                    <a:cubicBezTo>
                      <a:pt x="850" y="2457"/>
                      <a:pt x="607" y="2190"/>
                      <a:pt x="607" y="1691"/>
                    </a:cubicBezTo>
                    <a:lnTo>
                      <a:pt x="607" y="2"/>
                    </a:lnTo>
                    <a:lnTo>
                      <a:pt x="0" y="2"/>
                    </a:lnTo>
                    <a:lnTo>
                      <a:pt x="0" y="1711"/>
                    </a:lnTo>
                    <a:cubicBezTo>
                      <a:pt x="0" y="2552"/>
                      <a:pt x="468" y="3035"/>
                      <a:pt x="1283" y="3035"/>
                    </a:cubicBezTo>
                    <a:cubicBezTo>
                      <a:pt x="2105" y="3035"/>
                      <a:pt x="2577" y="2543"/>
                      <a:pt x="2577" y="1687"/>
                    </a:cubicBezTo>
                    <a:lnTo>
                      <a:pt x="2577" y="0"/>
                    </a:lnTo>
                    <a:lnTo>
                      <a:pt x="1970" y="0"/>
                    </a:lnTo>
                    <a:lnTo>
                      <a:pt x="1970" y="1711"/>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3" name="Freeform 27"/>
              <p:cNvSpPr>
                <a:spLocks noChangeAspect="1"/>
              </p:cNvSpPr>
              <p:nvPr/>
            </p:nvSpPr>
            <p:spPr bwMode="auto">
              <a:xfrm>
                <a:off x="7027863" y="2249488"/>
                <a:ext cx="1455738" cy="977900"/>
              </a:xfrm>
              <a:custGeom>
                <a:avLst/>
                <a:gdLst>
                  <a:gd name="T0" fmla="*/ 3159 w 4450"/>
                  <a:gd name="T1" fmla="*/ 2056 h 2990"/>
                  <a:gd name="T2" fmla="*/ 2480 w 4450"/>
                  <a:gd name="T3" fmla="*/ 0 h 2990"/>
                  <a:gd name="T4" fmla="*/ 1985 w 4450"/>
                  <a:gd name="T5" fmla="*/ 0 h 2990"/>
                  <a:gd name="T6" fmla="*/ 1306 w 4450"/>
                  <a:gd name="T7" fmla="*/ 2056 h 2990"/>
                  <a:gd name="T8" fmla="*/ 646 w 4450"/>
                  <a:gd name="T9" fmla="*/ 1 h 2990"/>
                  <a:gd name="T10" fmla="*/ 0 w 4450"/>
                  <a:gd name="T11" fmla="*/ 1 h 2990"/>
                  <a:gd name="T12" fmla="*/ 1042 w 4450"/>
                  <a:gd name="T13" fmla="*/ 2990 h 2990"/>
                  <a:gd name="T14" fmla="*/ 1544 w 4450"/>
                  <a:gd name="T15" fmla="*/ 2990 h 2990"/>
                  <a:gd name="T16" fmla="*/ 2224 w 4450"/>
                  <a:gd name="T17" fmla="*/ 1027 h 2990"/>
                  <a:gd name="T18" fmla="*/ 2904 w 4450"/>
                  <a:gd name="T19" fmla="*/ 2990 h 2990"/>
                  <a:gd name="T20" fmla="*/ 3411 w 4450"/>
                  <a:gd name="T21" fmla="*/ 2990 h 2990"/>
                  <a:gd name="T22" fmla="*/ 4450 w 4450"/>
                  <a:gd name="T23" fmla="*/ 1 h 2990"/>
                  <a:gd name="T24" fmla="*/ 3821 w 4450"/>
                  <a:gd name="T25" fmla="*/ 1 h 2990"/>
                  <a:gd name="T26" fmla="*/ 3159 w 4450"/>
                  <a:gd name="T27" fmla="*/ 2056 h 2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50" h="2990">
                    <a:moveTo>
                      <a:pt x="3159" y="2056"/>
                    </a:moveTo>
                    <a:lnTo>
                      <a:pt x="2480" y="0"/>
                    </a:lnTo>
                    <a:lnTo>
                      <a:pt x="1985" y="0"/>
                    </a:lnTo>
                    <a:lnTo>
                      <a:pt x="1306" y="2056"/>
                    </a:lnTo>
                    <a:lnTo>
                      <a:pt x="646" y="1"/>
                    </a:lnTo>
                    <a:lnTo>
                      <a:pt x="0" y="1"/>
                    </a:lnTo>
                    <a:lnTo>
                      <a:pt x="1042" y="2990"/>
                    </a:lnTo>
                    <a:lnTo>
                      <a:pt x="1544" y="2990"/>
                    </a:lnTo>
                    <a:lnTo>
                      <a:pt x="2224" y="1027"/>
                    </a:lnTo>
                    <a:lnTo>
                      <a:pt x="2904" y="2990"/>
                    </a:lnTo>
                    <a:lnTo>
                      <a:pt x="3411" y="2990"/>
                    </a:lnTo>
                    <a:lnTo>
                      <a:pt x="4450" y="1"/>
                    </a:lnTo>
                    <a:lnTo>
                      <a:pt x="3821" y="1"/>
                    </a:lnTo>
                    <a:lnTo>
                      <a:pt x="3159" y="2056"/>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4" name="Freeform 28"/>
              <p:cNvSpPr>
                <a:spLocks noChangeAspect="1"/>
              </p:cNvSpPr>
              <p:nvPr/>
            </p:nvSpPr>
            <p:spPr bwMode="auto">
              <a:xfrm>
                <a:off x="8642351" y="2249488"/>
                <a:ext cx="738188" cy="976312"/>
              </a:xfrm>
              <a:custGeom>
                <a:avLst/>
                <a:gdLst>
                  <a:gd name="T0" fmla="*/ 599 w 2258"/>
                  <a:gd name="T1" fmla="*/ 1701 h 2986"/>
                  <a:gd name="T2" fmla="*/ 1702 w 2258"/>
                  <a:gd name="T3" fmla="*/ 1701 h 2986"/>
                  <a:gd name="T4" fmla="*/ 1702 w 2258"/>
                  <a:gd name="T5" fmla="*/ 1157 h 2986"/>
                  <a:gd name="T6" fmla="*/ 599 w 2258"/>
                  <a:gd name="T7" fmla="*/ 1157 h 2986"/>
                  <a:gd name="T8" fmla="*/ 599 w 2258"/>
                  <a:gd name="T9" fmla="*/ 545 h 2986"/>
                  <a:gd name="T10" fmla="*/ 2200 w 2258"/>
                  <a:gd name="T11" fmla="*/ 545 h 2986"/>
                  <a:gd name="T12" fmla="*/ 2200 w 2258"/>
                  <a:gd name="T13" fmla="*/ 0 h 2986"/>
                  <a:gd name="T14" fmla="*/ 0 w 2258"/>
                  <a:gd name="T15" fmla="*/ 0 h 2986"/>
                  <a:gd name="T16" fmla="*/ 0 w 2258"/>
                  <a:gd name="T17" fmla="*/ 2986 h 2986"/>
                  <a:gd name="T18" fmla="*/ 2258 w 2258"/>
                  <a:gd name="T19" fmla="*/ 2986 h 2986"/>
                  <a:gd name="T20" fmla="*/ 2258 w 2258"/>
                  <a:gd name="T21" fmla="*/ 2442 h 2986"/>
                  <a:gd name="T22" fmla="*/ 599 w 2258"/>
                  <a:gd name="T23" fmla="*/ 2442 h 2986"/>
                  <a:gd name="T24" fmla="*/ 599 w 2258"/>
                  <a:gd name="T25" fmla="*/ 1701 h 2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8" h="2986">
                    <a:moveTo>
                      <a:pt x="599" y="1701"/>
                    </a:moveTo>
                    <a:lnTo>
                      <a:pt x="1702" y="1701"/>
                    </a:lnTo>
                    <a:lnTo>
                      <a:pt x="1702" y="1157"/>
                    </a:lnTo>
                    <a:lnTo>
                      <a:pt x="599" y="1157"/>
                    </a:lnTo>
                    <a:lnTo>
                      <a:pt x="599" y="545"/>
                    </a:lnTo>
                    <a:lnTo>
                      <a:pt x="2200" y="545"/>
                    </a:lnTo>
                    <a:lnTo>
                      <a:pt x="2200" y="0"/>
                    </a:lnTo>
                    <a:lnTo>
                      <a:pt x="0" y="0"/>
                    </a:lnTo>
                    <a:lnTo>
                      <a:pt x="0" y="2986"/>
                    </a:lnTo>
                    <a:lnTo>
                      <a:pt x="2258" y="2986"/>
                    </a:lnTo>
                    <a:lnTo>
                      <a:pt x="2258" y="2442"/>
                    </a:lnTo>
                    <a:lnTo>
                      <a:pt x="599" y="2442"/>
                    </a:lnTo>
                    <a:lnTo>
                      <a:pt x="599" y="1701"/>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5" name="Rectangle 29"/>
              <p:cNvSpPr>
                <a:spLocks noChangeAspect="1" noChangeArrowheads="1"/>
              </p:cNvSpPr>
              <p:nvPr/>
            </p:nvSpPr>
            <p:spPr bwMode="auto">
              <a:xfrm>
                <a:off x="9618663" y="2249488"/>
                <a:ext cx="195263" cy="976312"/>
              </a:xfrm>
              <a:prstGeom prst="rect">
                <a:avLst/>
              </a:prstGeom>
              <a:solidFill>
                <a:srgbClr val="2318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sp>
            <p:nvSpPr>
              <p:cNvPr id="46" name="Freeform 30"/>
              <p:cNvSpPr>
                <a:spLocks noChangeAspect="1" noEditPoints="1"/>
              </p:cNvSpPr>
              <p:nvPr/>
            </p:nvSpPr>
            <p:spPr bwMode="auto">
              <a:xfrm>
                <a:off x="6065838" y="2249488"/>
                <a:ext cx="1035050" cy="976312"/>
              </a:xfrm>
              <a:custGeom>
                <a:avLst/>
                <a:gdLst>
                  <a:gd name="T0" fmla="*/ 1118 w 3165"/>
                  <a:gd name="T1" fmla="*/ 1827 h 2988"/>
                  <a:gd name="T2" fmla="*/ 1575 w 3165"/>
                  <a:gd name="T3" fmla="*/ 757 h 2988"/>
                  <a:gd name="T4" fmla="*/ 2035 w 3165"/>
                  <a:gd name="T5" fmla="*/ 1827 h 2988"/>
                  <a:gd name="T6" fmla="*/ 1118 w 3165"/>
                  <a:gd name="T7" fmla="*/ 1827 h 2988"/>
                  <a:gd name="T8" fmla="*/ 1318 w 3165"/>
                  <a:gd name="T9" fmla="*/ 0 h 2988"/>
                  <a:gd name="T10" fmla="*/ 0 w 3165"/>
                  <a:gd name="T11" fmla="*/ 2988 h 2988"/>
                  <a:gd name="T12" fmla="*/ 620 w 3165"/>
                  <a:gd name="T13" fmla="*/ 2988 h 2988"/>
                  <a:gd name="T14" fmla="*/ 892 w 3165"/>
                  <a:gd name="T15" fmla="*/ 2366 h 2988"/>
                  <a:gd name="T16" fmla="*/ 2260 w 3165"/>
                  <a:gd name="T17" fmla="*/ 2366 h 2988"/>
                  <a:gd name="T18" fmla="*/ 2529 w 3165"/>
                  <a:gd name="T19" fmla="*/ 2988 h 2988"/>
                  <a:gd name="T20" fmla="*/ 3165 w 3165"/>
                  <a:gd name="T21" fmla="*/ 2988 h 2988"/>
                  <a:gd name="T22" fmla="*/ 1852 w 3165"/>
                  <a:gd name="T23" fmla="*/ 0 h 2988"/>
                  <a:gd name="T24" fmla="*/ 1318 w 3165"/>
                  <a:gd name="T25" fmla="*/ 0 h 2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65" h="2988">
                    <a:moveTo>
                      <a:pt x="1118" y="1827"/>
                    </a:moveTo>
                    <a:lnTo>
                      <a:pt x="1575" y="757"/>
                    </a:lnTo>
                    <a:lnTo>
                      <a:pt x="2035" y="1827"/>
                    </a:lnTo>
                    <a:lnTo>
                      <a:pt x="1118" y="1827"/>
                    </a:lnTo>
                    <a:close/>
                    <a:moveTo>
                      <a:pt x="1318" y="0"/>
                    </a:moveTo>
                    <a:lnTo>
                      <a:pt x="0" y="2988"/>
                    </a:lnTo>
                    <a:lnTo>
                      <a:pt x="620" y="2988"/>
                    </a:lnTo>
                    <a:lnTo>
                      <a:pt x="892" y="2366"/>
                    </a:lnTo>
                    <a:lnTo>
                      <a:pt x="2260" y="2366"/>
                    </a:lnTo>
                    <a:lnTo>
                      <a:pt x="2529" y="2988"/>
                    </a:lnTo>
                    <a:lnTo>
                      <a:pt x="3165" y="2988"/>
                    </a:lnTo>
                    <a:lnTo>
                      <a:pt x="1852" y="0"/>
                    </a:lnTo>
                    <a:lnTo>
                      <a:pt x="1318" y="0"/>
                    </a:lnTo>
                    <a:close/>
                  </a:path>
                </a:pathLst>
              </a:custGeom>
              <a:solidFill>
                <a:srgbClr val="2318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grpSp>
        <p:sp>
          <p:nvSpPr>
            <p:cNvPr id="40" name="Freeform 31"/>
            <p:cNvSpPr>
              <a:spLocks noChangeAspect="1" noEditPoints="1"/>
            </p:cNvSpPr>
            <p:nvPr/>
          </p:nvSpPr>
          <p:spPr bwMode="auto">
            <a:xfrm>
              <a:off x="720033" y="1467682"/>
              <a:ext cx="1206509" cy="912291"/>
            </a:xfrm>
            <a:custGeom>
              <a:avLst/>
              <a:gdLst>
                <a:gd name="T0" fmla="*/ 1320 w 8102"/>
                <a:gd name="T1" fmla="*/ 1045 h 6124"/>
                <a:gd name="T2" fmla="*/ 681 w 8102"/>
                <a:gd name="T3" fmla="*/ 2349 h 6124"/>
                <a:gd name="T4" fmla="*/ 1080 w 8102"/>
                <a:gd name="T5" fmla="*/ 3141 h 6124"/>
                <a:gd name="T6" fmla="*/ 3466 w 8102"/>
                <a:gd name="T7" fmla="*/ 4629 h 6124"/>
                <a:gd name="T8" fmla="*/ 3502 w 8102"/>
                <a:gd name="T9" fmla="*/ 4626 h 6124"/>
                <a:gd name="T10" fmla="*/ 3506 w 8102"/>
                <a:gd name="T11" fmla="*/ 4588 h 6124"/>
                <a:gd name="T12" fmla="*/ 1320 w 8102"/>
                <a:gd name="T13" fmla="*/ 1045 h 6124"/>
                <a:gd name="T14" fmla="*/ 3093 w 8102"/>
                <a:gd name="T15" fmla="*/ 74 h 6124"/>
                <a:gd name="T16" fmla="*/ 2294 w 8102"/>
                <a:gd name="T17" fmla="*/ 821 h 6124"/>
                <a:gd name="T18" fmla="*/ 2297 w 8102"/>
                <a:gd name="T19" fmla="*/ 1588 h 6124"/>
                <a:gd name="T20" fmla="*/ 3789 w 8102"/>
                <a:gd name="T21" fmla="*/ 4420 h 6124"/>
                <a:gd name="T22" fmla="*/ 3823 w 8102"/>
                <a:gd name="T23" fmla="*/ 4433 h 6124"/>
                <a:gd name="T24" fmla="*/ 3843 w 8102"/>
                <a:gd name="T25" fmla="*/ 4406 h 6124"/>
                <a:gd name="T26" fmla="*/ 3474 w 8102"/>
                <a:gd name="T27" fmla="*/ 0 h 6124"/>
                <a:gd name="T28" fmla="*/ 3093 w 8102"/>
                <a:gd name="T29" fmla="*/ 74 h 6124"/>
                <a:gd name="T30" fmla="*/ 3251 w 8102"/>
                <a:gd name="T31" fmla="*/ 5106 h 6124"/>
                <a:gd name="T32" fmla="*/ 828 w 8102"/>
                <a:gd name="T33" fmla="*/ 5190 h 6124"/>
                <a:gd name="T34" fmla="*/ 1997 w 8102"/>
                <a:gd name="T35" fmla="*/ 5911 h 6124"/>
                <a:gd name="T36" fmla="*/ 3269 w 8102"/>
                <a:gd name="T37" fmla="*/ 5158 h 6124"/>
                <a:gd name="T38" fmla="*/ 3277 w 8102"/>
                <a:gd name="T39" fmla="*/ 5121 h 6124"/>
                <a:gd name="T40" fmla="*/ 3251 w 8102"/>
                <a:gd name="T41" fmla="*/ 5106 h 6124"/>
                <a:gd name="T42" fmla="*/ 3305 w 8102"/>
                <a:gd name="T43" fmla="*/ 4872 h 6124"/>
                <a:gd name="T44" fmla="*/ 184 w 8102"/>
                <a:gd name="T45" fmla="*/ 3051 h 6124"/>
                <a:gd name="T46" fmla="*/ 238 w 8102"/>
                <a:gd name="T47" fmla="*/ 4080 h 6124"/>
                <a:gd name="T48" fmla="*/ 1017 w 8102"/>
                <a:gd name="T49" fmla="*/ 4826 h 6124"/>
                <a:gd name="T50" fmla="*/ 1433 w 8102"/>
                <a:gd name="T51" fmla="*/ 4921 h 6124"/>
                <a:gd name="T52" fmla="*/ 3292 w 8102"/>
                <a:gd name="T53" fmla="*/ 4926 h 6124"/>
                <a:gd name="T54" fmla="*/ 3317 w 8102"/>
                <a:gd name="T55" fmla="*/ 4907 h 6124"/>
                <a:gd name="T56" fmla="*/ 3305 w 8102"/>
                <a:gd name="T57" fmla="*/ 4872 h 6124"/>
                <a:gd name="T58" fmla="*/ 7918 w 8102"/>
                <a:gd name="T59" fmla="*/ 3051 h 6124"/>
                <a:gd name="T60" fmla="*/ 4798 w 8102"/>
                <a:gd name="T61" fmla="*/ 4872 h 6124"/>
                <a:gd name="T62" fmla="*/ 4785 w 8102"/>
                <a:gd name="T63" fmla="*/ 4907 h 6124"/>
                <a:gd name="T64" fmla="*/ 4810 w 8102"/>
                <a:gd name="T65" fmla="*/ 4926 h 6124"/>
                <a:gd name="T66" fmla="*/ 6669 w 8102"/>
                <a:gd name="T67" fmla="*/ 4921 h 6124"/>
                <a:gd name="T68" fmla="*/ 7085 w 8102"/>
                <a:gd name="T69" fmla="*/ 4826 h 6124"/>
                <a:gd name="T70" fmla="*/ 7864 w 8102"/>
                <a:gd name="T71" fmla="*/ 4080 h 6124"/>
                <a:gd name="T72" fmla="*/ 7918 w 8102"/>
                <a:gd name="T73" fmla="*/ 3051 h 6124"/>
                <a:gd name="T74" fmla="*/ 4826 w 8102"/>
                <a:gd name="T75" fmla="*/ 5121 h 6124"/>
                <a:gd name="T76" fmla="*/ 4833 w 8102"/>
                <a:gd name="T77" fmla="*/ 5158 h 6124"/>
                <a:gd name="T78" fmla="*/ 6105 w 8102"/>
                <a:gd name="T79" fmla="*/ 5911 h 6124"/>
                <a:gd name="T80" fmla="*/ 7274 w 8102"/>
                <a:gd name="T81" fmla="*/ 5190 h 6124"/>
                <a:gd name="T82" fmla="*/ 4851 w 8102"/>
                <a:gd name="T83" fmla="*/ 5106 h 6124"/>
                <a:gd name="T84" fmla="*/ 4826 w 8102"/>
                <a:gd name="T85" fmla="*/ 5121 h 6124"/>
                <a:gd name="T86" fmla="*/ 5809 w 8102"/>
                <a:gd name="T87" fmla="*/ 821 h 6124"/>
                <a:gd name="T88" fmla="*/ 5009 w 8102"/>
                <a:gd name="T89" fmla="*/ 74 h 6124"/>
                <a:gd name="T90" fmla="*/ 4628 w 8102"/>
                <a:gd name="T91" fmla="*/ 0 h 6124"/>
                <a:gd name="T92" fmla="*/ 4259 w 8102"/>
                <a:gd name="T93" fmla="*/ 4406 h 6124"/>
                <a:gd name="T94" fmla="*/ 4279 w 8102"/>
                <a:gd name="T95" fmla="*/ 4433 h 6124"/>
                <a:gd name="T96" fmla="*/ 4314 w 8102"/>
                <a:gd name="T97" fmla="*/ 4420 h 6124"/>
                <a:gd name="T98" fmla="*/ 5805 w 8102"/>
                <a:gd name="T99" fmla="*/ 1588 h 6124"/>
                <a:gd name="T100" fmla="*/ 5809 w 8102"/>
                <a:gd name="T101" fmla="*/ 821 h 6124"/>
                <a:gd name="T102" fmla="*/ 7421 w 8102"/>
                <a:gd name="T103" fmla="*/ 2349 h 6124"/>
                <a:gd name="T104" fmla="*/ 6782 w 8102"/>
                <a:gd name="T105" fmla="*/ 1045 h 6124"/>
                <a:gd name="T106" fmla="*/ 4596 w 8102"/>
                <a:gd name="T107" fmla="*/ 4588 h 6124"/>
                <a:gd name="T108" fmla="*/ 4601 w 8102"/>
                <a:gd name="T109" fmla="*/ 4626 h 6124"/>
                <a:gd name="T110" fmla="*/ 4636 w 8102"/>
                <a:gd name="T111" fmla="*/ 4629 h 6124"/>
                <a:gd name="T112" fmla="*/ 7022 w 8102"/>
                <a:gd name="T113" fmla="*/ 3141 h 6124"/>
                <a:gd name="T114" fmla="*/ 7421 w 8102"/>
                <a:gd name="T115" fmla="*/ 2349 h 6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2" h="6124">
                  <a:moveTo>
                    <a:pt x="1320" y="1045"/>
                  </a:moveTo>
                  <a:cubicBezTo>
                    <a:pt x="1320" y="1045"/>
                    <a:pt x="638" y="1672"/>
                    <a:pt x="681" y="2349"/>
                  </a:cubicBezTo>
                  <a:cubicBezTo>
                    <a:pt x="701" y="2837"/>
                    <a:pt x="1080" y="3141"/>
                    <a:pt x="1080" y="3141"/>
                  </a:cubicBezTo>
                  <a:cubicBezTo>
                    <a:pt x="1685" y="3718"/>
                    <a:pt x="3121" y="4458"/>
                    <a:pt x="3466" y="4629"/>
                  </a:cubicBezTo>
                  <a:cubicBezTo>
                    <a:pt x="3480" y="4636"/>
                    <a:pt x="3494" y="4632"/>
                    <a:pt x="3502" y="4626"/>
                  </a:cubicBezTo>
                  <a:cubicBezTo>
                    <a:pt x="3513" y="4616"/>
                    <a:pt x="3511" y="4599"/>
                    <a:pt x="3506" y="4588"/>
                  </a:cubicBezTo>
                  <a:cubicBezTo>
                    <a:pt x="2584" y="2576"/>
                    <a:pt x="1320" y="1045"/>
                    <a:pt x="1320" y="1045"/>
                  </a:cubicBezTo>
                  <a:close/>
                  <a:moveTo>
                    <a:pt x="3093" y="74"/>
                  </a:moveTo>
                  <a:cubicBezTo>
                    <a:pt x="2452" y="230"/>
                    <a:pt x="2294" y="821"/>
                    <a:pt x="2294" y="821"/>
                  </a:cubicBezTo>
                  <a:cubicBezTo>
                    <a:pt x="2182" y="1131"/>
                    <a:pt x="2297" y="1588"/>
                    <a:pt x="2297" y="1588"/>
                  </a:cubicBezTo>
                  <a:cubicBezTo>
                    <a:pt x="2510" y="2533"/>
                    <a:pt x="3559" y="4087"/>
                    <a:pt x="3789" y="4420"/>
                  </a:cubicBezTo>
                  <a:cubicBezTo>
                    <a:pt x="3797" y="4432"/>
                    <a:pt x="3810" y="4437"/>
                    <a:pt x="3823" y="4433"/>
                  </a:cubicBezTo>
                  <a:cubicBezTo>
                    <a:pt x="3831" y="4431"/>
                    <a:pt x="3841" y="4424"/>
                    <a:pt x="3843" y="4406"/>
                  </a:cubicBezTo>
                  <a:cubicBezTo>
                    <a:pt x="4191" y="923"/>
                    <a:pt x="3474" y="0"/>
                    <a:pt x="3474" y="0"/>
                  </a:cubicBezTo>
                  <a:cubicBezTo>
                    <a:pt x="3278" y="28"/>
                    <a:pt x="3093" y="74"/>
                    <a:pt x="3093" y="74"/>
                  </a:cubicBezTo>
                  <a:close/>
                  <a:moveTo>
                    <a:pt x="3251" y="5106"/>
                  </a:moveTo>
                  <a:cubicBezTo>
                    <a:pt x="2646" y="5127"/>
                    <a:pt x="828" y="5190"/>
                    <a:pt x="828" y="5190"/>
                  </a:cubicBezTo>
                  <a:cubicBezTo>
                    <a:pt x="1372" y="6124"/>
                    <a:pt x="1997" y="5911"/>
                    <a:pt x="1997" y="5911"/>
                  </a:cubicBezTo>
                  <a:cubicBezTo>
                    <a:pt x="2336" y="5815"/>
                    <a:pt x="3038" y="5324"/>
                    <a:pt x="3269" y="5158"/>
                  </a:cubicBezTo>
                  <a:cubicBezTo>
                    <a:pt x="3284" y="5148"/>
                    <a:pt x="3280" y="5129"/>
                    <a:pt x="3277" y="5121"/>
                  </a:cubicBezTo>
                  <a:cubicBezTo>
                    <a:pt x="3272" y="5112"/>
                    <a:pt x="3259" y="5106"/>
                    <a:pt x="3251" y="5106"/>
                  </a:cubicBezTo>
                  <a:close/>
                  <a:moveTo>
                    <a:pt x="3305" y="4872"/>
                  </a:moveTo>
                  <a:cubicBezTo>
                    <a:pt x="2241" y="4155"/>
                    <a:pt x="184" y="3051"/>
                    <a:pt x="184" y="3051"/>
                  </a:cubicBezTo>
                  <a:cubicBezTo>
                    <a:pt x="0" y="3606"/>
                    <a:pt x="238" y="4080"/>
                    <a:pt x="238" y="4080"/>
                  </a:cubicBezTo>
                  <a:cubicBezTo>
                    <a:pt x="504" y="4663"/>
                    <a:pt x="1017" y="4826"/>
                    <a:pt x="1017" y="4826"/>
                  </a:cubicBezTo>
                  <a:cubicBezTo>
                    <a:pt x="1247" y="4914"/>
                    <a:pt x="1433" y="4921"/>
                    <a:pt x="1433" y="4921"/>
                  </a:cubicBezTo>
                  <a:cubicBezTo>
                    <a:pt x="1470" y="4928"/>
                    <a:pt x="2911" y="4926"/>
                    <a:pt x="3292" y="4926"/>
                  </a:cubicBezTo>
                  <a:cubicBezTo>
                    <a:pt x="3305" y="4926"/>
                    <a:pt x="3314" y="4917"/>
                    <a:pt x="3317" y="4907"/>
                  </a:cubicBezTo>
                  <a:cubicBezTo>
                    <a:pt x="3322" y="4888"/>
                    <a:pt x="3312" y="4877"/>
                    <a:pt x="3305" y="4872"/>
                  </a:cubicBezTo>
                  <a:moveTo>
                    <a:pt x="7918" y="3051"/>
                  </a:moveTo>
                  <a:cubicBezTo>
                    <a:pt x="7918" y="3051"/>
                    <a:pt x="5861" y="4155"/>
                    <a:pt x="4798" y="4872"/>
                  </a:cubicBezTo>
                  <a:cubicBezTo>
                    <a:pt x="4790" y="4877"/>
                    <a:pt x="4780" y="4888"/>
                    <a:pt x="4785" y="4907"/>
                  </a:cubicBezTo>
                  <a:cubicBezTo>
                    <a:pt x="4788" y="4917"/>
                    <a:pt x="4798" y="4926"/>
                    <a:pt x="4810" y="4926"/>
                  </a:cubicBezTo>
                  <a:cubicBezTo>
                    <a:pt x="5191" y="4926"/>
                    <a:pt x="6632" y="4928"/>
                    <a:pt x="6669" y="4921"/>
                  </a:cubicBezTo>
                  <a:cubicBezTo>
                    <a:pt x="6669" y="4921"/>
                    <a:pt x="6855" y="4914"/>
                    <a:pt x="7085" y="4826"/>
                  </a:cubicBezTo>
                  <a:cubicBezTo>
                    <a:pt x="7085" y="4826"/>
                    <a:pt x="7598" y="4663"/>
                    <a:pt x="7864" y="4080"/>
                  </a:cubicBezTo>
                  <a:cubicBezTo>
                    <a:pt x="7864" y="4080"/>
                    <a:pt x="8102" y="3606"/>
                    <a:pt x="7918" y="3051"/>
                  </a:cubicBezTo>
                  <a:moveTo>
                    <a:pt x="4826" y="5121"/>
                  </a:moveTo>
                  <a:cubicBezTo>
                    <a:pt x="4822" y="5129"/>
                    <a:pt x="4818" y="5148"/>
                    <a:pt x="4833" y="5158"/>
                  </a:cubicBezTo>
                  <a:cubicBezTo>
                    <a:pt x="5065" y="5324"/>
                    <a:pt x="5767" y="5815"/>
                    <a:pt x="6105" y="5911"/>
                  </a:cubicBezTo>
                  <a:cubicBezTo>
                    <a:pt x="6105" y="5911"/>
                    <a:pt x="6731" y="6124"/>
                    <a:pt x="7274" y="5190"/>
                  </a:cubicBezTo>
                  <a:cubicBezTo>
                    <a:pt x="7274" y="5190"/>
                    <a:pt x="5456" y="5127"/>
                    <a:pt x="4851" y="5106"/>
                  </a:cubicBezTo>
                  <a:cubicBezTo>
                    <a:pt x="4843" y="5106"/>
                    <a:pt x="4831" y="5112"/>
                    <a:pt x="4826" y="5121"/>
                  </a:cubicBezTo>
                  <a:close/>
                  <a:moveTo>
                    <a:pt x="5809" y="821"/>
                  </a:moveTo>
                  <a:cubicBezTo>
                    <a:pt x="5809" y="821"/>
                    <a:pt x="5650" y="230"/>
                    <a:pt x="5009" y="74"/>
                  </a:cubicBezTo>
                  <a:cubicBezTo>
                    <a:pt x="5009" y="74"/>
                    <a:pt x="4824" y="28"/>
                    <a:pt x="4628" y="0"/>
                  </a:cubicBezTo>
                  <a:cubicBezTo>
                    <a:pt x="4628" y="0"/>
                    <a:pt x="3911" y="923"/>
                    <a:pt x="4259" y="4406"/>
                  </a:cubicBezTo>
                  <a:cubicBezTo>
                    <a:pt x="4261" y="4424"/>
                    <a:pt x="4271" y="4431"/>
                    <a:pt x="4279" y="4433"/>
                  </a:cubicBezTo>
                  <a:cubicBezTo>
                    <a:pt x="4293" y="4437"/>
                    <a:pt x="4305" y="4432"/>
                    <a:pt x="4314" y="4420"/>
                  </a:cubicBezTo>
                  <a:cubicBezTo>
                    <a:pt x="4544" y="4087"/>
                    <a:pt x="5592" y="2533"/>
                    <a:pt x="5805" y="1588"/>
                  </a:cubicBezTo>
                  <a:cubicBezTo>
                    <a:pt x="5805" y="1588"/>
                    <a:pt x="5920" y="1131"/>
                    <a:pt x="5809" y="821"/>
                  </a:cubicBezTo>
                  <a:close/>
                  <a:moveTo>
                    <a:pt x="7421" y="2349"/>
                  </a:moveTo>
                  <a:cubicBezTo>
                    <a:pt x="7464" y="1672"/>
                    <a:pt x="6782" y="1045"/>
                    <a:pt x="6782" y="1045"/>
                  </a:cubicBezTo>
                  <a:cubicBezTo>
                    <a:pt x="6782" y="1045"/>
                    <a:pt x="5518" y="2576"/>
                    <a:pt x="4596" y="4588"/>
                  </a:cubicBezTo>
                  <a:cubicBezTo>
                    <a:pt x="4591" y="4599"/>
                    <a:pt x="4590" y="4616"/>
                    <a:pt x="4601" y="4626"/>
                  </a:cubicBezTo>
                  <a:cubicBezTo>
                    <a:pt x="4608" y="4632"/>
                    <a:pt x="4622" y="4636"/>
                    <a:pt x="4636" y="4629"/>
                  </a:cubicBezTo>
                  <a:cubicBezTo>
                    <a:pt x="4981" y="4458"/>
                    <a:pt x="6417" y="3718"/>
                    <a:pt x="7022" y="3141"/>
                  </a:cubicBezTo>
                  <a:cubicBezTo>
                    <a:pt x="7022" y="3141"/>
                    <a:pt x="7401" y="2837"/>
                    <a:pt x="7421" y="2349"/>
                  </a:cubicBezTo>
                  <a:close/>
                </a:path>
              </a:pathLst>
            </a:custGeom>
            <a:solidFill>
              <a:srgbClr val="C810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798">
                <a:solidFill>
                  <a:prstClr val="black"/>
                </a:solidFill>
                <a:ea typeface="宋体" pitchFamily="2" charset="-122"/>
              </a:endParaRPr>
            </a:p>
          </p:txBody>
        </p:sp>
      </p:grpSp>
      <p:sp>
        <p:nvSpPr>
          <p:cNvPr id="18" name="TextBox 3"/>
          <p:cNvSpPr txBox="1"/>
          <p:nvPr userDrawn="1"/>
        </p:nvSpPr>
        <p:spPr>
          <a:xfrm>
            <a:off x="6236905" y="6480549"/>
            <a:ext cx="499729" cy="150296"/>
          </a:xfrm>
          <a:prstGeom prst="rect">
            <a:avLst/>
          </a:prstGeom>
          <a:noFill/>
        </p:spPr>
        <p:txBody>
          <a:bodyPr wrap="square" lIns="0" tIns="0" rIns="0" bIns="0" rtlCol="0">
            <a:spAutoFit/>
          </a:bodyPr>
          <a:lstStyle/>
          <a:p>
            <a:pPr defTabSz="890193">
              <a:defRPr/>
            </a:pPr>
            <a:fld id="{C3837181-38C6-AD4F-B8BA-B444770388BB}" type="slidenum">
              <a:rPr lang="en-US" sz="975">
                <a:solidFill>
                  <a:srgbClr val="1D1D1B"/>
                </a:solidFill>
                <a:latin typeface="Arial" panose="020B0604020202020204" pitchFamily="34" charset="0"/>
                <a:cs typeface="Arial" panose="020B0604020202020204" pitchFamily="34" charset="0"/>
              </a:rPr>
              <a:pPr defTabSz="890193">
                <a:defRPr/>
              </a:pPr>
              <a:t>‹#›</a:t>
            </a:fld>
            <a:endParaRPr lang="en-US" sz="975"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5264938"/>
      </p:ext>
    </p:extLst>
  </p:cSld>
  <p:clrMap bg1="lt1" tx1="dk1" bg2="lt2" tx2="dk2" accent1="accent1" accent2="accent2" accent3="accent3" accent4="accent4" accent5="accent5" accent6="accent6" hlink="hlink" folHlink="folHlink"/>
  <p:sldLayoutIdLst>
    <p:sldLayoutId id="2147484031" r:id="rId1"/>
    <p:sldLayoutId id="2147484032" r:id="rId2"/>
    <p:sldLayoutId id="2147484034" r:id="rId3"/>
    <p:sldLayoutId id="2147484035" r:id="rId4"/>
  </p:sldLayoutIdLst>
  <p:hf hdr="0" ftr="0" dt="0"/>
  <p:txStyles>
    <p:titleStyle>
      <a:lvl1pPr algn="l" defTabSz="1186500" rtl="0" eaLnBrk="1" latinLnBrk="0" hangingPunct="1">
        <a:lnSpc>
          <a:spcPct val="90000"/>
        </a:lnSpc>
        <a:spcBef>
          <a:spcPct val="0"/>
        </a:spcBef>
        <a:buNone/>
        <a:defRPr sz="5711" kern="1200">
          <a:solidFill>
            <a:schemeClr val="tx1"/>
          </a:solidFill>
          <a:latin typeface="+mj-lt"/>
          <a:ea typeface="+mj-ea"/>
          <a:cs typeface="+mj-cs"/>
        </a:defRPr>
      </a:lvl1pPr>
    </p:titleStyle>
    <p:bodyStyle>
      <a:lvl1pPr marL="296307" indent="-296307" algn="l" defTabSz="1186500" rtl="0" eaLnBrk="1" latinLnBrk="0" hangingPunct="1">
        <a:lnSpc>
          <a:spcPct val="90000"/>
        </a:lnSpc>
        <a:spcBef>
          <a:spcPts val="1298"/>
        </a:spcBef>
        <a:buFont typeface="Arial" panose="020B0604020202020204" pitchFamily="34" charset="0"/>
        <a:buChar char="•"/>
        <a:defRPr sz="3633" kern="1200">
          <a:solidFill>
            <a:schemeClr val="tx1"/>
          </a:solidFill>
          <a:latin typeface="+mn-lt"/>
          <a:ea typeface="+mn-ea"/>
          <a:cs typeface="+mn-cs"/>
        </a:defRPr>
      </a:lvl1pPr>
      <a:lvl2pPr marL="889558" indent="-296307" algn="l" defTabSz="1186500" rtl="0" eaLnBrk="1" latinLnBrk="0" hangingPunct="1">
        <a:lnSpc>
          <a:spcPct val="90000"/>
        </a:lnSpc>
        <a:spcBef>
          <a:spcPts val="650"/>
        </a:spcBef>
        <a:buFont typeface="Arial" panose="020B0604020202020204" pitchFamily="34" charset="0"/>
        <a:buChar char="•"/>
        <a:defRPr sz="3113" kern="1200">
          <a:solidFill>
            <a:schemeClr val="tx1"/>
          </a:solidFill>
          <a:latin typeface="+mn-lt"/>
          <a:ea typeface="+mn-ea"/>
          <a:cs typeface="+mn-cs"/>
        </a:defRPr>
      </a:lvl2pPr>
      <a:lvl3pPr marL="1482808" indent="-296307" algn="l" defTabSz="1186500" rtl="0" eaLnBrk="1" latinLnBrk="0" hangingPunct="1">
        <a:lnSpc>
          <a:spcPct val="90000"/>
        </a:lnSpc>
        <a:spcBef>
          <a:spcPts val="650"/>
        </a:spcBef>
        <a:buFont typeface="Arial" panose="020B0604020202020204" pitchFamily="34" charset="0"/>
        <a:buChar char="•"/>
        <a:defRPr sz="2593" kern="1200">
          <a:solidFill>
            <a:schemeClr val="tx1"/>
          </a:solidFill>
          <a:latin typeface="+mn-lt"/>
          <a:ea typeface="+mn-ea"/>
          <a:cs typeface="+mn-cs"/>
        </a:defRPr>
      </a:lvl3pPr>
      <a:lvl4pPr marL="207605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4pPr>
      <a:lvl5pPr marL="266930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5pPr>
      <a:lvl6pPr marL="326255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6pPr>
      <a:lvl7pPr marL="385580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7pPr>
      <a:lvl8pPr marL="4449059"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8pPr>
      <a:lvl9pPr marL="5042308" indent="-296307" algn="l" defTabSz="1186500" rtl="0" eaLnBrk="1" latinLnBrk="0" hangingPunct="1">
        <a:lnSpc>
          <a:spcPct val="90000"/>
        </a:lnSpc>
        <a:spcBef>
          <a:spcPts val="650"/>
        </a:spcBef>
        <a:buFont typeface="Arial" panose="020B0604020202020204" pitchFamily="34" charset="0"/>
        <a:buChar char="•"/>
        <a:defRPr sz="2333" kern="1200">
          <a:solidFill>
            <a:schemeClr val="tx1"/>
          </a:solidFill>
          <a:latin typeface="+mn-lt"/>
          <a:ea typeface="+mn-ea"/>
          <a:cs typeface="+mn-cs"/>
        </a:defRPr>
      </a:lvl9pPr>
    </p:bodyStyle>
    <p:otherStyle>
      <a:defPPr>
        <a:defRPr lang="en-US"/>
      </a:defPPr>
      <a:lvl1pPr marL="0" algn="l" defTabSz="1186500" rtl="0" eaLnBrk="1" latinLnBrk="0" hangingPunct="1">
        <a:defRPr sz="2333" kern="1200">
          <a:solidFill>
            <a:schemeClr val="tx1"/>
          </a:solidFill>
          <a:latin typeface="+mn-lt"/>
          <a:ea typeface="+mn-ea"/>
          <a:cs typeface="+mn-cs"/>
        </a:defRPr>
      </a:lvl1pPr>
      <a:lvl2pPr marL="593251" algn="l" defTabSz="1186500" rtl="0" eaLnBrk="1" latinLnBrk="0" hangingPunct="1">
        <a:defRPr sz="2333" kern="1200">
          <a:solidFill>
            <a:schemeClr val="tx1"/>
          </a:solidFill>
          <a:latin typeface="+mn-lt"/>
          <a:ea typeface="+mn-ea"/>
          <a:cs typeface="+mn-cs"/>
        </a:defRPr>
      </a:lvl2pPr>
      <a:lvl3pPr marL="1186500" algn="l" defTabSz="1186500" rtl="0" eaLnBrk="1" latinLnBrk="0" hangingPunct="1">
        <a:defRPr sz="2333" kern="1200">
          <a:solidFill>
            <a:schemeClr val="tx1"/>
          </a:solidFill>
          <a:latin typeface="+mn-lt"/>
          <a:ea typeface="+mn-ea"/>
          <a:cs typeface="+mn-cs"/>
        </a:defRPr>
      </a:lvl3pPr>
      <a:lvl4pPr marL="1779751" algn="l" defTabSz="1186500" rtl="0" eaLnBrk="1" latinLnBrk="0" hangingPunct="1">
        <a:defRPr sz="2333" kern="1200">
          <a:solidFill>
            <a:schemeClr val="tx1"/>
          </a:solidFill>
          <a:latin typeface="+mn-lt"/>
          <a:ea typeface="+mn-ea"/>
          <a:cs typeface="+mn-cs"/>
        </a:defRPr>
      </a:lvl4pPr>
      <a:lvl5pPr marL="2373000" algn="l" defTabSz="1186500" rtl="0" eaLnBrk="1" latinLnBrk="0" hangingPunct="1">
        <a:defRPr sz="2333" kern="1200">
          <a:solidFill>
            <a:schemeClr val="tx1"/>
          </a:solidFill>
          <a:latin typeface="+mn-lt"/>
          <a:ea typeface="+mn-ea"/>
          <a:cs typeface="+mn-cs"/>
        </a:defRPr>
      </a:lvl5pPr>
      <a:lvl6pPr marL="2966251" algn="l" defTabSz="1186500" rtl="0" eaLnBrk="1" latinLnBrk="0" hangingPunct="1">
        <a:defRPr sz="2333" kern="1200">
          <a:solidFill>
            <a:schemeClr val="tx1"/>
          </a:solidFill>
          <a:latin typeface="+mn-lt"/>
          <a:ea typeface="+mn-ea"/>
          <a:cs typeface="+mn-cs"/>
        </a:defRPr>
      </a:lvl6pPr>
      <a:lvl7pPr marL="3558866" algn="l" defTabSz="1186500" rtl="0" eaLnBrk="1" latinLnBrk="0" hangingPunct="1">
        <a:defRPr sz="2333" kern="1200">
          <a:solidFill>
            <a:schemeClr val="tx1"/>
          </a:solidFill>
          <a:latin typeface="+mn-lt"/>
          <a:ea typeface="+mn-ea"/>
          <a:cs typeface="+mn-cs"/>
        </a:defRPr>
      </a:lvl7pPr>
      <a:lvl8pPr marL="4152116" algn="l" defTabSz="1186500" rtl="0" eaLnBrk="1" latinLnBrk="0" hangingPunct="1">
        <a:defRPr sz="2333" kern="1200">
          <a:solidFill>
            <a:schemeClr val="tx1"/>
          </a:solidFill>
          <a:latin typeface="+mn-lt"/>
          <a:ea typeface="+mn-ea"/>
          <a:cs typeface="+mn-cs"/>
        </a:defRPr>
      </a:lvl8pPr>
      <a:lvl9pPr marL="4745366" algn="l" defTabSz="1186500" rtl="0" eaLnBrk="1" latinLnBrk="0" hangingPunct="1">
        <a:defRPr sz="233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bwMode="auto">
          <a:xfrm>
            <a:off x="1" y="-7746"/>
            <a:ext cx="11790204" cy="659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5129" name="Rectangle 9"/>
          <p:cNvSpPr>
            <a:spLocks noGrp="1" noChangeArrowheads="1"/>
          </p:cNvSpPr>
          <p:nvPr>
            <p:ph type="body" idx="1"/>
          </p:nvPr>
        </p:nvSpPr>
        <p:spPr bwMode="auto">
          <a:xfrm>
            <a:off x="190579" y="777317"/>
            <a:ext cx="11829065" cy="58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cxnSp>
        <p:nvCxnSpPr>
          <p:cNvPr id="3" name="直接连接符 2"/>
          <p:cNvCxnSpPr/>
          <p:nvPr userDrawn="1"/>
        </p:nvCxnSpPr>
        <p:spPr bwMode="auto">
          <a:xfrm flipV="1">
            <a:off x="0" y="652182"/>
            <a:ext cx="12196763" cy="3732"/>
          </a:xfrm>
          <a:prstGeom prst="line">
            <a:avLst/>
          </a:prstGeom>
          <a:noFill/>
          <a:ln w="28575" cap="flat" cmpd="sng" algn="ctr">
            <a:solidFill>
              <a:schemeClr val="tx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799754548"/>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Lst>
  <p:hf hdr="0" ftr="0"/>
  <p:txStyles>
    <p:titleStyle>
      <a:lvl1pPr algn="l" rtl="0" fontAlgn="base">
        <a:spcBef>
          <a:spcPct val="0"/>
        </a:spcBef>
        <a:spcAft>
          <a:spcPct val="0"/>
        </a:spcAft>
        <a:defRPr sz="1997" b="1">
          <a:solidFill>
            <a:srgbClr val="990000"/>
          </a:solidFill>
          <a:latin typeface="微软雅黑" panose="020B0503020204020204" pitchFamily="34" charset="-122"/>
          <a:ea typeface="微软雅黑" panose="020B0503020204020204" pitchFamily="34" charset="-122"/>
          <a:cs typeface="+mj-cs"/>
        </a:defRPr>
      </a:lvl1pPr>
      <a:lvl2pPr algn="l" rtl="0" fontAlgn="base">
        <a:spcBef>
          <a:spcPct val="0"/>
        </a:spcBef>
        <a:spcAft>
          <a:spcPct val="0"/>
        </a:spcAft>
        <a:defRPr sz="3994" b="1">
          <a:solidFill>
            <a:srgbClr val="990000"/>
          </a:solidFill>
          <a:latin typeface="Arial" charset="0"/>
        </a:defRPr>
      </a:lvl2pPr>
      <a:lvl3pPr algn="l" rtl="0" fontAlgn="base">
        <a:spcBef>
          <a:spcPct val="0"/>
        </a:spcBef>
        <a:spcAft>
          <a:spcPct val="0"/>
        </a:spcAft>
        <a:defRPr sz="3994" b="1">
          <a:solidFill>
            <a:srgbClr val="990000"/>
          </a:solidFill>
          <a:latin typeface="Arial" charset="0"/>
        </a:defRPr>
      </a:lvl3pPr>
      <a:lvl4pPr algn="l" rtl="0" fontAlgn="base">
        <a:spcBef>
          <a:spcPct val="0"/>
        </a:spcBef>
        <a:spcAft>
          <a:spcPct val="0"/>
        </a:spcAft>
        <a:defRPr sz="3994" b="1">
          <a:solidFill>
            <a:srgbClr val="990000"/>
          </a:solidFill>
          <a:latin typeface="Arial" charset="0"/>
        </a:defRPr>
      </a:lvl4pPr>
      <a:lvl5pPr algn="l" rtl="0" fontAlgn="base">
        <a:spcBef>
          <a:spcPct val="0"/>
        </a:spcBef>
        <a:spcAft>
          <a:spcPct val="0"/>
        </a:spcAft>
        <a:defRPr sz="3994" b="1">
          <a:solidFill>
            <a:srgbClr val="990000"/>
          </a:solidFill>
          <a:latin typeface="Arial" charset="0"/>
        </a:defRPr>
      </a:lvl5pPr>
      <a:lvl6pPr marL="456651" algn="l" rtl="0" fontAlgn="base">
        <a:spcBef>
          <a:spcPct val="0"/>
        </a:spcBef>
        <a:spcAft>
          <a:spcPct val="0"/>
        </a:spcAft>
        <a:defRPr sz="3994" b="1">
          <a:solidFill>
            <a:srgbClr val="990000"/>
          </a:solidFill>
          <a:latin typeface="Arial" charset="0"/>
        </a:defRPr>
      </a:lvl6pPr>
      <a:lvl7pPr marL="913303" algn="l" rtl="0" fontAlgn="base">
        <a:spcBef>
          <a:spcPct val="0"/>
        </a:spcBef>
        <a:spcAft>
          <a:spcPct val="0"/>
        </a:spcAft>
        <a:defRPr sz="3994" b="1">
          <a:solidFill>
            <a:srgbClr val="990000"/>
          </a:solidFill>
          <a:latin typeface="Arial" charset="0"/>
        </a:defRPr>
      </a:lvl7pPr>
      <a:lvl8pPr marL="1369955" algn="l" rtl="0" fontAlgn="base">
        <a:spcBef>
          <a:spcPct val="0"/>
        </a:spcBef>
        <a:spcAft>
          <a:spcPct val="0"/>
        </a:spcAft>
        <a:defRPr sz="3994" b="1">
          <a:solidFill>
            <a:srgbClr val="990000"/>
          </a:solidFill>
          <a:latin typeface="Arial" charset="0"/>
        </a:defRPr>
      </a:lvl8pPr>
      <a:lvl9pPr marL="1826606" algn="l" rtl="0" fontAlgn="base">
        <a:spcBef>
          <a:spcPct val="0"/>
        </a:spcBef>
        <a:spcAft>
          <a:spcPct val="0"/>
        </a:spcAft>
        <a:defRPr sz="3994" b="1">
          <a:solidFill>
            <a:srgbClr val="990000"/>
          </a:solidFill>
          <a:latin typeface="Arial" charset="0"/>
        </a:defRPr>
      </a:lvl9pPr>
    </p:titleStyle>
    <p:bodyStyle>
      <a:lvl1pPr marL="342489" indent="-342489" algn="l" rtl="0" fontAlgn="base">
        <a:spcBef>
          <a:spcPct val="20000"/>
        </a:spcBef>
        <a:spcAft>
          <a:spcPct val="0"/>
        </a:spcAft>
        <a:buChar char="•"/>
        <a:defRPr sz="2597">
          <a:solidFill>
            <a:schemeClr val="bg2"/>
          </a:solidFill>
          <a:latin typeface="+mn-lt"/>
          <a:ea typeface="+mn-ea"/>
          <a:cs typeface="+mn-cs"/>
        </a:defRPr>
      </a:lvl1pPr>
      <a:lvl2pPr marL="742059" indent="-285408" algn="l" rtl="0" fontAlgn="base">
        <a:spcBef>
          <a:spcPct val="20000"/>
        </a:spcBef>
        <a:spcAft>
          <a:spcPct val="0"/>
        </a:spcAft>
        <a:buSzPct val="60000"/>
        <a:buFont typeface="Wingdings" pitchFamily="2" charset="2"/>
        <a:buChar char="q"/>
        <a:defRPr sz="2397">
          <a:solidFill>
            <a:schemeClr val="bg2"/>
          </a:solidFill>
          <a:latin typeface="+mn-lt"/>
        </a:defRPr>
      </a:lvl2pPr>
      <a:lvl3pPr marL="1141629" indent="-228327" algn="l" rtl="0" fontAlgn="base">
        <a:spcBef>
          <a:spcPct val="20000"/>
        </a:spcBef>
        <a:spcAft>
          <a:spcPct val="0"/>
        </a:spcAft>
        <a:buSzPct val="60000"/>
        <a:buFont typeface="Wingdings" pitchFamily="2" charset="2"/>
        <a:buChar char="§"/>
        <a:defRPr sz="2197">
          <a:solidFill>
            <a:schemeClr val="bg2"/>
          </a:solidFill>
          <a:latin typeface="+mn-lt"/>
        </a:defRPr>
      </a:lvl3pPr>
      <a:lvl4pPr marL="1598280" indent="-228327" algn="l" rtl="0" fontAlgn="base">
        <a:spcBef>
          <a:spcPct val="20000"/>
        </a:spcBef>
        <a:spcAft>
          <a:spcPct val="0"/>
        </a:spcAft>
        <a:buSzPct val="60000"/>
        <a:buFont typeface="Arial" charset="0"/>
        <a:buChar char="–"/>
        <a:defRPr sz="1997">
          <a:solidFill>
            <a:schemeClr val="bg2"/>
          </a:solidFill>
          <a:latin typeface="+mn-lt"/>
        </a:defRPr>
      </a:lvl4pPr>
      <a:lvl5pPr marL="2054932" indent="-228327" algn="l" rtl="0" fontAlgn="base">
        <a:spcBef>
          <a:spcPct val="20000"/>
        </a:spcBef>
        <a:spcAft>
          <a:spcPct val="0"/>
        </a:spcAft>
        <a:buFont typeface="Verdana" pitchFamily="34" charset="0"/>
        <a:buChar char="›"/>
        <a:defRPr>
          <a:solidFill>
            <a:schemeClr val="bg2"/>
          </a:solidFill>
          <a:latin typeface="+mn-lt"/>
        </a:defRPr>
      </a:lvl5pPr>
      <a:lvl6pPr marL="2511584" indent="-228327" algn="l" rtl="0" fontAlgn="base">
        <a:spcBef>
          <a:spcPct val="20000"/>
        </a:spcBef>
        <a:spcAft>
          <a:spcPct val="0"/>
        </a:spcAft>
        <a:buFont typeface="Verdana" pitchFamily="34" charset="0"/>
        <a:buChar char="›"/>
        <a:defRPr>
          <a:solidFill>
            <a:schemeClr val="bg2"/>
          </a:solidFill>
          <a:latin typeface="+mn-lt"/>
        </a:defRPr>
      </a:lvl6pPr>
      <a:lvl7pPr marL="2968235" indent="-228327" algn="l" rtl="0" fontAlgn="base">
        <a:spcBef>
          <a:spcPct val="20000"/>
        </a:spcBef>
        <a:spcAft>
          <a:spcPct val="0"/>
        </a:spcAft>
        <a:buFont typeface="Verdana" pitchFamily="34" charset="0"/>
        <a:buChar char="›"/>
        <a:defRPr>
          <a:solidFill>
            <a:schemeClr val="bg2"/>
          </a:solidFill>
          <a:latin typeface="+mn-lt"/>
        </a:defRPr>
      </a:lvl7pPr>
      <a:lvl8pPr marL="3424886" indent="-228327" algn="l" rtl="0" fontAlgn="base">
        <a:spcBef>
          <a:spcPct val="20000"/>
        </a:spcBef>
        <a:spcAft>
          <a:spcPct val="0"/>
        </a:spcAft>
        <a:buFont typeface="Verdana" pitchFamily="34" charset="0"/>
        <a:buChar char="›"/>
        <a:defRPr>
          <a:solidFill>
            <a:schemeClr val="bg2"/>
          </a:solidFill>
          <a:latin typeface="+mn-lt"/>
        </a:defRPr>
      </a:lvl8pPr>
      <a:lvl9pPr marL="3881539" indent="-228327" algn="l" rtl="0" fontAlgn="base">
        <a:spcBef>
          <a:spcPct val="20000"/>
        </a:spcBef>
        <a:spcAft>
          <a:spcPct val="0"/>
        </a:spcAft>
        <a:buFont typeface="Verdana" pitchFamily="34" charset="0"/>
        <a:buChar char="›"/>
        <a:defRPr>
          <a:solidFill>
            <a:schemeClr val="bg2"/>
          </a:solidFill>
          <a:latin typeface="+mn-lt"/>
        </a:defRPr>
      </a:lvl9pPr>
    </p:bodyStyle>
    <p:otherStyle>
      <a:defPPr>
        <a:defRPr lang="en-US"/>
      </a:defPPr>
      <a:lvl1pPr marL="0" algn="l" defTabSz="913303" rtl="0" eaLnBrk="1" latinLnBrk="0" hangingPunct="1">
        <a:defRPr sz="1797" kern="1200">
          <a:solidFill>
            <a:schemeClr val="tx1"/>
          </a:solidFill>
          <a:latin typeface="+mn-lt"/>
          <a:ea typeface="+mn-ea"/>
          <a:cs typeface="+mn-cs"/>
        </a:defRPr>
      </a:lvl1pPr>
      <a:lvl2pPr marL="456651" algn="l" defTabSz="913303" rtl="0" eaLnBrk="1" latinLnBrk="0" hangingPunct="1">
        <a:defRPr sz="1797" kern="1200">
          <a:solidFill>
            <a:schemeClr val="tx1"/>
          </a:solidFill>
          <a:latin typeface="+mn-lt"/>
          <a:ea typeface="+mn-ea"/>
          <a:cs typeface="+mn-cs"/>
        </a:defRPr>
      </a:lvl2pPr>
      <a:lvl3pPr marL="913303" algn="l" defTabSz="913303" rtl="0" eaLnBrk="1" latinLnBrk="0" hangingPunct="1">
        <a:defRPr sz="1797" kern="1200">
          <a:solidFill>
            <a:schemeClr val="tx1"/>
          </a:solidFill>
          <a:latin typeface="+mn-lt"/>
          <a:ea typeface="+mn-ea"/>
          <a:cs typeface="+mn-cs"/>
        </a:defRPr>
      </a:lvl3pPr>
      <a:lvl4pPr marL="1369955" algn="l" defTabSz="913303" rtl="0" eaLnBrk="1" latinLnBrk="0" hangingPunct="1">
        <a:defRPr sz="1797" kern="1200">
          <a:solidFill>
            <a:schemeClr val="tx1"/>
          </a:solidFill>
          <a:latin typeface="+mn-lt"/>
          <a:ea typeface="+mn-ea"/>
          <a:cs typeface="+mn-cs"/>
        </a:defRPr>
      </a:lvl4pPr>
      <a:lvl5pPr marL="1826606" algn="l" defTabSz="913303" rtl="0" eaLnBrk="1" latinLnBrk="0" hangingPunct="1">
        <a:defRPr sz="1797" kern="1200">
          <a:solidFill>
            <a:schemeClr val="tx1"/>
          </a:solidFill>
          <a:latin typeface="+mn-lt"/>
          <a:ea typeface="+mn-ea"/>
          <a:cs typeface="+mn-cs"/>
        </a:defRPr>
      </a:lvl5pPr>
      <a:lvl6pPr marL="2283258" algn="l" defTabSz="913303" rtl="0" eaLnBrk="1" latinLnBrk="0" hangingPunct="1">
        <a:defRPr sz="1797" kern="1200">
          <a:solidFill>
            <a:schemeClr val="tx1"/>
          </a:solidFill>
          <a:latin typeface="+mn-lt"/>
          <a:ea typeface="+mn-ea"/>
          <a:cs typeface="+mn-cs"/>
        </a:defRPr>
      </a:lvl6pPr>
      <a:lvl7pPr marL="2739910" algn="l" defTabSz="913303" rtl="0" eaLnBrk="1" latinLnBrk="0" hangingPunct="1">
        <a:defRPr sz="1797" kern="1200">
          <a:solidFill>
            <a:schemeClr val="tx1"/>
          </a:solidFill>
          <a:latin typeface="+mn-lt"/>
          <a:ea typeface="+mn-ea"/>
          <a:cs typeface="+mn-cs"/>
        </a:defRPr>
      </a:lvl7pPr>
      <a:lvl8pPr marL="3196561" algn="l" defTabSz="913303" rtl="0" eaLnBrk="1" latinLnBrk="0" hangingPunct="1">
        <a:defRPr sz="1797" kern="1200">
          <a:solidFill>
            <a:schemeClr val="tx1"/>
          </a:solidFill>
          <a:latin typeface="+mn-lt"/>
          <a:ea typeface="+mn-ea"/>
          <a:cs typeface="+mn-cs"/>
        </a:defRPr>
      </a:lvl8pPr>
      <a:lvl9pPr marL="3653213" algn="l" defTabSz="913303" rtl="0" eaLnBrk="1" latinLnBrk="0" hangingPunct="1">
        <a:defRPr sz="1797"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41"/>
            <a:ext cx="2163122" cy="246221"/>
          </a:xfrm>
          <a:prstGeom prst="rect">
            <a:avLst/>
          </a:prstGeom>
          <a:noFill/>
        </p:spPr>
        <p:txBody>
          <a:bodyPr wrap="square" rtlCol="0">
            <a:spAutoFit/>
          </a:bodyPr>
          <a:lstStyle/>
          <a:p>
            <a:r>
              <a:rPr lang="en-US" sz="1000" dirty="0">
                <a:solidFill>
                  <a:srgbClr val="1D1D1B"/>
                </a:solidFill>
                <a:latin typeface="Arial" pitchFamily="34" charset="0"/>
              </a:rPr>
              <a:t>Huawei Proprietary</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84087" y="6404901"/>
            <a:ext cx="499729" cy="150296"/>
          </a:xfrm>
          <a:prstGeom prst="rect">
            <a:avLst/>
          </a:prstGeom>
          <a:noFill/>
        </p:spPr>
        <p:txBody>
          <a:bodyPr wrap="square" lIns="0" tIns="0" rIns="0" bIns="0" rtlCol="0">
            <a:spAutoFit/>
          </a:bodyPr>
          <a:lstStyle/>
          <a:p>
            <a:pPr defTabSz="890493">
              <a:defRPr/>
            </a:pPr>
            <a:fld id="{C3837181-38C6-AD4F-B8BA-B444770388BB}" type="slidenum">
              <a:rPr lang="en-US" sz="974" smtClean="0">
                <a:solidFill>
                  <a:srgbClr val="1D1D1B"/>
                </a:solidFill>
                <a:latin typeface="Arial" pitchFamily="34" charset="0"/>
              </a:rPr>
              <a:pPr defTabSz="890493">
                <a:defRPr/>
              </a:pPr>
              <a:t>‹#›</a:t>
            </a:fld>
            <a:endParaRPr lang="en-US" sz="974">
              <a:solidFill>
                <a:srgbClr val="1D1D1B"/>
              </a:solidFill>
              <a:latin typeface="Arial" pitchFamily="34" charset="0"/>
            </a:endParaRPr>
          </a:p>
        </p:txBody>
      </p:sp>
      <p:grpSp>
        <p:nvGrpSpPr>
          <p:cNvPr id="25" name="组合 24"/>
          <p:cNvGrpSpPr/>
          <p:nvPr userDrawn="1"/>
        </p:nvGrpSpPr>
        <p:grpSpPr>
          <a:xfrm>
            <a:off x="12216278" y="2931937"/>
            <a:ext cx="1982916"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a:solidFill>
                      <a:srgbClr val="FFFFFF"/>
                    </a:solidFill>
                    <a:latin typeface="Arial"/>
                    <a:ea typeface="Arial"/>
                  </a:rPr>
                  <a:t>P</a:t>
                </a:r>
                <a:r>
                  <a:rPr kumimoji="1" lang="en-US" altLang="zh-Hant" sz="700" b="1">
                    <a:solidFill>
                      <a:srgbClr val="FFFFFF"/>
                    </a:solidFill>
                    <a:latin typeface="Arial"/>
                    <a:ea typeface="Arial"/>
                  </a:rPr>
                  <a:t>ANTONE</a:t>
                </a:r>
                <a:r>
                  <a:rPr kumimoji="1" lang="en-US" altLang="zh-CN" sz="700" b="1">
                    <a:solidFill>
                      <a:srgbClr val="FFFFFF"/>
                    </a:solidFill>
                    <a:latin typeface="Arial"/>
                    <a:ea typeface="Arial"/>
                  </a:rPr>
                  <a:t> 186C</a:t>
                </a:r>
              </a:p>
              <a:p>
                <a:pPr algn="ctr"/>
                <a:r>
                  <a:rPr kumimoji="1" lang="en-US" altLang="zh-CN" sz="700" b="1">
                    <a:solidFill>
                      <a:srgbClr val="FFFFFF"/>
                    </a:solidFill>
                    <a:latin typeface="Arial"/>
                    <a:ea typeface="Arial"/>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en-US" altLang="zh-CN" sz="700" b="1">
                    <a:solidFill>
                      <a:srgbClr val="FFFFFF"/>
                    </a:solidFill>
                    <a:latin typeface="Arial"/>
                    <a:ea typeface="Arial"/>
                  </a:rPr>
                  <a:t>P</a:t>
                </a:r>
                <a:r>
                  <a:rPr kumimoji="1" lang="en-US" altLang="zh-Hant" sz="700" b="1">
                    <a:solidFill>
                      <a:srgbClr val="FFFFFF"/>
                    </a:solidFill>
                    <a:latin typeface="Arial"/>
                    <a:ea typeface="Arial"/>
                  </a:rPr>
                  <a:t>ANTONE</a:t>
                </a:r>
                <a:r>
                  <a:rPr kumimoji="1" lang="en-US" altLang="zh-CN" sz="700" b="1">
                    <a:solidFill>
                      <a:srgbClr val="FFFFFF"/>
                    </a:solidFill>
                    <a:latin typeface="Arial"/>
                    <a:ea typeface="Arial"/>
                  </a:rPr>
                  <a:t> 185C</a:t>
                </a:r>
              </a:p>
              <a:p>
                <a:pPr algn="ctr"/>
                <a:r>
                  <a:rPr kumimoji="1" lang="en-US" altLang="zh-CN" sz="700" b="1">
                    <a:solidFill>
                      <a:srgbClr val="FFFFFF"/>
                    </a:solidFill>
                    <a:latin typeface="Arial"/>
                    <a:ea typeface="Arial"/>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a:r>
                  <a:rPr kumimoji="1" lang="zh-CN" altLang="en-US" sz="1000">
                    <a:solidFill>
                      <a:srgbClr val="1D1D1A"/>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54642"/>
              <a:ext cx="1982911" cy="3811978"/>
              <a:chOff x="12216278" y="3054642"/>
              <a:chExt cx="1982911" cy="3811978"/>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234</a:t>
                </a:r>
                <a:r>
                  <a:rPr kumimoji="1" lang="mr-IN" altLang="zh-CN" sz="700" b="1">
                    <a:solidFill>
                      <a:srgbClr val="FFFFFF"/>
                    </a:solidFill>
                    <a:latin typeface="Arial"/>
                    <a:ea typeface="Arial"/>
                    <a:cs typeface="Arial"/>
                  </a:rPr>
                  <a:t>/</a:t>
                </a:r>
                <a:r>
                  <a:rPr kumimoji="1" lang="en-US" altLang="zh-CN" sz="700" b="1">
                    <a:solidFill>
                      <a:srgbClr val="FFFFFF"/>
                    </a:solidFill>
                    <a:latin typeface="Arial"/>
                    <a:ea typeface="Arial"/>
                  </a:rPr>
                  <a:t>90/79</a:t>
                </a:r>
                <a:endParaRPr kumimoji="1" lang="mr-IN" altLang="zh-CN" sz="700" b="1">
                  <a:solidFill>
                    <a:srgbClr val="FFFFFF"/>
                  </a:solidFill>
                  <a:latin typeface="Arial"/>
                  <a:ea typeface="Arial"/>
                  <a:cs typeface="Arial"/>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120</a:t>
                </a:r>
                <a:r>
                  <a:rPr kumimoji="1" lang="mr-IN" altLang="zh-CN" sz="700" b="1">
                    <a:solidFill>
                      <a:srgbClr val="FFFFFF"/>
                    </a:solidFill>
                    <a:latin typeface="Arial"/>
                    <a:ea typeface="Arial"/>
                    <a:cs typeface="Arial"/>
                  </a:rPr>
                  <a:t>/</a:t>
                </a:r>
                <a:r>
                  <a:rPr kumimoji="1" lang="en-US" altLang="zh-CN" sz="700" b="1">
                    <a:solidFill>
                      <a:srgbClr val="FFFFFF"/>
                    </a:solidFill>
                    <a:latin typeface="Arial"/>
                    <a:ea typeface="Arial"/>
                  </a:rPr>
                  <a:t>0/15</a:t>
                </a:r>
                <a:endParaRPr kumimoji="1" lang="mr-IN" altLang="zh-CN" sz="700" b="1">
                  <a:solidFill>
                    <a:srgbClr val="FFFFFF"/>
                  </a:solidFill>
                  <a:latin typeface="Arial"/>
                  <a:ea typeface="Arial"/>
                  <a:cs typeface="Arial"/>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a:r>
                  <a:rPr kumimoji="1" lang="zh-CN" altLang="en-US" sz="1000">
                    <a:solidFill>
                      <a:srgbClr val="1D1D1A"/>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248</a:t>
                </a:r>
                <a:r>
                  <a:rPr kumimoji="1" lang="mr-IN" altLang="zh-CN" sz="700" b="1">
                    <a:solidFill>
                      <a:srgbClr val="FFFFFF"/>
                    </a:solidFill>
                    <a:latin typeface="Arial"/>
                    <a:ea typeface="Arial"/>
                    <a:cs typeface="Arial"/>
                  </a:rPr>
                  <a:t>/</a:t>
                </a:r>
                <a:r>
                  <a:rPr kumimoji="1" lang="en-US" altLang="zh-CN" sz="700" b="1">
                    <a:solidFill>
                      <a:srgbClr val="FFFFFF"/>
                    </a:solidFill>
                    <a:latin typeface="Arial"/>
                    <a:ea typeface="Arial"/>
                  </a:rPr>
                  <a:t>181/60</a:t>
                </a:r>
                <a:endParaRPr kumimoji="1" lang="mr-IN" altLang="zh-CN" sz="700" b="1">
                  <a:solidFill>
                    <a:srgbClr val="FFFFFF"/>
                  </a:solidFill>
                  <a:latin typeface="Arial"/>
                  <a:ea typeface="Arial"/>
                  <a:cs typeface="Arial"/>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235</a:t>
                </a:r>
                <a:r>
                  <a:rPr kumimoji="1" lang="mr-IN" altLang="zh-CN" sz="700" b="1">
                    <a:solidFill>
                      <a:srgbClr val="FFFFFF"/>
                    </a:solidFill>
                    <a:latin typeface="Arial"/>
                    <a:ea typeface="Arial"/>
                    <a:cs typeface="Arial"/>
                  </a:rPr>
                  <a:t>/</a:t>
                </a:r>
                <a:r>
                  <a:rPr kumimoji="1" lang="en-US" altLang="zh-CN" sz="700" b="1">
                    <a:solidFill>
                      <a:srgbClr val="FFFFFF"/>
                    </a:solidFill>
                    <a:latin typeface="Arial"/>
                    <a:ea typeface="Arial"/>
                  </a:rPr>
                  <a:t>92/1</a:t>
                </a:r>
                <a:endParaRPr kumimoji="1" lang="mr-IN" altLang="zh-CN" sz="700" b="1">
                  <a:solidFill>
                    <a:srgbClr val="FFFFFF"/>
                  </a:solidFill>
                  <a:latin typeface="Arial"/>
                  <a:ea typeface="Arial"/>
                  <a:cs typeface="Arial"/>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137/137/137</a:t>
                </a:r>
                <a:endParaRPr kumimoji="1" lang="mr-IN" altLang="zh-CN" sz="700" b="1">
                  <a:solidFill>
                    <a:srgbClr val="FFFFFF"/>
                  </a:solidFill>
                  <a:latin typeface="Arial"/>
                  <a:ea typeface="Arial"/>
                  <a:cs typeface="Arial"/>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35/24/21</a:t>
                </a:r>
                <a:endParaRPr kumimoji="1" lang="mr-IN" altLang="zh-CN" sz="700" b="1">
                  <a:solidFill>
                    <a:srgbClr val="FFFFFF"/>
                  </a:solidFill>
                  <a:latin typeface="Arial"/>
                  <a:ea typeface="Arial"/>
                  <a:cs typeface="Arial"/>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666666"/>
                    </a:solidFill>
                    <a:latin typeface="Arial"/>
                    <a:ea typeface="Arial"/>
                    <a:cs typeface="Arial"/>
                  </a:rPr>
                  <a:t>RGB</a:t>
                </a:r>
                <a:r>
                  <a:rPr kumimoji="1" lang="en-US" altLang="zh-CN" sz="700" b="1">
                    <a:solidFill>
                      <a:srgbClr val="666666"/>
                    </a:solidFill>
                    <a:latin typeface="Arial"/>
                    <a:ea typeface="Arial"/>
                  </a:rPr>
                  <a:t> 221</a:t>
                </a:r>
                <a:r>
                  <a:rPr kumimoji="1" lang="mr-IN" altLang="zh-CN" sz="700" b="1">
                    <a:solidFill>
                      <a:srgbClr val="666666"/>
                    </a:solidFill>
                    <a:latin typeface="Arial"/>
                    <a:ea typeface="Arial"/>
                    <a:cs typeface="Arial"/>
                  </a:rPr>
                  <a:t>/</a:t>
                </a:r>
                <a:r>
                  <a:rPr kumimoji="1" lang="en-US" altLang="zh-CN" sz="700" b="1">
                    <a:solidFill>
                      <a:srgbClr val="666666"/>
                    </a:solidFill>
                    <a:latin typeface="Arial"/>
                    <a:ea typeface="Arial"/>
                  </a:rPr>
                  <a:t>221/221</a:t>
                </a:r>
                <a:endParaRPr kumimoji="1" lang="mr-IN" altLang="zh-CN" sz="700" b="1">
                  <a:solidFill>
                    <a:srgbClr val="666666"/>
                  </a:solidFill>
                  <a:latin typeface="Arial"/>
                  <a:ea typeface="Arial"/>
                  <a:cs typeface="Arial"/>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233</a:t>
                </a:r>
                <a:r>
                  <a:rPr kumimoji="1" lang="mr-IN" altLang="zh-CN" sz="700" b="1">
                    <a:solidFill>
                      <a:srgbClr val="FFFFFF"/>
                    </a:solidFill>
                    <a:latin typeface="Arial"/>
                    <a:ea typeface="Arial"/>
                    <a:cs typeface="Arial"/>
                  </a:rPr>
                  <a:t>/</a:t>
                </a:r>
                <a:r>
                  <a:rPr kumimoji="1" lang="en-US" altLang="zh-CN" sz="700" b="1">
                    <a:solidFill>
                      <a:srgbClr val="FFFFFF"/>
                    </a:solidFill>
                    <a:latin typeface="Arial"/>
                    <a:ea typeface="Arial"/>
                  </a:rPr>
                  <a:t>140/128</a:t>
                </a:r>
                <a:endParaRPr kumimoji="1" lang="mr-IN" altLang="zh-CN" sz="700" b="1">
                  <a:solidFill>
                    <a:srgbClr val="FFFFFF"/>
                  </a:solidFill>
                  <a:latin typeface="Arial"/>
                  <a:ea typeface="Arial"/>
                  <a:cs typeface="Arial"/>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159</a:t>
                </a:r>
                <a:r>
                  <a:rPr kumimoji="1" lang="mr-IN" altLang="zh-CN" sz="700" b="1">
                    <a:solidFill>
                      <a:srgbClr val="FFFFFF"/>
                    </a:solidFill>
                    <a:latin typeface="Arial"/>
                    <a:ea typeface="Arial"/>
                    <a:cs typeface="Arial"/>
                  </a:rPr>
                  <a:t>/</a:t>
                </a:r>
                <a:r>
                  <a:rPr kumimoji="1" lang="en-US" altLang="zh-CN" sz="700" b="1">
                    <a:solidFill>
                      <a:srgbClr val="FFFFFF"/>
                    </a:solidFill>
                    <a:latin typeface="Arial"/>
                    <a:ea typeface="Arial"/>
                  </a:rPr>
                  <a:t>0/1</a:t>
                </a:r>
                <a:endParaRPr kumimoji="1" lang="mr-IN" altLang="zh-CN" sz="700" b="1">
                  <a:solidFill>
                    <a:srgbClr val="FFFFFF"/>
                  </a:solidFill>
                  <a:latin typeface="Arial"/>
                  <a:ea typeface="Arial"/>
                  <a:cs typeface="Arial"/>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666666"/>
                    </a:solidFill>
                    <a:latin typeface="Arial"/>
                    <a:ea typeface="Arial"/>
                    <a:cs typeface="Arial"/>
                  </a:rPr>
                  <a:t>RGB</a:t>
                </a:r>
                <a:r>
                  <a:rPr kumimoji="1" lang="en-US" altLang="zh-CN" sz="700" b="1">
                    <a:solidFill>
                      <a:srgbClr val="666666"/>
                    </a:solidFill>
                    <a:latin typeface="Arial"/>
                    <a:ea typeface="Arial"/>
                  </a:rPr>
                  <a:t> 245</a:t>
                </a:r>
                <a:r>
                  <a:rPr kumimoji="1" lang="mr-IN" altLang="zh-CN" sz="700" b="1">
                    <a:solidFill>
                      <a:srgbClr val="666666"/>
                    </a:solidFill>
                    <a:latin typeface="Arial"/>
                    <a:ea typeface="Arial"/>
                    <a:cs typeface="Arial"/>
                  </a:rPr>
                  <a:t>/</a:t>
                </a:r>
                <a:r>
                  <a:rPr kumimoji="1" lang="en-US" altLang="zh-CN" sz="700" b="1">
                    <a:solidFill>
                      <a:srgbClr val="666666"/>
                    </a:solidFill>
                    <a:latin typeface="Arial"/>
                    <a:ea typeface="Arial"/>
                  </a:rPr>
                  <a:t>220/87</a:t>
                </a:r>
                <a:endParaRPr kumimoji="1" lang="mr-IN" altLang="zh-CN" sz="700" b="1">
                  <a:solidFill>
                    <a:srgbClr val="666666"/>
                  </a:solidFill>
                  <a:latin typeface="Arial"/>
                  <a:ea typeface="Arial"/>
                  <a:cs typeface="Arial"/>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240</a:t>
                </a:r>
                <a:r>
                  <a:rPr kumimoji="1" lang="mr-IN" altLang="zh-CN" sz="700" b="1">
                    <a:solidFill>
                      <a:srgbClr val="FFFFFF"/>
                    </a:solidFill>
                    <a:latin typeface="Arial"/>
                    <a:ea typeface="Arial"/>
                    <a:cs typeface="Arial"/>
                  </a:rPr>
                  <a:t>/</a:t>
                </a:r>
                <a:r>
                  <a:rPr kumimoji="1" lang="en-US" altLang="zh-CN" sz="700" b="1">
                    <a:solidFill>
                      <a:srgbClr val="FFFFFF"/>
                    </a:solidFill>
                    <a:latin typeface="Arial"/>
                    <a:ea typeface="Arial"/>
                  </a:rPr>
                  <a:t>133/0</a:t>
                </a:r>
                <a:endParaRPr kumimoji="1" lang="mr-IN" altLang="zh-CN" sz="700" b="1">
                  <a:solidFill>
                    <a:srgbClr val="FFFFFF"/>
                  </a:solidFill>
                  <a:latin typeface="Arial"/>
                  <a:ea typeface="Arial"/>
                  <a:cs typeface="Arial"/>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0"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181</a:t>
                </a:r>
                <a:r>
                  <a:rPr kumimoji="1" lang="mr-IN" altLang="zh-CN" sz="700" b="1">
                    <a:solidFill>
                      <a:srgbClr val="FFFFFF"/>
                    </a:solidFill>
                    <a:latin typeface="Arial"/>
                    <a:ea typeface="Arial"/>
                    <a:cs typeface="Arial"/>
                  </a:rPr>
                  <a:t>/</a:t>
                </a:r>
                <a:r>
                  <a:rPr kumimoji="1" lang="en-US" altLang="zh-CN" sz="700" b="1">
                    <a:solidFill>
                      <a:srgbClr val="FFFFFF"/>
                    </a:solidFill>
                    <a:latin typeface="Arial"/>
                    <a:ea typeface="Arial"/>
                  </a:rPr>
                  <a:t>181/181</a:t>
                </a:r>
                <a:endParaRPr kumimoji="1" lang="mr-IN" altLang="zh-CN" sz="700" b="1">
                  <a:solidFill>
                    <a:srgbClr val="FFFFFF"/>
                  </a:solidFill>
                  <a:latin typeface="Arial"/>
                  <a:ea typeface="Arial"/>
                  <a:cs typeface="Arial"/>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0"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FFFFFF"/>
                    </a:solidFill>
                    <a:latin typeface="Arial"/>
                    <a:ea typeface="Arial"/>
                    <a:cs typeface="Arial"/>
                  </a:rPr>
                  <a:t>RGB</a:t>
                </a:r>
                <a:r>
                  <a:rPr kumimoji="1" lang="en-US" altLang="zh-CN" sz="700" b="1">
                    <a:solidFill>
                      <a:srgbClr val="FFFFFF"/>
                    </a:solidFill>
                    <a:latin typeface="Arial"/>
                    <a:ea typeface="Arial"/>
                  </a:rPr>
                  <a:t> 89</a:t>
                </a:r>
                <a:r>
                  <a:rPr kumimoji="1" lang="mr-IN" altLang="zh-CN" sz="700" b="1">
                    <a:solidFill>
                      <a:srgbClr val="FFFFFF"/>
                    </a:solidFill>
                    <a:latin typeface="Arial"/>
                    <a:ea typeface="Arial"/>
                    <a:cs typeface="Arial"/>
                  </a:rPr>
                  <a:t>/</a:t>
                </a:r>
                <a:r>
                  <a:rPr kumimoji="1" lang="en-US" altLang="zh-CN" sz="700" b="1">
                    <a:solidFill>
                      <a:srgbClr val="FFFFFF"/>
                    </a:solidFill>
                    <a:latin typeface="Arial"/>
                    <a:ea typeface="Arial"/>
                  </a:rPr>
                  <a:t>87/87</a:t>
                </a:r>
                <a:endParaRPr kumimoji="1" lang="mr-IN" altLang="zh-CN" sz="700" b="1">
                  <a:solidFill>
                    <a:srgbClr val="FFFFFF"/>
                  </a:solidFill>
                  <a:latin typeface="Arial"/>
                  <a:ea typeface="Arial"/>
                  <a:cs typeface="Arial"/>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0"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mr-IN" altLang="zh-CN" sz="700" b="1">
                    <a:solidFill>
                      <a:srgbClr val="666666"/>
                    </a:solidFill>
                    <a:latin typeface="Arial"/>
                    <a:ea typeface="Arial"/>
                    <a:cs typeface="Arial"/>
                  </a:rPr>
                  <a:t>RGB</a:t>
                </a:r>
                <a:r>
                  <a:rPr kumimoji="1" lang="en-US" altLang="zh-CN" sz="700" b="1">
                    <a:solidFill>
                      <a:srgbClr val="666666"/>
                    </a:solidFill>
                    <a:latin typeface="Arial"/>
                    <a:ea typeface="Arial"/>
                  </a:rPr>
                  <a:t> 255</a:t>
                </a:r>
                <a:r>
                  <a:rPr kumimoji="1" lang="mr-IN" altLang="zh-CN" sz="700" b="1">
                    <a:solidFill>
                      <a:srgbClr val="666666"/>
                    </a:solidFill>
                    <a:latin typeface="Arial"/>
                    <a:ea typeface="Arial"/>
                    <a:cs typeface="Arial"/>
                  </a:rPr>
                  <a:t>/</a:t>
                </a:r>
                <a:r>
                  <a:rPr kumimoji="1" lang="en-US" altLang="zh-CN" sz="700" b="1">
                    <a:solidFill>
                      <a:srgbClr val="666666"/>
                    </a:solidFill>
                    <a:latin typeface="Arial"/>
                    <a:ea typeface="Arial"/>
                  </a:rPr>
                  <a:t>255/255</a:t>
                </a:r>
                <a:endParaRPr kumimoji="1" lang="mr-IN" altLang="zh-CN" sz="700" b="1">
                  <a:solidFill>
                    <a:srgbClr val="666666"/>
                  </a:solidFill>
                  <a:latin typeface="Arial"/>
                  <a:ea typeface="Arial"/>
                  <a:cs typeface="Arial"/>
                </a:endParaRPr>
              </a:p>
            </p:txBody>
          </p:sp>
        </p:grpSp>
      </p:grpSp>
      <p:pic>
        <p:nvPicPr>
          <p:cNvPr id="2"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9" y="6321130"/>
            <a:ext cx="1269075" cy="277546"/>
          </a:xfrm>
          <a:prstGeom prst="rect">
            <a:avLst/>
          </a:prstGeom>
        </p:spPr>
      </p:pic>
    </p:spTree>
    <p:extLst>
      <p:ext uri="{BB962C8B-B14F-4D97-AF65-F5344CB8AC3E}">
        <p14:creationId xmlns:p14="http://schemas.microsoft.com/office/powerpoint/2010/main" val="3216510081"/>
      </p:ext>
    </p:extLst>
  </p:cSld>
  <p:clrMap bg1="lt1" tx1="dk1" bg2="lt2" tx2="dk2" accent1="accent1" accent2="accent2" accent3="accent3" accent4="accent4" accent5="accent5" accent6="accent6" hlink="hlink" folHlink="folHlink"/>
  <p:sldLayoutIdLst>
    <p:sldLayoutId id="2147484053" r:id="rId1"/>
    <p:sldLayoutId id="2147484054" r:id="rId2"/>
    <p:sldLayoutId id="2147484055" r:id="rId3"/>
  </p:sldLayoutIdLst>
  <p:transition/>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02A5F4B-A0FC-4361-B00C-0A5F476FBE8F}"/>
              </a:ext>
            </a:extLst>
          </p:cNvPr>
          <p:cNvSpPr>
            <a:spLocks noGrp="1"/>
          </p:cNvSpPr>
          <p:nvPr>
            <p:ph type="body" sz="quarter" idx="10"/>
          </p:nvPr>
        </p:nvSpPr>
        <p:spPr>
          <a:xfrm>
            <a:off x="746380" y="3766875"/>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id="{BE22D33D-47A4-47A7-A570-1ED753483685}"/>
              </a:ext>
            </a:extLst>
          </p:cNvPr>
          <p:cNvSpPr txBox="1">
            <a:spLocks/>
          </p:cNvSpPr>
          <p:nvPr/>
        </p:nvSpPr>
        <p:spPr>
          <a:xfrm>
            <a:off x="-119161" y="2320794"/>
            <a:ext cx="8266924"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sz="3600" b="1" dirty="0">
                <a:solidFill>
                  <a:srgbClr val="C00000"/>
                </a:solidFill>
              </a:rPr>
              <a:t>Rel-20 MIMO Scope</a:t>
            </a:r>
          </a:p>
        </p:txBody>
      </p:sp>
      <p:sp>
        <p:nvSpPr>
          <p:cNvPr id="4" name="Rectangle 3">
            <a:extLst>
              <a:ext uri="{FF2B5EF4-FFF2-40B4-BE49-F238E27FC236}">
                <a16:creationId xmlns:a16="http://schemas.microsoft.com/office/drawing/2014/main" id="{0CA32899-50ED-421F-91FE-E9B21E259123}"/>
              </a:ext>
            </a:extLst>
          </p:cNvPr>
          <p:cNvSpPr/>
          <p:nvPr/>
        </p:nvSpPr>
        <p:spPr>
          <a:xfrm>
            <a:off x="147392" y="124382"/>
            <a:ext cx="11785600" cy="923330"/>
          </a:xfrm>
          <a:prstGeom prst="rect">
            <a:avLst/>
          </a:prstGeom>
        </p:spPr>
        <p:txBody>
          <a:bodyPr wrap="squar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GB" altLang="zh-CN" b="1" dirty="0">
                <a:latin typeface="Arial" panose="020B0604020202020204" pitchFamily="34" charset="0"/>
                <a:ea typeface="Times New Roman" panose="02020603050405020304" pitchFamily="18" charset="0"/>
              </a:rPr>
              <a:t>3GPP TSG RAN#107			</a:t>
            </a:r>
            <a:r>
              <a:rPr lang="en-GB" altLang="zh-CN" b="1" dirty="0">
                <a:latin typeface="Arial" panose="020B0604020202020204" pitchFamily="34" charset="0"/>
                <a:ea typeface="MS Mincho"/>
              </a:rPr>
              <a:t>						</a:t>
            </a:r>
            <a:r>
              <a:rPr lang="en-GB" altLang="zh-CN" b="1" dirty="0">
                <a:latin typeface="Arial" panose="020B0604020202020204" pitchFamily="34" charset="0"/>
                <a:ea typeface="Times New Roman" panose="02020603050405020304" pitchFamily="18" charset="0"/>
              </a:rPr>
              <a:t>RP-250491</a:t>
            </a:r>
            <a:endParaRPr lang="zh-CN" altLang="zh-CN" sz="1100" dirty="0">
              <a:latin typeface="Times New Roman" panose="02020603050405020304" pitchFamily="18" charset="0"/>
              <a:ea typeface="Times New Roman" panose="02020603050405020304" pitchFamily="18" charset="0"/>
            </a:endParaRPr>
          </a:p>
          <a:p>
            <a:r>
              <a:rPr lang="en-US" altLang="zh-CN" b="1" dirty="0"/>
              <a:t>Incheon, South Korea, March 12-14, 2025</a:t>
            </a:r>
          </a:p>
          <a:p>
            <a:r>
              <a:rPr lang="en-US" altLang="zh-CN" b="1" dirty="0"/>
              <a:t>Agenda Item: 15.2.2</a:t>
            </a:r>
            <a:endParaRPr lang="zh-CN" altLang="en-US" b="1" dirty="0"/>
          </a:p>
        </p:txBody>
      </p:sp>
    </p:spTree>
    <p:extLst>
      <p:ext uri="{BB962C8B-B14F-4D97-AF65-F5344CB8AC3E}">
        <p14:creationId xmlns:p14="http://schemas.microsoft.com/office/powerpoint/2010/main" val="3632952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19713" y="105131"/>
            <a:ext cx="11569509"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C00000"/>
                </a:solidFill>
                <a:effectLst/>
                <a:uLnTx/>
                <a:uFillTx/>
                <a:latin typeface="Arial" panose="020B0604020202020204" pitchFamily="34" charset="0"/>
                <a:ea typeface="Microsoft YaHei" panose="020B0503020204020204" pitchFamily="34" charset="-122"/>
                <a:cs typeface="Arial" panose="020B0604020202020204" pitchFamily="34" charset="0"/>
              </a:rPr>
              <a:t>MIMO enhancements in Rel-20</a:t>
            </a:r>
          </a:p>
        </p:txBody>
      </p:sp>
      <p:sp>
        <p:nvSpPr>
          <p:cNvPr id="18" name="圆角矩形 16">
            <a:extLst>
              <a:ext uri="{FF2B5EF4-FFF2-40B4-BE49-F238E27FC236}">
                <a16:creationId xmlns:a16="http://schemas.microsoft.com/office/drawing/2014/main" id="{4E479CBE-8785-4D3C-84BE-978C9016BCBA}"/>
              </a:ext>
            </a:extLst>
          </p:cNvPr>
          <p:cNvSpPr/>
          <p:nvPr/>
        </p:nvSpPr>
        <p:spPr>
          <a:xfrm>
            <a:off x="6479940" y="2130536"/>
            <a:ext cx="5390047" cy="3647051"/>
          </a:xfrm>
          <a:prstGeom prst="roundRect">
            <a:avLst>
              <a:gd name="adj" fmla="val 5936"/>
            </a:avLst>
          </a:prstGeom>
          <a:noFill/>
          <a:ln w="12700" cap="flat" cmpd="sng" algn="ctr">
            <a:solidFill>
              <a:srgbClr val="FFFFFF">
                <a:lumMod val="50000"/>
              </a:srgbClr>
            </a:solidFill>
            <a:prstDash val="sysDash"/>
            <a:miter lim="800000"/>
          </a:ln>
          <a:effectLst/>
        </p:spPr>
        <p:txBody>
          <a:bodyPr rtlCol="0" anchor="ct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666666"/>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19" name="矩形 18">
            <a:extLst>
              <a:ext uri="{FF2B5EF4-FFF2-40B4-BE49-F238E27FC236}">
                <a16:creationId xmlns:a16="http://schemas.microsoft.com/office/drawing/2014/main" id="{7DB68205-9D72-4DBB-A26E-F3029FDF4840}"/>
              </a:ext>
            </a:extLst>
          </p:cNvPr>
          <p:cNvSpPr/>
          <p:nvPr/>
        </p:nvSpPr>
        <p:spPr>
          <a:xfrm>
            <a:off x="6435943" y="2340278"/>
            <a:ext cx="5478040" cy="2262158"/>
          </a:xfrm>
          <a:prstGeom prst="rect">
            <a:avLst/>
          </a:prstGeom>
        </p:spPr>
        <p:txBody>
          <a:bodyPr wrap="square">
            <a:spAutoFit/>
          </a:bodyPr>
          <a:lstStyle/>
          <a:p>
            <a:pPr marL="177587" marR="0" lvl="0" indent="-177587" algn="l" defTabSz="913668" rtl="0" eaLnBrk="1" fontAlgn="auto" latinLnBrk="0" hangingPunct="1">
              <a:lnSpc>
                <a:spcPct val="100000"/>
              </a:lnSpc>
              <a:spcBef>
                <a:spcPts val="0"/>
              </a:spcBef>
              <a:spcAft>
                <a:spcPts val="600"/>
              </a:spcAft>
              <a:buClrTx/>
              <a:buSzPct val="80000"/>
              <a:buFont typeface="Wingdings" panose="05000000000000000000" pitchFamily="2" charset="2"/>
              <a:buChar char="n"/>
              <a:tabLst/>
              <a:defRPr/>
            </a:pPr>
            <a:r>
              <a:rPr kumimoji="0" lang="en-US" altLang="zh-CN" sz="1400" b="1" i="0" u="none" strike="noStrike" kern="1200" cap="none" spc="0" normalizeH="0" baseline="0" noProof="0" dirty="0">
                <a:ln>
                  <a:noFill/>
                </a:ln>
                <a:solidFill>
                  <a:srgbClr val="1D1D1A"/>
                </a:solidFill>
                <a:effectLst/>
                <a:uLnTx/>
                <a:uFillTx/>
                <a:ea typeface="微软雅黑" panose="020B0503020204020204" pitchFamily="34" charset="-122"/>
                <a:cs typeface="Arial" panose="020B0604020202020204" pitchFamily="34" charset="0"/>
              </a:rPr>
              <a:t>For TDD Massive MIMO</a:t>
            </a:r>
            <a:r>
              <a:rPr kumimoji="0" lang="en-US" altLang="zh-CN" sz="1400" b="0" i="0" u="none" strike="noStrike" kern="1200" cap="none" spc="0" normalizeH="0" baseline="0" noProof="0" dirty="0">
                <a:ln>
                  <a:noFill/>
                </a:ln>
                <a:solidFill>
                  <a:srgbClr val="1D1D1A"/>
                </a:solidFill>
                <a:effectLst/>
                <a:uLnTx/>
                <a:uFillTx/>
                <a:ea typeface="微软雅黑" panose="020B0503020204020204" pitchFamily="34" charset="-122"/>
                <a:cs typeface="Arial" panose="020B0604020202020204" pitchFamily="34" charset="0"/>
              </a:rPr>
              <a:t>, the </a:t>
            </a:r>
            <a:r>
              <a:rPr kumimoji="0" lang="en-US" altLang="zh-CN" sz="1400" b="0" i="0" u="sng" strike="noStrike" kern="1200" cap="none" spc="0" normalizeH="0" baseline="0" noProof="0" dirty="0">
                <a:ln>
                  <a:noFill/>
                </a:ln>
                <a:solidFill>
                  <a:srgbClr val="1D1D1A"/>
                </a:solidFill>
                <a:effectLst/>
                <a:uLnTx/>
                <a:uFillTx/>
                <a:ea typeface="微软雅黑" panose="020B0503020204020204" pitchFamily="34" charset="-122"/>
                <a:cs typeface="Arial" panose="020B0604020202020204" pitchFamily="34" charset="0"/>
              </a:rPr>
              <a:t>MIMO performance is restricted by the accuracy of</a:t>
            </a:r>
            <a:r>
              <a:rPr lang="en-US" altLang="zh-CN" sz="1400" u="sng" dirty="0">
                <a:solidFill>
                  <a:srgbClr val="1D1D1A"/>
                </a:solidFill>
                <a:ea typeface="微软雅黑" panose="020B0503020204020204" pitchFamily="34" charset="-122"/>
                <a:cs typeface="Arial" panose="020B0604020202020204" pitchFamily="34" charset="0"/>
              </a:rPr>
              <a:t> SRS based channel estimation, especially for cell edge UE</a:t>
            </a:r>
            <a:r>
              <a:rPr lang="en-US" altLang="zh-CN" sz="1400" dirty="0">
                <a:solidFill>
                  <a:srgbClr val="1D1D1A"/>
                </a:solidFill>
                <a:ea typeface="微软雅黑" panose="020B0503020204020204" pitchFamily="34" charset="-122"/>
                <a:cs typeface="Arial" panose="020B0604020202020204" pitchFamily="34" charset="0"/>
              </a:rPr>
              <a:t>. To enhance the accuracy of SRS channel estimation, we propose following enhancements:</a:t>
            </a:r>
          </a:p>
          <a:p>
            <a:pPr marL="634827" lvl="1" indent="-177587" defTabSz="913668">
              <a:spcAft>
                <a:spcPts val="600"/>
              </a:spcAft>
              <a:buSzPct val="80000"/>
              <a:buFont typeface="Arial" panose="020B0604020202020204" pitchFamily="34" charset="0"/>
              <a:buChar char="•"/>
              <a:defRPr/>
            </a:pPr>
            <a:r>
              <a:rPr lang="en-US" altLang="zh-CN" sz="1400" b="1" dirty="0">
                <a:solidFill>
                  <a:srgbClr val="1D1D1A"/>
                </a:solidFill>
                <a:ea typeface="微软雅黑" panose="020B0503020204020204" pitchFamily="34" charset="-122"/>
                <a:cs typeface="Arial" panose="020B0604020202020204" pitchFamily="34" charset="0"/>
              </a:rPr>
              <a:t>Enh.2: SRS hopping pattern within a frequency hop to enable channel interpolation, and cross-slot (S and U slot) SRS resource for repetition</a:t>
            </a:r>
          </a:p>
          <a:p>
            <a:pPr marL="634827" lvl="1" indent="-177587" defTabSz="913668">
              <a:spcAft>
                <a:spcPts val="600"/>
              </a:spcAft>
              <a:buSzPct val="80000"/>
              <a:buFont typeface="Arial" panose="020B0604020202020204" pitchFamily="34" charset="0"/>
              <a:buChar char="•"/>
              <a:defRPr/>
            </a:pPr>
            <a:endParaRPr lang="en-US" altLang="zh-CN" sz="1400" b="1" dirty="0">
              <a:solidFill>
                <a:srgbClr val="1D1D1A"/>
              </a:solidFill>
              <a:ea typeface="微软雅黑" panose="020B0503020204020204" pitchFamily="34" charset="-122"/>
              <a:cs typeface="Arial" panose="020B0604020202020204" pitchFamily="34" charset="0"/>
            </a:endParaRPr>
          </a:p>
          <a:p>
            <a:pPr marL="177587" marR="0" lvl="0" indent="-177587" algn="l" defTabSz="913668" rtl="0" eaLnBrk="1" fontAlgn="auto" latinLnBrk="0" hangingPunct="1">
              <a:lnSpc>
                <a:spcPct val="100000"/>
              </a:lnSpc>
              <a:spcBef>
                <a:spcPts val="0"/>
              </a:spcBef>
              <a:spcAft>
                <a:spcPts val="600"/>
              </a:spcAft>
              <a:buClrTx/>
              <a:buSzPct val="80000"/>
              <a:buFont typeface="Wingdings" panose="05000000000000000000" pitchFamily="2" charset="2"/>
              <a:buChar char="n"/>
              <a:tabLst/>
              <a:defRPr/>
            </a:pPr>
            <a:endParaRPr kumimoji="0" lang="en-US" altLang="zh-CN" sz="1400" b="0" i="0" u="none" strike="noStrike" kern="1200" cap="none" spc="0" normalizeH="0" baseline="0" noProof="0" dirty="0">
              <a:ln>
                <a:noFill/>
              </a:ln>
              <a:solidFill>
                <a:srgbClr val="1D1D1A"/>
              </a:solidFill>
              <a:effectLst/>
              <a:uLnTx/>
              <a:uFillTx/>
              <a:ea typeface="微软雅黑" panose="020B0503020204020204" pitchFamily="34" charset="-122"/>
              <a:cs typeface="Arial" panose="020B0604020202020204" pitchFamily="34" charset="0"/>
            </a:endParaRPr>
          </a:p>
        </p:txBody>
      </p:sp>
      <p:sp>
        <p:nvSpPr>
          <p:cNvPr id="21" name="TextBox 395">
            <a:extLst>
              <a:ext uri="{FF2B5EF4-FFF2-40B4-BE49-F238E27FC236}">
                <a16:creationId xmlns:a16="http://schemas.microsoft.com/office/drawing/2014/main" id="{ED06C7E3-F9A9-46EF-919A-9AA8429A6404}"/>
              </a:ext>
            </a:extLst>
          </p:cNvPr>
          <p:cNvSpPr txBox="1"/>
          <p:nvPr/>
        </p:nvSpPr>
        <p:spPr bwMode="auto">
          <a:xfrm>
            <a:off x="326776" y="953870"/>
            <a:ext cx="11453697" cy="1081196"/>
          </a:xfrm>
          <a:prstGeom prst="rect">
            <a:avLst/>
          </a:prstGeom>
          <a:noFill/>
          <a:ln w="9525">
            <a:noFill/>
            <a:miter lim="800000"/>
            <a:headEnd/>
            <a:tailEnd/>
          </a:ln>
        </p:spPr>
        <p:txBody>
          <a:bodyPr vert="horz" wrap="square" lIns="80142" tIns="40070" rIns="80142" bIns="40070" numCol="1" rtlCol="0" anchor="t" anchorCtr="0" compatLnSpc="1">
            <a:prstTxWarp prst="textNoShape">
              <a:avLst/>
            </a:prstTxWarp>
            <a:spAutoFit/>
          </a:bodyPr>
          <a:lstStyle/>
          <a:p>
            <a:pPr lvl="0" defTabSz="914400" eaLnBrk="0" fontAlgn="base" hangingPunct="0">
              <a:lnSpc>
                <a:spcPct val="114000"/>
              </a:lnSpc>
              <a:spcBef>
                <a:spcPct val="0"/>
              </a:spcBef>
              <a:spcAft>
                <a:spcPts val="300"/>
              </a:spcAft>
              <a:buSzPct val="100000"/>
            </a:pPr>
            <a:r>
              <a:rPr lang="en-US" altLang="zh-CN" sz="1400" dirty="0">
                <a:solidFill>
                  <a:srgbClr val="2D2015"/>
                </a:solidFill>
                <a:latin typeface="Arial" panose="020B0604020202020204" pitchFamily="34" charset="0"/>
                <a:ea typeface="等线" panose="02010600030101010101" pitchFamily="2" charset="-122"/>
                <a:cs typeface="Arial" panose="020B0604020202020204" pitchFamily="34" charset="0"/>
              </a:rPr>
              <a:t>Massive MIMO has been widely deployed in current networks, which provides high spectrum efficiency for 5G and 5G-A. However, for the two typical deployments, TDD Massive MIMO and multi-TRP coordination, the channel estimation for SRS and DMRS is the bottleneck for network performance with Massive MIMO. In Rel-20, we focus on addressing the key issues.</a:t>
            </a:r>
          </a:p>
          <a:p>
            <a:pPr lvl="0" defTabSz="914400" eaLnBrk="0" fontAlgn="base" hangingPunct="0">
              <a:lnSpc>
                <a:spcPct val="114000"/>
              </a:lnSpc>
              <a:spcBef>
                <a:spcPct val="0"/>
              </a:spcBef>
              <a:spcAft>
                <a:spcPts val="300"/>
              </a:spcAft>
              <a:buSzPct val="100000"/>
            </a:pPr>
            <a:endParaRPr lang="en-US" altLang="zh-CN" sz="1400" dirty="0">
              <a:solidFill>
                <a:srgbClr val="2D2015"/>
              </a:solidFill>
              <a:latin typeface="Arial" panose="020B0604020202020204" pitchFamily="34" charset="0"/>
              <a:ea typeface="等线" panose="02010600030101010101" pitchFamily="2" charset="-122"/>
              <a:cs typeface="Arial" panose="020B0604020202020204" pitchFamily="34" charset="0"/>
            </a:endParaRPr>
          </a:p>
        </p:txBody>
      </p:sp>
      <p:grpSp>
        <p:nvGrpSpPr>
          <p:cNvPr id="2" name="Group 1">
            <a:extLst>
              <a:ext uri="{FF2B5EF4-FFF2-40B4-BE49-F238E27FC236}">
                <a16:creationId xmlns:a16="http://schemas.microsoft.com/office/drawing/2014/main" id="{831D860D-EB3C-4E63-98A7-4219557358C3}"/>
              </a:ext>
            </a:extLst>
          </p:cNvPr>
          <p:cNvGrpSpPr/>
          <p:nvPr/>
        </p:nvGrpSpPr>
        <p:grpSpPr>
          <a:xfrm>
            <a:off x="7602251" y="4214074"/>
            <a:ext cx="3287786" cy="1169267"/>
            <a:chOff x="571704" y="3696241"/>
            <a:chExt cx="1884033" cy="795838"/>
          </a:xfrm>
        </p:grpSpPr>
        <p:grpSp>
          <p:nvGrpSpPr>
            <p:cNvPr id="81" name="组合 772">
              <a:extLst>
                <a:ext uri="{FF2B5EF4-FFF2-40B4-BE49-F238E27FC236}">
                  <a16:creationId xmlns:a16="http://schemas.microsoft.com/office/drawing/2014/main" id="{D8BFF086-F1AB-42FA-BD7A-941F5C5639BA}"/>
                </a:ext>
              </a:extLst>
            </p:cNvPr>
            <p:cNvGrpSpPr>
              <a:grpSpLocks/>
            </p:cNvGrpSpPr>
            <p:nvPr/>
          </p:nvGrpSpPr>
          <p:grpSpPr bwMode="auto">
            <a:xfrm>
              <a:off x="571704" y="3696241"/>
              <a:ext cx="468344" cy="514166"/>
              <a:chOff x="3005138" y="3687763"/>
              <a:chExt cx="754063" cy="706438"/>
            </a:xfrm>
          </p:grpSpPr>
          <p:sp>
            <p:nvSpPr>
              <p:cNvPr id="82" name="Freeform 681">
                <a:extLst>
                  <a:ext uri="{FF2B5EF4-FFF2-40B4-BE49-F238E27FC236}">
                    <a16:creationId xmlns:a16="http://schemas.microsoft.com/office/drawing/2014/main" id="{B33E1BB9-D713-452B-90FF-9EFCD0BFECBB}"/>
                  </a:ext>
                </a:extLst>
              </p:cNvPr>
              <p:cNvSpPr>
                <a:spLocks/>
              </p:cNvSpPr>
              <p:nvPr/>
            </p:nvSpPr>
            <p:spPr bwMode="auto">
              <a:xfrm>
                <a:off x="3365502" y="3922713"/>
                <a:ext cx="223838" cy="471488"/>
              </a:xfrm>
              <a:custGeom>
                <a:avLst/>
                <a:gdLst>
                  <a:gd name="T0" fmla="*/ 2147483647 w 532"/>
                  <a:gd name="T1" fmla="*/ 2147483647 h 1124"/>
                  <a:gd name="T2" fmla="*/ 2147483647 w 532"/>
                  <a:gd name="T3" fmla="*/ 2147483647 h 1124"/>
                  <a:gd name="T4" fmla="*/ 2147483647 w 532"/>
                  <a:gd name="T5" fmla="*/ 2147483647 h 1124"/>
                  <a:gd name="T6" fmla="*/ 2147483647 w 532"/>
                  <a:gd name="T7" fmla="*/ 2147483647 h 1124"/>
                  <a:gd name="T8" fmla="*/ 2147483647 w 532"/>
                  <a:gd name="T9" fmla="*/ 2147483647 h 1124"/>
                  <a:gd name="T10" fmla="*/ 2147483647 w 532"/>
                  <a:gd name="T11" fmla="*/ 2147483647 h 1124"/>
                  <a:gd name="T12" fmla="*/ 2147483647 w 532"/>
                  <a:gd name="T13" fmla="*/ 2147483647 h 1124"/>
                  <a:gd name="T14" fmla="*/ 2147483647 w 532"/>
                  <a:gd name="T15" fmla="*/ 2147483647 h 1124"/>
                  <a:gd name="T16" fmla="*/ 2147483647 w 532"/>
                  <a:gd name="T17" fmla="*/ 2147483647 h 11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2"/>
                  <a:gd name="T28" fmla="*/ 0 h 1124"/>
                  <a:gd name="T29" fmla="*/ 532 w 532"/>
                  <a:gd name="T30" fmla="*/ 1124 h 11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2" h="1124">
                    <a:moveTo>
                      <a:pt x="495" y="1124"/>
                    </a:moveTo>
                    <a:lnTo>
                      <a:pt x="495" y="1124"/>
                    </a:lnTo>
                    <a:cubicBezTo>
                      <a:pt x="482" y="1124"/>
                      <a:pt x="469" y="1116"/>
                      <a:pt x="464" y="1104"/>
                    </a:cubicBezTo>
                    <a:lnTo>
                      <a:pt x="8" y="51"/>
                    </a:lnTo>
                    <a:cubicBezTo>
                      <a:pt x="0" y="34"/>
                      <a:pt x="8" y="15"/>
                      <a:pt x="25" y="7"/>
                    </a:cubicBezTo>
                    <a:cubicBezTo>
                      <a:pt x="42" y="0"/>
                      <a:pt x="61" y="8"/>
                      <a:pt x="69" y="25"/>
                    </a:cubicBezTo>
                    <a:lnTo>
                      <a:pt x="525" y="1077"/>
                    </a:lnTo>
                    <a:cubicBezTo>
                      <a:pt x="532" y="1094"/>
                      <a:pt x="525" y="1114"/>
                      <a:pt x="508" y="1121"/>
                    </a:cubicBezTo>
                    <a:cubicBezTo>
                      <a:pt x="504" y="1123"/>
                      <a:pt x="499" y="1124"/>
                      <a:pt x="495" y="112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83" name="Freeform 682">
                <a:extLst>
                  <a:ext uri="{FF2B5EF4-FFF2-40B4-BE49-F238E27FC236}">
                    <a16:creationId xmlns:a16="http://schemas.microsoft.com/office/drawing/2014/main" id="{C0234B62-D668-463D-8E10-795B55286103}"/>
                  </a:ext>
                </a:extLst>
              </p:cNvPr>
              <p:cNvSpPr>
                <a:spLocks/>
              </p:cNvSpPr>
              <p:nvPr/>
            </p:nvSpPr>
            <p:spPr bwMode="auto">
              <a:xfrm>
                <a:off x="3175000" y="3922713"/>
                <a:ext cx="222250" cy="471488"/>
              </a:xfrm>
              <a:custGeom>
                <a:avLst/>
                <a:gdLst>
                  <a:gd name="T0" fmla="*/ 2147483647 w 532"/>
                  <a:gd name="T1" fmla="*/ 2147483647 h 1124"/>
                  <a:gd name="T2" fmla="*/ 2147483647 w 532"/>
                  <a:gd name="T3" fmla="*/ 2147483647 h 1124"/>
                  <a:gd name="T4" fmla="*/ 2147483647 w 532"/>
                  <a:gd name="T5" fmla="*/ 2147483647 h 1124"/>
                  <a:gd name="T6" fmla="*/ 2147483647 w 532"/>
                  <a:gd name="T7" fmla="*/ 2147483647 h 1124"/>
                  <a:gd name="T8" fmla="*/ 2147483647 w 532"/>
                  <a:gd name="T9" fmla="*/ 2147483647 h 1124"/>
                  <a:gd name="T10" fmla="*/ 2147483647 w 532"/>
                  <a:gd name="T11" fmla="*/ 2147483647 h 1124"/>
                  <a:gd name="T12" fmla="*/ 2147483647 w 532"/>
                  <a:gd name="T13" fmla="*/ 2147483647 h 1124"/>
                  <a:gd name="T14" fmla="*/ 2147483647 w 532"/>
                  <a:gd name="T15" fmla="*/ 2147483647 h 1124"/>
                  <a:gd name="T16" fmla="*/ 2147483647 w 532"/>
                  <a:gd name="T17" fmla="*/ 2147483647 h 11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2"/>
                  <a:gd name="T28" fmla="*/ 0 h 1124"/>
                  <a:gd name="T29" fmla="*/ 532 w 532"/>
                  <a:gd name="T30" fmla="*/ 1124 h 11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2" h="1124">
                    <a:moveTo>
                      <a:pt x="38" y="1124"/>
                    </a:moveTo>
                    <a:lnTo>
                      <a:pt x="38" y="1124"/>
                    </a:lnTo>
                    <a:cubicBezTo>
                      <a:pt x="33" y="1124"/>
                      <a:pt x="29" y="1123"/>
                      <a:pt x="25" y="1121"/>
                    </a:cubicBezTo>
                    <a:cubicBezTo>
                      <a:pt x="8" y="1114"/>
                      <a:pt x="0" y="1094"/>
                      <a:pt x="7" y="1077"/>
                    </a:cubicBezTo>
                    <a:lnTo>
                      <a:pt x="464" y="25"/>
                    </a:lnTo>
                    <a:cubicBezTo>
                      <a:pt x="471" y="8"/>
                      <a:pt x="491" y="0"/>
                      <a:pt x="507" y="7"/>
                    </a:cubicBezTo>
                    <a:cubicBezTo>
                      <a:pt x="524" y="15"/>
                      <a:pt x="532" y="34"/>
                      <a:pt x="525" y="51"/>
                    </a:cubicBezTo>
                    <a:lnTo>
                      <a:pt x="68" y="1104"/>
                    </a:lnTo>
                    <a:cubicBezTo>
                      <a:pt x="63" y="1116"/>
                      <a:pt x="51" y="1124"/>
                      <a:pt x="38" y="1124"/>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84" name="Freeform 683">
                <a:extLst>
                  <a:ext uri="{FF2B5EF4-FFF2-40B4-BE49-F238E27FC236}">
                    <a16:creationId xmlns:a16="http://schemas.microsoft.com/office/drawing/2014/main" id="{FB8BCA54-FF08-4B14-9571-2995A359B4E1}"/>
                  </a:ext>
                </a:extLst>
              </p:cNvPr>
              <p:cNvSpPr>
                <a:spLocks/>
              </p:cNvSpPr>
              <p:nvPr/>
            </p:nvSpPr>
            <p:spPr bwMode="auto">
              <a:xfrm>
                <a:off x="3005138" y="3687763"/>
                <a:ext cx="112713" cy="398463"/>
              </a:xfrm>
              <a:custGeom>
                <a:avLst/>
                <a:gdLst>
                  <a:gd name="T0" fmla="*/ 2147483647 w 269"/>
                  <a:gd name="T1" fmla="*/ 2147483647 h 949"/>
                  <a:gd name="T2" fmla="*/ 2147483647 w 269"/>
                  <a:gd name="T3" fmla="*/ 2147483647 h 949"/>
                  <a:gd name="T4" fmla="*/ 2147483647 w 269"/>
                  <a:gd name="T5" fmla="*/ 2147483647 h 949"/>
                  <a:gd name="T6" fmla="*/ 0 w 269"/>
                  <a:gd name="T7" fmla="*/ 2147483647 h 949"/>
                  <a:gd name="T8" fmla="*/ 2147483647 w 269"/>
                  <a:gd name="T9" fmla="*/ 2147483647 h 949"/>
                  <a:gd name="T10" fmla="*/ 2147483647 w 269"/>
                  <a:gd name="T11" fmla="*/ 2147483647 h 949"/>
                  <a:gd name="T12" fmla="*/ 2147483647 w 269"/>
                  <a:gd name="T13" fmla="*/ 2147483647 h 949"/>
                  <a:gd name="T14" fmla="*/ 2147483647 w 269"/>
                  <a:gd name="T15" fmla="*/ 2147483647 h 949"/>
                  <a:gd name="T16" fmla="*/ 2147483647 w 269"/>
                  <a:gd name="T17" fmla="*/ 2147483647 h 949"/>
                  <a:gd name="T18" fmla="*/ 2147483647 w 269"/>
                  <a:gd name="T19" fmla="*/ 2147483647 h 949"/>
                  <a:gd name="T20" fmla="*/ 2147483647 w 269"/>
                  <a:gd name="T21" fmla="*/ 2147483647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949"/>
                  <a:gd name="T35" fmla="*/ 269 w 269"/>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949">
                    <a:moveTo>
                      <a:pt x="232" y="949"/>
                    </a:moveTo>
                    <a:lnTo>
                      <a:pt x="232" y="949"/>
                    </a:lnTo>
                    <a:cubicBezTo>
                      <a:pt x="224" y="949"/>
                      <a:pt x="216" y="947"/>
                      <a:pt x="210" y="941"/>
                    </a:cubicBezTo>
                    <a:cubicBezTo>
                      <a:pt x="77" y="826"/>
                      <a:pt x="0" y="657"/>
                      <a:pt x="0" y="476"/>
                    </a:cubicBezTo>
                    <a:cubicBezTo>
                      <a:pt x="0" y="296"/>
                      <a:pt x="77" y="127"/>
                      <a:pt x="210" y="12"/>
                    </a:cubicBezTo>
                    <a:cubicBezTo>
                      <a:pt x="224" y="0"/>
                      <a:pt x="245" y="1"/>
                      <a:pt x="257" y="15"/>
                    </a:cubicBezTo>
                    <a:cubicBezTo>
                      <a:pt x="269" y="29"/>
                      <a:pt x="267" y="50"/>
                      <a:pt x="254" y="62"/>
                    </a:cubicBezTo>
                    <a:cubicBezTo>
                      <a:pt x="135" y="164"/>
                      <a:pt x="67" y="315"/>
                      <a:pt x="67" y="476"/>
                    </a:cubicBezTo>
                    <a:cubicBezTo>
                      <a:pt x="67" y="637"/>
                      <a:pt x="135" y="788"/>
                      <a:pt x="254" y="891"/>
                    </a:cubicBezTo>
                    <a:cubicBezTo>
                      <a:pt x="267" y="903"/>
                      <a:pt x="269" y="924"/>
                      <a:pt x="257" y="938"/>
                    </a:cubicBezTo>
                    <a:cubicBezTo>
                      <a:pt x="250" y="945"/>
                      <a:pt x="241" y="949"/>
                      <a:pt x="232" y="9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85" name="Freeform 684">
                <a:extLst>
                  <a:ext uri="{FF2B5EF4-FFF2-40B4-BE49-F238E27FC236}">
                    <a16:creationId xmlns:a16="http://schemas.microsoft.com/office/drawing/2014/main" id="{875A7800-895B-44C8-A182-2A4B4249D447}"/>
                  </a:ext>
                </a:extLst>
              </p:cNvPr>
              <p:cNvSpPr>
                <a:spLocks/>
              </p:cNvSpPr>
              <p:nvPr/>
            </p:nvSpPr>
            <p:spPr bwMode="auto">
              <a:xfrm>
                <a:off x="3103563" y="3740150"/>
                <a:ext cx="88900" cy="295275"/>
              </a:xfrm>
              <a:custGeom>
                <a:avLst/>
                <a:gdLst>
                  <a:gd name="T0" fmla="*/ 2147483647 w 213"/>
                  <a:gd name="T1" fmla="*/ 2147483647 h 703"/>
                  <a:gd name="T2" fmla="*/ 2147483647 w 213"/>
                  <a:gd name="T3" fmla="*/ 2147483647 h 703"/>
                  <a:gd name="T4" fmla="*/ 2147483647 w 213"/>
                  <a:gd name="T5" fmla="*/ 2147483647 h 703"/>
                  <a:gd name="T6" fmla="*/ 0 w 213"/>
                  <a:gd name="T7" fmla="*/ 2147483647 h 703"/>
                  <a:gd name="T8" fmla="*/ 2147483647 w 213"/>
                  <a:gd name="T9" fmla="*/ 2147483647 h 703"/>
                  <a:gd name="T10" fmla="*/ 2147483647 w 213"/>
                  <a:gd name="T11" fmla="*/ 2147483647 h 703"/>
                  <a:gd name="T12" fmla="*/ 2147483647 w 213"/>
                  <a:gd name="T13" fmla="*/ 2147483647 h 703"/>
                  <a:gd name="T14" fmla="*/ 2147483647 w 213"/>
                  <a:gd name="T15" fmla="*/ 2147483647 h 703"/>
                  <a:gd name="T16" fmla="*/ 2147483647 w 213"/>
                  <a:gd name="T17" fmla="*/ 2147483647 h 703"/>
                  <a:gd name="T18" fmla="*/ 2147483647 w 213"/>
                  <a:gd name="T19" fmla="*/ 2147483647 h 703"/>
                  <a:gd name="T20" fmla="*/ 2147483647 w 213"/>
                  <a:gd name="T21" fmla="*/ 2147483647 h 7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3"/>
                  <a:gd name="T34" fmla="*/ 0 h 703"/>
                  <a:gd name="T35" fmla="*/ 213 w 213"/>
                  <a:gd name="T36" fmla="*/ 703 h 7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3" h="703">
                    <a:moveTo>
                      <a:pt x="175" y="703"/>
                    </a:moveTo>
                    <a:lnTo>
                      <a:pt x="175" y="703"/>
                    </a:lnTo>
                    <a:cubicBezTo>
                      <a:pt x="168" y="703"/>
                      <a:pt x="160" y="700"/>
                      <a:pt x="154" y="695"/>
                    </a:cubicBezTo>
                    <a:cubicBezTo>
                      <a:pt x="56" y="610"/>
                      <a:pt x="0" y="486"/>
                      <a:pt x="0" y="353"/>
                    </a:cubicBezTo>
                    <a:cubicBezTo>
                      <a:pt x="0" y="221"/>
                      <a:pt x="56" y="96"/>
                      <a:pt x="154" y="12"/>
                    </a:cubicBezTo>
                    <a:cubicBezTo>
                      <a:pt x="168" y="0"/>
                      <a:pt x="189" y="2"/>
                      <a:pt x="201" y="15"/>
                    </a:cubicBezTo>
                    <a:cubicBezTo>
                      <a:pt x="213" y="29"/>
                      <a:pt x="211" y="50"/>
                      <a:pt x="197" y="62"/>
                    </a:cubicBezTo>
                    <a:cubicBezTo>
                      <a:pt x="114" y="134"/>
                      <a:pt x="66" y="240"/>
                      <a:pt x="66" y="353"/>
                    </a:cubicBezTo>
                    <a:cubicBezTo>
                      <a:pt x="66" y="466"/>
                      <a:pt x="114" y="572"/>
                      <a:pt x="197" y="644"/>
                    </a:cubicBezTo>
                    <a:cubicBezTo>
                      <a:pt x="211" y="656"/>
                      <a:pt x="213" y="677"/>
                      <a:pt x="201" y="691"/>
                    </a:cubicBezTo>
                    <a:cubicBezTo>
                      <a:pt x="194" y="699"/>
                      <a:pt x="185" y="703"/>
                      <a:pt x="175" y="7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86" name="Freeform 685">
                <a:extLst>
                  <a:ext uri="{FF2B5EF4-FFF2-40B4-BE49-F238E27FC236}">
                    <a16:creationId xmlns:a16="http://schemas.microsoft.com/office/drawing/2014/main" id="{85F91893-0371-4604-A5C7-B41CC26270DF}"/>
                  </a:ext>
                </a:extLst>
              </p:cNvPr>
              <p:cNvSpPr>
                <a:spLocks/>
              </p:cNvSpPr>
              <p:nvPr/>
            </p:nvSpPr>
            <p:spPr bwMode="auto">
              <a:xfrm>
                <a:off x="3200400" y="3787775"/>
                <a:ext cx="73025" cy="198438"/>
              </a:xfrm>
              <a:custGeom>
                <a:avLst/>
                <a:gdLst>
                  <a:gd name="T0" fmla="*/ 2147483647 w 177"/>
                  <a:gd name="T1" fmla="*/ 2147483647 h 472"/>
                  <a:gd name="T2" fmla="*/ 2147483647 w 177"/>
                  <a:gd name="T3" fmla="*/ 2147483647 h 472"/>
                  <a:gd name="T4" fmla="*/ 2147483647 w 177"/>
                  <a:gd name="T5" fmla="*/ 2147483647 h 472"/>
                  <a:gd name="T6" fmla="*/ 0 w 177"/>
                  <a:gd name="T7" fmla="*/ 2147483647 h 472"/>
                  <a:gd name="T8" fmla="*/ 2147483647 w 177"/>
                  <a:gd name="T9" fmla="*/ 2147483647 h 472"/>
                  <a:gd name="T10" fmla="*/ 2147483647 w 177"/>
                  <a:gd name="T11" fmla="*/ 2147483647 h 472"/>
                  <a:gd name="T12" fmla="*/ 2147483647 w 177"/>
                  <a:gd name="T13" fmla="*/ 2147483647 h 472"/>
                  <a:gd name="T14" fmla="*/ 2147483647 w 177"/>
                  <a:gd name="T15" fmla="*/ 2147483647 h 472"/>
                  <a:gd name="T16" fmla="*/ 2147483647 w 177"/>
                  <a:gd name="T17" fmla="*/ 2147483647 h 472"/>
                  <a:gd name="T18" fmla="*/ 2147483647 w 177"/>
                  <a:gd name="T19" fmla="*/ 2147483647 h 472"/>
                  <a:gd name="T20" fmla="*/ 2147483647 w 177"/>
                  <a:gd name="T21" fmla="*/ 2147483647 h 4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472"/>
                  <a:gd name="T35" fmla="*/ 177 w 177"/>
                  <a:gd name="T36" fmla="*/ 472 h 4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472">
                    <a:moveTo>
                      <a:pt x="139" y="472"/>
                    </a:moveTo>
                    <a:lnTo>
                      <a:pt x="139" y="472"/>
                    </a:lnTo>
                    <a:cubicBezTo>
                      <a:pt x="133" y="472"/>
                      <a:pt x="126" y="470"/>
                      <a:pt x="121" y="466"/>
                    </a:cubicBezTo>
                    <a:cubicBezTo>
                      <a:pt x="45" y="417"/>
                      <a:pt x="0" y="331"/>
                      <a:pt x="0" y="238"/>
                    </a:cubicBezTo>
                    <a:cubicBezTo>
                      <a:pt x="0" y="145"/>
                      <a:pt x="45" y="60"/>
                      <a:pt x="121" y="10"/>
                    </a:cubicBezTo>
                    <a:cubicBezTo>
                      <a:pt x="136" y="0"/>
                      <a:pt x="157" y="4"/>
                      <a:pt x="167" y="20"/>
                    </a:cubicBezTo>
                    <a:cubicBezTo>
                      <a:pt x="177" y="35"/>
                      <a:pt x="173" y="56"/>
                      <a:pt x="157" y="66"/>
                    </a:cubicBezTo>
                    <a:cubicBezTo>
                      <a:pt x="101" y="103"/>
                      <a:pt x="67" y="168"/>
                      <a:pt x="67" y="238"/>
                    </a:cubicBezTo>
                    <a:cubicBezTo>
                      <a:pt x="67" y="309"/>
                      <a:pt x="101" y="373"/>
                      <a:pt x="158" y="411"/>
                    </a:cubicBezTo>
                    <a:cubicBezTo>
                      <a:pt x="173" y="421"/>
                      <a:pt x="177" y="442"/>
                      <a:pt x="167" y="457"/>
                    </a:cubicBezTo>
                    <a:cubicBezTo>
                      <a:pt x="161" y="467"/>
                      <a:pt x="150" y="472"/>
                      <a:pt x="139" y="47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87" name="Freeform 686">
                <a:extLst>
                  <a:ext uri="{FF2B5EF4-FFF2-40B4-BE49-F238E27FC236}">
                    <a16:creationId xmlns:a16="http://schemas.microsoft.com/office/drawing/2014/main" id="{2465349C-6874-403C-88CD-6E2EFA7A26A0}"/>
                  </a:ext>
                </a:extLst>
              </p:cNvPr>
              <p:cNvSpPr>
                <a:spLocks/>
              </p:cNvSpPr>
              <p:nvPr/>
            </p:nvSpPr>
            <p:spPr bwMode="auto">
              <a:xfrm>
                <a:off x="3646488" y="3687763"/>
                <a:ext cx="112713" cy="398463"/>
              </a:xfrm>
              <a:custGeom>
                <a:avLst/>
                <a:gdLst>
                  <a:gd name="T0" fmla="*/ 2147483647 w 269"/>
                  <a:gd name="T1" fmla="*/ 2147483647 h 949"/>
                  <a:gd name="T2" fmla="*/ 2147483647 w 269"/>
                  <a:gd name="T3" fmla="*/ 2147483647 h 949"/>
                  <a:gd name="T4" fmla="*/ 2147483647 w 269"/>
                  <a:gd name="T5" fmla="*/ 2147483647 h 949"/>
                  <a:gd name="T6" fmla="*/ 2147483647 w 269"/>
                  <a:gd name="T7" fmla="*/ 2147483647 h 949"/>
                  <a:gd name="T8" fmla="*/ 2147483647 w 269"/>
                  <a:gd name="T9" fmla="*/ 2147483647 h 949"/>
                  <a:gd name="T10" fmla="*/ 2147483647 w 269"/>
                  <a:gd name="T11" fmla="*/ 2147483647 h 949"/>
                  <a:gd name="T12" fmla="*/ 2147483647 w 269"/>
                  <a:gd name="T13" fmla="*/ 2147483647 h 949"/>
                  <a:gd name="T14" fmla="*/ 2147483647 w 269"/>
                  <a:gd name="T15" fmla="*/ 2147483647 h 949"/>
                  <a:gd name="T16" fmla="*/ 2147483647 w 269"/>
                  <a:gd name="T17" fmla="*/ 2147483647 h 949"/>
                  <a:gd name="T18" fmla="*/ 2147483647 w 269"/>
                  <a:gd name="T19" fmla="*/ 2147483647 h 949"/>
                  <a:gd name="T20" fmla="*/ 2147483647 w 269"/>
                  <a:gd name="T21" fmla="*/ 2147483647 h 9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9"/>
                  <a:gd name="T34" fmla="*/ 0 h 949"/>
                  <a:gd name="T35" fmla="*/ 269 w 269"/>
                  <a:gd name="T36" fmla="*/ 949 h 9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9" h="949">
                    <a:moveTo>
                      <a:pt x="37" y="949"/>
                    </a:moveTo>
                    <a:lnTo>
                      <a:pt x="37" y="949"/>
                    </a:lnTo>
                    <a:cubicBezTo>
                      <a:pt x="28" y="949"/>
                      <a:pt x="19" y="945"/>
                      <a:pt x="12" y="938"/>
                    </a:cubicBezTo>
                    <a:cubicBezTo>
                      <a:pt x="0" y="924"/>
                      <a:pt x="1" y="903"/>
                      <a:pt x="15" y="891"/>
                    </a:cubicBezTo>
                    <a:cubicBezTo>
                      <a:pt x="134" y="788"/>
                      <a:pt x="202" y="637"/>
                      <a:pt x="202" y="476"/>
                    </a:cubicBezTo>
                    <a:cubicBezTo>
                      <a:pt x="202" y="315"/>
                      <a:pt x="134" y="164"/>
                      <a:pt x="15" y="62"/>
                    </a:cubicBezTo>
                    <a:cubicBezTo>
                      <a:pt x="1" y="50"/>
                      <a:pt x="0" y="29"/>
                      <a:pt x="12" y="15"/>
                    </a:cubicBezTo>
                    <a:cubicBezTo>
                      <a:pt x="24" y="1"/>
                      <a:pt x="45" y="0"/>
                      <a:pt x="59" y="12"/>
                    </a:cubicBezTo>
                    <a:cubicBezTo>
                      <a:pt x="192" y="127"/>
                      <a:pt x="269" y="296"/>
                      <a:pt x="269" y="476"/>
                    </a:cubicBezTo>
                    <a:cubicBezTo>
                      <a:pt x="269" y="657"/>
                      <a:pt x="192" y="826"/>
                      <a:pt x="59" y="941"/>
                    </a:cubicBezTo>
                    <a:cubicBezTo>
                      <a:pt x="53" y="946"/>
                      <a:pt x="45" y="949"/>
                      <a:pt x="37" y="94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88" name="Freeform 687">
                <a:extLst>
                  <a:ext uri="{FF2B5EF4-FFF2-40B4-BE49-F238E27FC236}">
                    <a16:creationId xmlns:a16="http://schemas.microsoft.com/office/drawing/2014/main" id="{96F71139-36F1-4CE2-9B3B-3E76CD1CA303}"/>
                  </a:ext>
                </a:extLst>
              </p:cNvPr>
              <p:cNvSpPr>
                <a:spLocks/>
              </p:cNvSpPr>
              <p:nvPr/>
            </p:nvSpPr>
            <p:spPr bwMode="auto">
              <a:xfrm>
                <a:off x="3571875" y="3740150"/>
                <a:ext cx="88900" cy="295275"/>
              </a:xfrm>
              <a:custGeom>
                <a:avLst/>
                <a:gdLst>
                  <a:gd name="T0" fmla="*/ 2147483647 w 213"/>
                  <a:gd name="T1" fmla="*/ 2147483647 h 703"/>
                  <a:gd name="T2" fmla="*/ 2147483647 w 213"/>
                  <a:gd name="T3" fmla="*/ 2147483647 h 703"/>
                  <a:gd name="T4" fmla="*/ 2147483647 w 213"/>
                  <a:gd name="T5" fmla="*/ 2147483647 h 703"/>
                  <a:gd name="T6" fmla="*/ 2147483647 w 213"/>
                  <a:gd name="T7" fmla="*/ 2147483647 h 703"/>
                  <a:gd name="T8" fmla="*/ 2147483647 w 213"/>
                  <a:gd name="T9" fmla="*/ 2147483647 h 703"/>
                  <a:gd name="T10" fmla="*/ 2147483647 w 213"/>
                  <a:gd name="T11" fmla="*/ 2147483647 h 703"/>
                  <a:gd name="T12" fmla="*/ 2147483647 w 213"/>
                  <a:gd name="T13" fmla="*/ 2147483647 h 703"/>
                  <a:gd name="T14" fmla="*/ 2147483647 w 213"/>
                  <a:gd name="T15" fmla="*/ 2147483647 h 703"/>
                  <a:gd name="T16" fmla="*/ 2147483647 w 213"/>
                  <a:gd name="T17" fmla="*/ 2147483647 h 703"/>
                  <a:gd name="T18" fmla="*/ 2147483647 w 213"/>
                  <a:gd name="T19" fmla="*/ 2147483647 h 703"/>
                  <a:gd name="T20" fmla="*/ 2147483647 w 213"/>
                  <a:gd name="T21" fmla="*/ 2147483647 h 7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3"/>
                  <a:gd name="T34" fmla="*/ 0 h 703"/>
                  <a:gd name="T35" fmla="*/ 213 w 213"/>
                  <a:gd name="T36" fmla="*/ 703 h 7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3" h="703">
                    <a:moveTo>
                      <a:pt x="37" y="703"/>
                    </a:moveTo>
                    <a:lnTo>
                      <a:pt x="37" y="703"/>
                    </a:lnTo>
                    <a:cubicBezTo>
                      <a:pt x="28" y="703"/>
                      <a:pt x="19" y="699"/>
                      <a:pt x="12" y="691"/>
                    </a:cubicBezTo>
                    <a:cubicBezTo>
                      <a:pt x="0" y="677"/>
                      <a:pt x="2" y="656"/>
                      <a:pt x="16" y="644"/>
                    </a:cubicBezTo>
                    <a:cubicBezTo>
                      <a:pt x="99" y="572"/>
                      <a:pt x="147" y="466"/>
                      <a:pt x="147" y="353"/>
                    </a:cubicBezTo>
                    <a:cubicBezTo>
                      <a:pt x="147" y="240"/>
                      <a:pt x="99" y="134"/>
                      <a:pt x="16" y="62"/>
                    </a:cubicBezTo>
                    <a:cubicBezTo>
                      <a:pt x="2" y="50"/>
                      <a:pt x="0" y="29"/>
                      <a:pt x="12" y="15"/>
                    </a:cubicBezTo>
                    <a:cubicBezTo>
                      <a:pt x="24" y="2"/>
                      <a:pt x="45" y="0"/>
                      <a:pt x="59" y="12"/>
                    </a:cubicBezTo>
                    <a:cubicBezTo>
                      <a:pt x="157" y="96"/>
                      <a:pt x="213" y="221"/>
                      <a:pt x="213" y="353"/>
                    </a:cubicBezTo>
                    <a:cubicBezTo>
                      <a:pt x="213" y="486"/>
                      <a:pt x="157" y="610"/>
                      <a:pt x="59" y="695"/>
                    </a:cubicBezTo>
                    <a:cubicBezTo>
                      <a:pt x="53" y="700"/>
                      <a:pt x="45" y="703"/>
                      <a:pt x="37" y="70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89" name="Freeform 688">
                <a:extLst>
                  <a:ext uri="{FF2B5EF4-FFF2-40B4-BE49-F238E27FC236}">
                    <a16:creationId xmlns:a16="http://schemas.microsoft.com/office/drawing/2014/main" id="{9CD60E04-B2F0-4ED2-BA14-41FCB35AB25A}"/>
                  </a:ext>
                </a:extLst>
              </p:cNvPr>
              <p:cNvSpPr>
                <a:spLocks/>
              </p:cNvSpPr>
              <p:nvPr/>
            </p:nvSpPr>
            <p:spPr bwMode="auto">
              <a:xfrm>
                <a:off x="3490913" y="3787775"/>
                <a:ext cx="73025" cy="198438"/>
              </a:xfrm>
              <a:custGeom>
                <a:avLst/>
                <a:gdLst>
                  <a:gd name="T0" fmla="*/ 2147483647 w 177"/>
                  <a:gd name="T1" fmla="*/ 2147483647 h 472"/>
                  <a:gd name="T2" fmla="*/ 2147483647 w 177"/>
                  <a:gd name="T3" fmla="*/ 2147483647 h 472"/>
                  <a:gd name="T4" fmla="*/ 2147483647 w 177"/>
                  <a:gd name="T5" fmla="*/ 2147483647 h 472"/>
                  <a:gd name="T6" fmla="*/ 2147483647 w 177"/>
                  <a:gd name="T7" fmla="*/ 2147483647 h 472"/>
                  <a:gd name="T8" fmla="*/ 2147483647 w 177"/>
                  <a:gd name="T9" fmla="*/ 2147483647 h 472"/>
                  <a:gd name="T10" fmla="*/ 2147483647 w 177"/>
                  <a:gd name="T11" fmla="*/ 2147483647 h 472"/>
                  <a:gd name="T12" fmla="*/ 2147483647 w 177"/>
                  <a:gd name="T13" fmla="*/ 2147483647 h 472"/>
                  <a:gd name="T14" fmla="*/ 2147483647 w 177"/>
                  <a:gd name="T15" fmla="*/ 2147483647 h 472"/>
                  <a:gd name="T16" fmla="*/ 2147483647 w 177"/>
                  <a:gd name="T17" fmla="*/ 2147483647 h 472"/>
                  <a:gd name="T18" fmla="*/ 2147483647 w 177"/>
                  <a:gd name="T19" fmla="*/ 2147483647 h 472"/>
                  <a:gd name="T20" fmla="*/ 2147483647 w 177"/>
                  <a:gd name="T21" fmla="*/ 2147483647 h 4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472"/>
                  <a:gd name="T35" fmla="*/ 177 w 177"/>
                  <a:gd name="T36" fmla="*/ 472 h 47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472">
                    <a:moveTo>
                      <a:pt x="38" y="472"/>
                    </a:moveTo>
                    <a:lnTo>
                      <a:pt x="38" y="472"/>
                    </a:lnTo>
                    <a:cubicBezTo>
                      <a:pt x="27" y="472"/>
                      <a:pt x="16" y="467"/>
                      <a:pt x="10" y="457"/>
                    </a:cubicBezTo>
                    <a:cubicBezTo>
                      <a:pt x="0" y="442"/>
                      <a:pt x="4" y="421"/>
                      <a:pt x="19" y="411"/>
                    </a:cubicBezTo>
                    <a:cubicBezTo>
                      <a:pt x="76" y="373"/>
                      <a:pt x="110" y="309"/>
                      <a:pt x="110" y="238"/>
                    </a:cubicBezTo>
                    <a:cubicBezTo>
                      <a:pt x="110" y="168"/>
                      <a:pt x="76" y="103"/>
                      <a:pt x="19" y="66"/>
                    </a:cubicBezTo>
                    <a:cubicBezTo>
                      <a:pt x="4" y="56"/>
                      <a:pt x="0" y="35"/>
                      <a:pt x="10" y="20"/>
                    </a:cubicBezTo>
                    <a:cubicBezTo>
                      <a:pt x="20" y="4"/>
                      <a:pt x="41" y="0"/>
                      <a:pt x="56" y="10"/>
                    </a:cubicBezTo>
                    <a:cubicBezTo>
                      <a:pt x="132" y="60"/>
                      <a:pt x="177" y="145"/>
                      <a:pt x="177" y="238"/>
                    </a:cubicBezTo>
                    <a:cubicBezTo>
                      <a:pt x="177" y="331"/>
                      <a:pt x="132" y="417"/>
                      <a:pt x="56" y="466"/>
                    </a:cubicBezTo>
                    <a:cubicBezTo>
                      <a:pt x="50" y="470"/>
                      <a:pt x="44" y="472"/>
                      <a:pt x="38" y="47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90" name="Freeform 689">
                <a:extLst>
                  <a:ext uri="{FF2B5EF4-FFF2-40B4-BE49-F238E27FC236}">
                    <a16:creationId xmlns:a16="http://schemas.microsoft.com/office/drawing/2014/main" id="{66250A3F-5635-4ABB-B550-91ACBAA7ACBD}"/>
                  </a:ext>
                </a:extLst>
              </p:cNvPr>
              <p:cNvSpPr>
                <a:spLocks/>
              </p:cNvSpPr>
              <p:nvPr/>
            </p:nvSpPr>
            <p:spPr bwMode="auto">
              <a:xfrm>
                <a:off x="3286125" y="4116388"/>
                <a:ext cx="192088" cy="26988"/>
              </a:xfrm>
              <a:custGeom>
                <a:avLst/>
                <a:gdLst>
                  <a:gd name="T0" fmla="*/ 2147483647 w 461"/>
                  <a:gd name="T1" fmla="*/ 2147483647 h 66"/>
                  <a:gd name="T2" fmla="*/ 2147483647 w 461"/>
                  <a:gd name="T3" fmla="*/ 2147483647 h 66"/>
                  <a:gd name="T4" fmla="*/ 2147483647 w 461"/>
                  <a:gd name="T5" fmla="*/ 2147483647 h 66"/>
                  <a:gd name="T6" fmla="*/ 0 w 461"/>
                  <a:gd name="T7" fmla="*/ 2147483647 h 66"/>
                  <a:gd name="T8" fmla="*/ 2147483647 w 461"/>
                  <a:gd name="T9" fmla="*/ 0 h 66"/>
                  <a:gd name="T10" fmla="*/ 2147483647 w 461"/>
                  <a:gd name="T11" fmla="*/ 0 h 66"/>
                  <a:gd name="T12" fmla="*/ 2147483647 w 461"/>
                  <a:gd name="T13" fmla="*/ 2147483647 h 66"/>
                  <a:gd name="T14" fmla="*/ 2147483647 w 461"/>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461"/>
                  <a:gd name="T25" fmla="*/ 0 h 66"/>
                  <a:gd name="T26" fmla="*/ 461 w 461"/>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1" h="66">
                    <a:moveTo>
                      <a:pt x="427" y="66"/>
                    </a:moveTo>
                    <a:lnTo>
                      <a:pt x="427" y="66"/>
                    </a:lnTo>
                    <a:lnTo>
                      <a:pt x="33" y="66"/>
                    </a:lnTo>
                    <a:cubicBezTo>
                      <a:pt x="14" y="66"/>
                      <a:pt x="0" y="51"/>
                      <a:pt x="0" y="33"/>
                    </a:cubicBezTo>
                    <a:cubicBezTo>
                      <a:pt x="0" y="15"/>
                      <a:pt x="14" y="0"/>
                      <a:pt x="33" y="0"/>
                    </a:cubicBezTo>
                    <a:lnTo>
                      <a:pt x="427" y="0"/>
                    </a:lnTo>
                    <a:cubicBezTo>
                      <a:pt x="446" y="0"/>
                      <a:pt x="461" y="15"/>
                      <a:pt x="461" y="33"/>
                    </a:cubicBezTo>
                    <a:cubicBezTo>
                      <a:pt x="461" y="51"/>
                      <a:pt x="446" y="66"/>
                      <a:pt x="427" y="66"/>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91" name="Freeform 690">
                <a:extLst>
                  <a:ext uri="{FF2B5EF4-FFF2-40B4-BE49-F238E27FC236}">
                    <a16:creationId xmlns:a16="http://schemas.microsoft.com/office/drawing/2014/main" id="{5AED0ADE-7CC1-49E7-92B7-CB58569ADEFE}"/>
                  </a:ext>
                </a:extLst>
              </p:cNvPr>
              <p:cNvSpPr>
                <a:spLocks/>
              </p:cNvSpPr>
              <p:nvPr/>
            </p:nvSpPr>
            <p:spPr bwMode="auto">
              <a:xfrm>
                <a:off x="3427413" y="4283075"/>
                <a:ext cx="123825" cy="28575"/>
              </a:xfrm>
              <a:custGeom>
                <a:avLst/>
                <a:gdLst>
                  <a:gd name="T0" fmla="*/ 2147483647 w 296"/>
                  <a:gd name="T1" fmla="*/ 2147483647 h 67"/>
                  <a:gd name="T2" fmla="*/ 2147483647 w 296"/>
                  <a:gd name="T3" fmla="*/ 2147483647 h 67"/>
                  <a:gd name="T4" fmla="*/ 2147483647 w 296"/>
                  <a:gd name="T5" fmla="*/ 2147483647 h 67"/>
                  <a:gd name="T6" fmla="*/ 0 w 296"/>
                  <a:gd name="T7" fmla="*/ 2147483647 h 67"/>
                  <a:gd name="T8" fmla="*/ 2147483647 w 296"/>
                  <a:gd name="T9" fmla="*/ 0 h 67"/>
                  <a:gd name="T10" fmla="*/ 2147483647 w 296"/>
                  <a:gd name="T11" fmla="*/ 0 h 67"/>
                  <a:gd name="T12" fmla="*/ 2147483647 w 296"/>
                  <a:gd name="T13" fmla="*/ 2147483647 h 67"/>
                  <a:gd name="T14" fmla="*/ 2147483647 w 296"/>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67"/>
                  <a:gd name="T26" fmla="*/ 296 w 296"/>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67">
                    <a:moveTo>
                      <a:pt x="262" y="67"/>
                    </a:moveTo>
                    <a:lnTo>
                      <a:pt x="262" y="67"/>
                    </a:lnTo>
                    <a:lnTo>
                      <a:pt x="34" y="67"/>
                    </a:lnTo>
                    <a:cubicBezTo>
                      <a:pt x="15" y="67"/>
                      <a:pt x="0" y="52"/>
                      <a:pt x="0" y="34"/>
                    </a:cubicBezTo>
                    <a:cubicBezTo>
                      <a:pt x="0" y="15"/>
                      <a:pt x="15" y="0"/>
                      <a:pt x="34" y="0"/>
                    </a:cubicBezTo>
                    <a:lnTo>
                      <a:pt x="262" y="0"/>
                    </a:lnTo>
                    <a:cubicBezTo>
                      <a:pt x="281" y="0"/>
                      <a:pt x="296" y="15"/>
                      <a:pt x="296" y="34"/>
                    </a:cubicBezTo>
                    <a:cubicBezTo>
                      <a:pt x="296" y="52"/>
                      <a:pt x="281" y="67"/>
                      <a:pt x="262"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92" name="Freeform 691">
                <a:extLst>
                  <a:ext uri="{FF2B5EF4-FFF2-40B4-BE49-F238E27FC236}">
                    <a16:creationId xmlns:a16="http://schemas.microsoft.com/office/drawing/2014/main" id="{85A6A5DB-A92A-42CB-A78B-32DBEA48B773}"/>
                  </a:ext>
                </a:extLst>
              </p:cNvPr>
              <p:cNvSpPr>
                <a:spLocks/>
              </p:cNvSpPr>
              <p:nvPr/>
            </p:nvSpPr>
            <p:spPr bwMode="auto">
              <a:xfrm>
                <a:off x="3213100" y="4283075"/>
                <a:ext cx="134938" cy="28575"/>
              </a:xfrm>
              <a:custGeom>
                <a:avLst/>
                <a:gdLst>
                  <a:gd name="T0" fmla="*/ 2147483647 w 325"/>
                  <a:gd name="T1" fmla="*/ 2147483647 h 67"/>
                  <a:gd name="T2" fmla="*/ 2147483647 w 325"/>
                  <a:gd name="T3" fmla="*/ 2147483647 h 67"/>
                  <a:gd name="T4" fmla="*/ 2147483647 w 325"/>
                  <a:gd name="T5" fmla="*/ 2147483647 h 67"/>
                  <a:gd name="T6" fmla="*/ 0 w 325"/>
                  <a:gd name="T7" fmla="*/ 2147483647 h 67"/>
                  <a:gd name="T8" fmla="*/ 2147483647 w 325"/>
                  <a:gd name="T9" fmla="*/ 0 h 67"/>
                  <a:gd name="T10" fmla="*/ 2147483647 w 325"/>
                  <a:gd name="T11" fmla="*/ 0 h 67"/>
                  <a:gd name="T12" fmla="*/ 2147483647 w 325"/>
                  <a:gd name="T13" fmla="*/ 2147483647 h 67"/>
                  <a:gd name="T14" fmla="*/ 2147483647 w 325"/>
                  <a:gd name="T15" fmla="*/ 2147483647 h 67"/>
                  <a:gd name="T16" fmla="*/ 0 60000 65536"/>
                  <a:gd name="T17" fmla="*/ 0 60000 65536"/>
                  <a:gd name="T18" fmla="*/ 0 60000 65536"/>
                  <a:gd name="T19" fmla="*/ 0 60000 65536"/>
                  <a:gd name="T20" fmla="*/ 0 60000 65536"/>
                  <a:gd name="T21" fmla="*/ 0 60000 65536"/>
                  <a:gd name="T22" fmla="*/ 0 60000 65536"/>
                  <a:gd name="T23" fmla="*/ 0 60000 65536"/>
                  <a:gd name="T24" fmla="*/ 0 w 325"/>
                  <a:gd name="T25" fmla="*/ 0 h 67"/>
                  <a:gd name="T26" fmla="*/ 325 w 325"/>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5" h="67">
                    <a:moveTo>
                      <a:pt x="292" y="67"/>
                    </a:moveTo>
                    <a:lnTo>
                      <a:pt x="292" y="67"/>
                    </a:lnTo>
                    <a:lnTo>
                      <a:pt x="34" y="67"/>
                    </a:lnTo>
                    <a:cubicBezTo>
                      <a:pt x="15" y="67"/>
                      <a:pt x="0" y="52"/>
                      <a:pt x="0" y="34"/>
                    </a:cubicBezTo>
                    <a:cubicBezTo>
                      <a:pt x="0" y="15"/>
                      <a:pt x="15" y="0"/>
                      <a:pt x="34" y="0"/>
                    </a:cubicBezTo>
                    <a:lnTo>
                      <a:pt x="292" y="0"/>
                    </a:lnTo>
                    <a:cubicBezTo>
                      <a:pt x="310" y="0"/>
                      <a:pt x="325" y="15"/>
                      <a:pt x="325" y="34"/>
                    </a:cubicBezTo>
                    <a:cubicBezTo>
                      <a:pt x="325" y="52"/>
                      <a:pt x="310" y="67"/>
                      <a:pt x="292" y="67"/>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93" name="Freeform 692">
                <a:extLst>
                  <a:ext uri="{FF2B5EF4-FFF2-40B4-BE49-F238E27FC236}">
                    <a16:creationId xmlns:a16="http://schemas.microsoft.com/office/drawing/2014/main" id="{80115FA0-95F5-48D6-B431-75D4C41FC4DE}"/>
                  </a:ext>
                </a:extLst>
              </p:cNvPr>
              <p:cNvSpPr>
                <a:spLocks/>
              </p:cNvSpPr>
              <p:nvPr/>
            </p:nvSpPr>
            <p:spPr bwMode="auto">
              <a:xfrm>
                <a:off x="3316288" y="4268788"/>
                <a:ext cx="58738" cy="57150"/>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69" y="138"/>
                    </a:moveTo>
                    <a:lnTo>
                      <a:pt x="69" y="138"/>
                    </a:lnTo>
                    <a:cubicBezTo>
                      <a:pt x="31" y="138"/>
                      <a:pt x="0" y="107"/>
                      <a:pt x="0" y="69"/>
                    </a:cubicBezTo>
                    <a:cubicBezTo>
                      <a:pt x="0" y="31"/>
                      <a:pt x="31" y="0"/>
                      <a:pt x="69" y="0"/>
                    </a:cubicBezTo>
                    <a:cubicBezTo>
                      <a:pt x="107" y="0"/>
                      <a:pt x="139" y="31"/>
                      <a:pt x="139" y="69"/>
                    </a:cubicBezTo>
                    <a:cubicBezTo>
                      <a:pt x="139" y="107"/>
                      <a:pt x="107" y="138"/>
                      <a:pt x="69" y="138"/>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94" name="Freeform 693">
                <a:extLst>
                  <a:ext uri="{FF2B5EF4-FFF2-40B4-BE49-F238E27FC236}">
                    <a16:creationId xmlns:a16="http://schemas.microsoft.com/office/drawing/2014/main" id="{02CF8E1E-5367-4927-A6A5-D88B110508E0}"/>
                  </a:ext>
                </a:extLst>
              </p:cNvPr>
              <p:cNvSpPr>
                <a:spLocks/>
              </p:cNvSpPr>
              <p:nvPr/>
            </p:nvSpPr>
            <p:spPr bwMode="auto">
              <a:xfrm>
                <a:off x="3406775" y="4267200"/>
                <a:ext cx="57150" cy="58738"/>
              </a:xfrm>
              <a:custGeom>
                <a:avLst/>
                <a:gdLst>
                  <a:gd name="T0" fmla="*/ 2147483647 w 138"/>
                  <a:gd name="T1" fmla="*/ 2147483647 h 139"/>
                  <a:gd name="T2" fmla="*/ 2147483647 w 138"/>
                  <a:gd name="T3" fmla="*/ 2147483647 h 139"/>
                  <a:gd name="T4" fmla="*/ 0 w 138"/>
                  <a:gd name="T5" fmla="*/ 2147483647 h 139"/>
                  <a:gd name="T6" fmla="*/ 2147483647 w 138"/>
                  <a:gd name="T7" fmla="*/ 0 h 139"/>
                  <a:gd name="T8" fmla="*/ 2147483647 w 138"/>
                  <a:gd name="T9" fmla="*/ 2147483647 h 139"/>
                  <a:gd name="T10" fmla="*/ 2147483647 w 138"/>
                  <a:gd name="T11" fmla="*/ 2147483647 h 139"/>
                  <a:gd name="T12" fmla="*/ 0 60000 65536"/>
                  <a:gd name="T13" fmla="*/ 0 60000 65536"/>
                  <a:gd name="T14" fmla="*/ 0 60000 65536"/>
                  <a:gd name="T15" fmla="*/ 0 60000 65536"/>
                  <a:gd name="T16" fmla="*/ 0 60000 65536"/>
                  <a:gd name="T17" fmla="*/ 0 60000 65536"/>
                  <a:gd name="T18" fmla="*/ 0 w 138"/>
                  <a:gd name="T19" fmla="*/ 0 h 139"/>
                  <a:gd name="T20" fmla="*/ 138 w 138"/>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8" h="139">
                    <a:moveTo>
                      <a:pt x="69" y="139"/>
                    </a:moveTo>
                    <a:lnTo>
                      <a:pt x="69" y="139"/>
                    </a:lnTo>
                    <a:cubicBezTo>
                      <a:pt x="30" y="139"/>
                      <a:pt x="0" y="107"/>
                      <a:pt x="0" y="69"/>
                    </a:cubicBezTo>
                    <a:cubicBezTo>
                      <a:pt x="0" y="31"/>
                      <a:pt x="30" y="0"/>
                      <a:pt x="69" y="0"/>
                    </a:cubicBezTo>
                    <a:cubicBezTo>
                      <a:pt x="107" y="0"/>
                      <a:pt x="138" y="31"/>
                      <a:pt x="138" y="69"/>
                    </a:cubicBezTo>
                    <a:cubicBezTo>
                      <a:pt x="138" y="107"/>
                      <a:pt x="107" y="139"/>
                      <a:pt x="69" y="139"/>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95" name="Freeform 694">
                <a:extLst>
                  <a:ext uri="{FF2B5EF4-FFF2-40B4-BE49-F238E27FC236}">
                    <a16:creationId xmlns:a16="http://schemas.microsoft.com/office/drawing/2014/main" id="{31315686-F004-4BA6-940D-017BA7BEC067}"/>
                  </a:ext>
                </a:extLst>
              </p:cNvPr>
              <p:cNvSpPr>
                <a:spLocks noEditPoints="1"/>
              </p:cNvSpPr>
              <p:nvPr/>
            </p:nvSpPr>
            <p:spPr bwMode="auto">
              <a:xfrm>
                <a:off x="3338513" y="3795713"/>
                <a:ext cx="87313" cy="157163"/>
              </a:xfrm>
              <a:custGeom>
                <a:avLst/>
                <a:gdLst>
                  <a:gd name="T0" fmla="*/ 2147483647 w 209"/>
                  <a:gd name="T1" fmla="*/ 2147483647 h 373"/>
                  <a:gd name="T2" fmla="*/ 2147483647 w 209"/>
                  <a:gd name="T3" fmla="*/ 2147483647 h 373"/>
                  <a:gd name="T4" fmla="*/ 2147483647 w 209"/>
                  <a:gd name="T5" fmla="*/ 2147483647 h 373"/>
                  <a:gd name="T6" fmla="*/ 2147483647 w 209"/>
                  <a:gd name="T7" fmla="*/ 2147483647 h 373"/>
                  <a:gd name="T8" fmla="*/ 2147483647 w 209"/>
                  <a:gd name="T9" fmla="*/ 2147483647 h 373"/>
                  <a:gd name="T10" fmla="*/ 2147483647 w 209"/>
                  <a:gd name="T11" fmla="*/ 2147483647 h 373"/>
                  <a:gd name="T12" fmla="*/ 2147483647 w 209"/>
                  <a:gd name="T13" fmla="*/ 2147483647 h 373"/>
                  <a:gd name="T14" fmla="*/ 2147483647 w 209"/>
                  <a:gd name="T15" fmla="*/ 2147483647 h 373"/>
                  <a:gd name="T16" fmla="*/ 2147483647 w 209"/>
                  <a:gd name="T17" fmla="*/ 2147483647 h 373"/>
                  <a:gd name="T18" fmla="*/ 0 w 209"/>
                  <a:gd name="T19" fmla="*/ 2147483647 h 373"/>
                  <a:gd name="T20" fmla="*/ 0 w 209"/>
                  <a:gd name="T21" fmla="*/ 2147483647 h 373"/>
                  <a:gd name="T22" fmla="*/ 2147483647 w 209"/>
                  <a:gd name="T23" fmla="*/ 0 h 373"/>
                  <a:gd name="T24" fmla="*/ 2147483647 w 209"/>
                  <a:gd name="T25" fmla="*/ 0 h 373"/>
                  <a:gd name="T26" fmla="*/ 2147483647 w 209"/>
                  <a:gd name="T27" fmla="*/ 2147483647 h 373"/>
                  <a:gd name="T28" fmla="*/ 2147483647 w 209"/>
                  <a:gd name="T29" fmla="*/ 2147483647 h 373"/>
                  <a:gd name="T30" fmla="*/ 2147483647 w 209"/>
                  <a:gd name="T31" fmla="*/ 2147483647 h 3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9"/>
                  <a:gd name="T49" fmla="*/ 0 h 373"/>
                  <a:gd name="T50" fmla="*/ 209 w 209"/>
                  <a:gd name="T51" fmla="*/ 373 h 3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9" h="373">
                    <a:moveTo>
                      <a:pt x="66" y="307"/>
                    </a:moveTo>
                    <a:lnTo>
                      <a:pt x="66" y="307"/>
                    </a:lnTo>
                    <a:lnTo>
                      <a:pt x="143" y="307"/>
                    </a:lnTo>
                    <a:lnTo>
                      <a:pt x="143" y="67"/>
                    </a:lnTo>
                    <a:lnTo>
                      <a:pt x="66" y="67"/>
                    </a:lnTo>
                    <a:lnTo>
                      <a:pt x="66" y="307"/>
                    </a:lnTo>
                    <a:close/>
                    <a:moveTo>
                      <a:pt x="176" y="373"/>
                    </a:moveTo>
                    <a:lnTo>
                      <a:pt x="176" y="373"/>
                    </a:lnTo>
                    <a:lnTo>
                      <a:pt x="33" y="373"/>
                    </a:lnTo>
                    <a:cubicBezTo>
                      <a:pt x="15" y="373"/>
                      <a:pt x="0" y="358"/>
                      <a:pt x="0" y="340"/>
                    </a:cubicBezTo>
                    <a:lnTo>
                      <a:pt x="0" y="33"/>
                    </a:lnTo>
                    <a:cubicBezTo>
                      <a:pt x="0" y="15"/>
                      <a:pt x="15" y="0"/>
                      <a:pt x="33" y="0"/>
                    </a:cubicBezTo>
                    <a:lnTo>
                      <a:pt x="176" y="0"/>
                    </a:lnTo>
                    <a:cubicBezTo>
                      <a:pt x="194" y="0"/>
                      <a:pt x="209" y="15"/>
                      <a:pt x="209" y="33"/>
                    </a:cubicBezTo>
                    <a:lnTo>
                      <a:pt x="209" y="340"/>
                    </a:lnTo>
                    <a:cubicBezTo>
                      <a:pt x="209" y="358"/>
                      <a:pt x="194" y="373"/>
                      <a:pt x="176" y="373"/>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96" name="Freeform 695">
                <a:extLst>
                  <a:ext uri="{FF2B5EF4-FFF2-40B4-BE49-F238E27FC236}">
                    <a16:creationId xmlns:a16="http://schemas.microsoft.com/office/drawing/2014/main" id="{547A279D-8BC6-42F6-B404-60229B3A6F30}"/>
                  </a:ext>
                </a:extLst>
              </p:cNvPr>
              <p:cNvSpPr>
                <a:spLocks noEditPoints="1"/>
              </p:cNvSpPr>
              <p:nvPr/>
            </p:nvSpPr>
            <p:spPr bwMode="auto">
              <a:xfrm>
                <a:off x="3398838" y="3830638"/>
                <a:ext cx="87313" cy="122238"/>
              </a:xfrm>
              <a:custGeom>
                <a:avLst/>
                <a:gdLst>
                  <a:gd name="T0" fmla="*/ 2147483647 w 209"/>
                  <a:gd name="T1" fmla="*/ 2147483647 h 292"/>
                  <a:gd name="T2" fmla="*/ 2147483647 w 209"/>
                  <a:gd name="T3" fmla="*/ 2147483647 h 292"/>
                  <a:gd name="T4" fmla="*/ 2147483647 w 209"/>
                  <a:gd name="T5" fmla="*/ 2147483647 h 292"/>
                  <a:gd name="T6" fmla="*/ 2147483647 w 209"/>
                  <a:gd name="T7" fmla="*/ 2147483647 h 292"/>
                  <a:gd name="T8" fmla="*/ 2147483647 w 209"/>
                  <a:gd name="T9" fmla="*/ 2147483647 h 292"/>
                  <a:gd name="T10" fmla="*/ 2147483647 w 209"/>
                  <a:gd name="T11" fmla="*/ 2147483647 h 292"/>
                  <a:gd name="T12" fmla="*/ 2147483647 w 209"/>
                  <a:gd name="T13" fmla="*/ 2147483647 h 292"/>
                  <a:gd name="T14" fmla="*/ 2147483647 w 209"/>
                  <a:gd name="T15" fmla="*/ 2147483647 h 292"/>
                  <a:gd name="T16" fmla="*/ 2147483647 w 209"/>
                  <a:gd name="T17" fmla="*/ 2147483647 h 292"/>
                  <a:gd name="T18" fmla="*/ 0 w 209"/>
                  <a:gd name="T19" fmla="*/ 2147483647 h 292"/>
                  <a:gd name="T20" fmla="*/ 0 w 209"/>
                  <a:gd name="T21" fmla="*/ 2147483647 h 292"/>
                  <a:gd name="T22" fmla="*/ 2147483647 w 209"/>
                  <a:gd name="T23" fmla="*/ 0 h 292"/>
                  <a:gd name="T24" fmla="*/ 2147483647 w 209"/>
                  <a:gd name="T25" fmla="*/ 0 h 292"/>
                  <a:gd name="T26" fmla="*/ 2147483647 w 209"/>
                  <a:gd name="T27" fmla="*/ 2147483647 h 292"/>
                  <a:gd name="T28" fmla="*/ 2147483647 w 209"/>
                  <a:gd name="T29" fmla="*/ 2147483647 h 292"/>
                  <a:gd name="T30" fmla="*/ 2147483647 w 209"/>
                  <a:gd name="T31" fmla="*/ 2147483647 h 2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9"/>
                  <a:gd name="T49" fmla="*/ 0 h 292"/>
                  <a:gd name="T50" fmla="*/ 209 w 209"/>
                  <a:gd name="T51" fmla="*/ 292 h 2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9" h="292">
                    <a:moveTo>
                      <a:pt x="66" y="226"/>
                    </a:moveTo>
                    <a:lnTo>
                      <a:pt x="66" y="226"/>
                    </a:lnTo>
                    <a:lnTo>
                      <a:pt x="142" y="226"/>
                    </a:lnTo>
                    <a:lnTo>
                      <a:pt x="142" y="67"/>
                    </a:lnTo>
                    <a:lnTo>
                      <a:pt x="66" y="67"/>
                    </a:lnTo>
                    <a:lnTo>
                      <a:pt x="66" y="226"/>
                    </a:lnTo>
                    <a:close/>
                    <a:moveTo>
                      <a:pt x="176" y="292"/>
                    </a:moveTo>
                    <a:lnTo>
                      <a:pt x="176" y="292"/>
                    </a:lnTo>
                    <a:lnTo>
                      <a:pt x="33" y="292"/>
                    </a:lnTo>
                    <a:cubicBezTo>
                      <a:pt x="14" y="292"/>
                      <a:pt x="0" y="277"/>
                      <a:pt x="0" y="259"/>
                    </a:cubicBezTo>
                    <a:lnTo>
                      <a:pt x="0" y="33"/>
                    </a:lnTo>
                    <a:cubicBezTo>
                      <a:pt x="0" y="15"/>
                      <a:pt x="14" y="0"/>
                      <a:pt x="33" y="0"/>
                    </a:cubicBezTo>
                    <a:lnTo>
                      <a:pt x="176" y="0"/>
                    </a:lnTo>
                    <a:cubicBezTo>
                      <a:pt x="194" y="0"/>
                      <a:pt x="209" y="15"/>
                      <a:pt x="209" y="33"/>
                    </a:cubicBezTo>
                    <a:lnTo>
                      <a:pt x="209" y="259"/>
                    </a:lnTo>
                    <a:cubicBezTo>
                      <a:pt x="209" y="277"/>
                      <a:pt x="194" y="292"/>
                      <a:pt x="176" y="29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sp>
            <p:nvSpPr>
              <p:cNvPr id="97" name="Freeform 696">
                <a:extLst>
                  <a:ext uri="{FF2B5EF4-FFF2-40B4-BE49-F238E27FC236}">
                    <a16:creationId xmlns:a16="http://schemas.microsoft.com/office/drawing/2014/main" id="{451F8FFB-64EC-4196-9F31-75EE1592AAB6}"/>
                  </a:ext>
                </a:extLst>
              </p:cNvPr>
              <p:cNvSpPr>
                <a:spLocks noEditPoints="1"/>
              </p:cNvSpPr>
              <p:nvPr/>
            </p:nvSpPr>
            <p:spPr bwMode="auto">
              <a:xfrm>
                <a:off x="3278188" y="3830638"/>
                <a:ext cx="87313" cy="122238"/>
              </a:xfrm>
              <a:custGeom>
                <a:avLst/>
                <a:gdLst>
                  <a:gd name="T0" fmla="*/ 2147483647 w 209"/>
                  <a:gd name="T1" fmla="*/ 2147483647 h 292"/>
                  <a:gd name="T2" fmla="*/ 2147483647 w 209"/>
                  <a:gd name="T3" fmla="*/ 2147483647 h 292"/>
                  <a:gd name="T4" fmla="*/ 2147483647 w 209"/>
                  <a:gd name="T5" fmla="*/ 2147483647 h 292"/>
                  <a:gd name="T6" fmla="*/ 2147483647 w 209"/>
                  <a:gd name="T7" fmla="*/ 2147483647 h 292"/>
                  <a:gd name="T8" fmla="*/ 2147483647 w 209"/>
                  <a:gd name="T9" fmla="*/ 2147483647 h 292"/>
                  <a:gd name="T10" fmla="*/ 2147483647 w 209"/>
                  <a:gd name="T11" fmla="*/ 2147483647 h 292"/>
                  <a:gd name="T12" fmla="*/ 2147483647 w 209"/>
                  <a:gd name="T13" fmla="*/ 2147483647 h 292"/>
                  <a:gd name="T14" fmla="*/ 2147483647 w 209"/>
                  <a:gd name="T15" fmla="*/ 2147483647 h 292"/>
                  <a:gd name="T16" fmla="*/ 2147483647 w 209"/>
                  <a:gd name="T17" fmla="*/ 2147483647 h 292"/>
                  <a:gd name="T18" fmla="*/ 0 w 209"/>
                  <a:gd name="T19" fmla="*/ 2147483647 h 292"/>
                  <a:gd name="T20" fmla="*/ 0 w 209"/>
                  <a:gd name="T21" fmla="*/ 2147483647 h 292"/>
                  <a:gd name="T22" fmla="*/ 2147483647 w 209"/>
                  <a:gd name="T23" fmla="*/ 0 h 292"/>
                  <a:gd name="T24" fmla="*/ 2147483647 w 209"/>
                  <a:gd name="T25" fmla="*/ 0 h 292"/>
                  <a:gd name="T26" fmla="*/ 2147483647 w 209"/>
                  <a:gd name="T27" fmla="*/ 2147483647 h 292"/>
                  <a:gd name="T28" fmla="*/ 2147483647 w 209"/>
                  <a:gd name="T29" fmla="*/ 2147483647 h 292"/>
                  <a:gd name="T30" fmla="*/ 2147483647 w 209"/>
                  <a:gd name="T31" fmla="*/ 2147483647 h 2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9"/>
                  <a:gd name="T49" fmla="*/ 0 h 292"/>
                  <a:gd name="T50" fmla="*/ 209 w 209"/>
                  <a:gd name="T51" fmla="*/ 292 h 2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9" h="292">
                    <a:moveTo>
                      <a:pt x="67" y="226"/>
                    </a:moveTo>
                    <a:lnTo>
                      <a:pt x="67" y="226"/>
                    </a:lnTo>
                    <a:lnTo>
                      <a:pt x="143" y="226"/>
                    </a:lnTo>
                    <a:lnTo>
                      <a:pt x="143" y="67"/>
                    </a:lnTo>
                    <a:lnTo>
                      <a:pt x="67" y="67"/>
                    </a:lnTo>
                    <a:lnTo>
                      <a:pt x="67" y="226"/>
                    </a:lnTo>
                    <a:close/>
                    <a:moveTo>
                      <a:pt x="176" y="292"/>
                    </a:moveTo>
                    <a:lnTo>
                      <a:pt x="176" y="292"/>
                    </a:lnTo>
                    <a:lnTo>
                      <a:pt x="33" y="292"/>
                    </a:lnTo>
                    <a:cubicBezTo>
                      <a:pt x="15" y="292"/>
                      <a:pt x="0" y="277"/>
                      <a:pt x="0" y="259"/>
                    </a:cubicBezTo>
                    <a:lnTo>
                      <a:pt x="0" y="33"/>
                    </a:lnTo>
                    <a:cubicBezTo>
                      <a:pt x="0" y="15"/>
                      <a:pt x="15" y="0"/>
                      <a:pt x="33" y="0"/>
                    </a:cubicBezTo>
                    <a:lnTo>
                      <a:pt x="176" y="0"/>
                    </a:lnTo>
                    <a:cubicBezTo>
                      <a:pt x="194" y="0"/>
                      <a:pt x="209" y="15"/>
                      <a:pt x="209" y="33"/>
                    </a:cubicBezTo>
                    <a:lnTo>
                      <a:pt x="209" y="259"/>
                    </a:lnTo>
                    <a:cubicBezTo>
                      <a:pt x="209" y="277"/>
                      <a:pt x="194" y="292"/>
                      <a:pt x="176" y="292"/>
                    </a:cubicBezTo>
                    <a:close/>
                  </a:path>
                </a:pathLst>
              </a:custGeom>
              <a:solidFill>
                <a:srgbClr val="474747"/>
              </a:solidFill>
              <a:ln>
                <a:noFill/>
              </a:ln>
              <a:extLst>
                <a:ext uri="{91240B29-F687-4F45-9708-019B960494DF}">
                  <a14:hiddenLine xmlns:a14="http://schemas.microsoft.com/office/drawing/2010/main" w="0">
                    <a:solidFill>
                      <a:srgbClr val="000000"/>
                    </a:solidFill>
                    <a:round/>
                    <a:headEnd/>
                    <a:tailEnd/>
                  </a14:hiddenLine>
                </a:ext>
              </a:extLst>
            </p:spPr>
            <p:txBody>
              <a:bodyPr/>
              <a:lstStyle/>
              <a:p>
                <a:pPr marL="0" marR="0" lvl="0" indent="0" algn="l" defTabSz="539081" rtl="0" eaLnBrk="1" fontAlgn="auto" latinLnBrk="0" hangingPunct="1">
                  <a:lnSpc>
                    <a:spcPct val="100000"/>
                  </a:lnSpc>
                  <a:spcBef>
                    <a:spcPts val="0"/>
                  </a:spcBef>
                  <a:spcAft>
                    <a:spcPts val="0"/>
                  </a:spcAft>
                  <a:buClrTx/>
                  <a:buSzTx/>
                  <a:buFontTx/>
                  <a:buNone/>
                  <a:tabLst/>
                  <a:defRPr/>
                </a:pPr>
                <a:endParaRPr kumimoji="1" lang="en-US" altLang="zh-CN" sz="8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endParaRPr>
              </a:p>
            </p:txBody>
          </p:sp>
        </p:grpSp>
        <p:sp>
          <p:nvSpPr>
            <p:cNvPr id="62" name="文本框 61">
              <a:extLst>
                <a:ext uri="{FF2B5EF4-FFF2-40B4-BE49-F238E27FC236}">
                  <a16:creationId xmlns:a16="http://schemas.microsoft.com/office/drawing/2014/main" id="{2F3552B3-B6FE-4D61-8C97-613FEBA46570}"/>
                </a:ext>
              </a:extLst>
            </p:cNvPr>
            <p:cNvSpPr txBox="1"/>
            <p:nvPr/>
          </p:nvSpPr>
          <p:spPr>
            <a:xfrm>
              <a:off x="1752029" y="4039031"/>
              <a:ext cx="194924" cy="157111"/>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9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rPr>
                <a:t>UE</a:t>
              </a:r>
              <a:endParaRPr kumimoji="0" lang="zh-CN" altLang="en-US" sz="9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endParaRPr>
            </a:p>
          </p:txBody>
        </p:sp>
        <p:sp>
          <p:nvSpPr>
            <p:cNvPr id="70" name="矩形 69">
              <a:extLst>
                <a:ext uri="{FF2B5EF4-FFF2-40B4-BE49-F238E27FC236}">
                  <a16:creationId xmlns:a16="http://schemas.microsoft.com/office/drawing/2014/main" id="{3144CEA4-AACD-43F6-8F51-6172161C9CDD}"/>
                </a:ext>
              </a:extLst>
            </p:cNvPr>
            <p:cNvSpPr/>
            <p:nvPr/>
          </p:nvSpPr>
          <p:spPr>
            <a:xfrm>
              <a:off x="597368" y="4240701"/>
              <a:ext cx="1858369" cy="251378"/>
            </a:xfrm>
            <a:prstGeom prst="rect">
              <a:avLst/>
            </a:prstGeom>
          </p:spPr>
          <p:txBody>
            <a:bodyPr wrap="square">
              <a:spAutoFit/>
            </a:bodyPr>
            <a:lstStyle/>
            <a:p>
              <a:pPr marL="0" marR="0" lvl="0" indent="0" algn="ctr" defTabSz="913668" rtl="0" eaLnBrk="1" fontAlgn="base" latinLnBrk="0" hangingPunct="1">
                <a:lnSpc>
                  <a:spcPct val="100000"/>
                </a:lnSpc>
                <a:spcBef>
                  <a:spcPct val="0"/>
                </a:spcBef>
                <a:spcAft>
                  <a:spcPct val="0"/>
                </a:spcAft>
                <a:buClr>
                  <a:srgbClr val="CC9900"/>
                </a:buClr>
                <a:buSzTx/>
                <a:buFontTx/>
                <a:buNone/>
                <a:tabLst/>
                <a:defRPr/>
              </a:pPr>
              <a:r>
                <a:rPr kumimoji="0" lang="en-US" altLang="zh-CN" sz="9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a:rPr>
                <a:t>SRS needs to be enhanced for accurate channel estimation in TDD Massive MIMO</a:t>
              </a:r>
            </a:p>
          </p:txBody>
        </p:sp>
        <p:sp>
          <p:nvSpPr>
            <p:cNvPr id="130" name="椭圆 2">
              <a:extLst>
                <a:ext uri="{FF2B5EF4-FFF2-40B4-BE49-F238E27FC236}">
                  <a16:creationId xmlns:a16="http://schemas.microsoft.com/office/drawing/2014/main" id="{5DD258B5-E110-4229-AE48-BB66C155EF35}"/>
                </a:ext>
              </a:extLst>
            </p:cNvPr>
            <p:cNvSpPr>
              <a:spLocks noChangeArrowheads="1"/>
            </p:cNvSpPr>
            <p:nvPr/>
          </p:nvSpPr>
          <p:spPr bwMode="auto">
            <a:xfrm rot="619766" flipH="1" flipV="1">
              <a:off x="1080938" y="3909488"/>
              <a:ext cx="663557" cy="157672"/>
            </a:xfrm>
            <a:custGeom>
              <a:avLst/>
              <a:gdLst>
                <a:gd name="T0" fmla="*/ 0 w 2812232"/>
                <a:gd name="T1" fmla="*/ 185901 h 580252"/>
                <a:gd name="T2" fmla="*/ 618562 w 2812232"/>
                <a:gd name="T3" fmla="*/ 13 h 580252"/>
                <a:gd name="T4" fmla="*/ 872054 w 2812232"/>
                <a:gd name="T5" fmla="*/ 178854 h 580252"/>
                <a:gd name="T6" fmla="*/ 618562 w 2812232"/>
                <a:gd name="T7" fmla="*/ 357697 h 580252"/>
                <a:gd name="T8" fmla="*/ 0 w 2812232"/>
                <a:gd name="T9" fmla="*/ 185901 h 580252"/>
                <a:gd name="T10" fmla="*/ 0 60000 65536"/>
                <a:gd name="T11" fmla="*/ 0 60000 65536"/>
                <a:gd name="T12" fmla="*/ 0 60000 65536"/>
                <a:gd name="T13" fmla="*/ 0 60000 65536"/>
                <a:gd name="T14" fmla="*/ 0 60000 65536"/>
                <a:gd name="T15" fmla="*/ 0 w 2812232"/>
                <a:gd name="T16" fmla="*/ 0 h 580252"/>
                <a:gd name="T17" fmla="*/ 2812232 w 2812232"/>
                <a:gd name="T18" fmla="*/ 580252 h 580252"/>
              </a:gdLst>
              <a:ahLst/>
              <a:cxnLst>
                <a:cxn ang="T10">
                  <a:pos x="T0" y="T1"/>
                </a:cxn>
                <a:cxn ang="T11">
                  <a:pos x="T2" y="T3"/>
                </a:cxn>
                <a:cxn ang="T12">
                  <a:pos x="T4" y="T5"/>
                </a:cxn>
                <a:cxn ang="T13">
                  <a:pos x="T6" y="T7"/>
                </a:cxn>
                <a:cxn ang="T14">
                  <a:pos x="T8" y="T9"/>
                </a:cxn>
              </a:cxnLst>
              <a:rect l="T15" t="T16" r="T17" b="T18"/>
              <a:pathLst>
                <a:path w="2812232" h="580252">
                  <a:moveTo>
                    <a:pt x="0" y="301555"/>
                  </a:moveTo>
                  <a:cubicBezTo>
                    <a:pt x="0" y="141334"/>
                    <a:pt x="1526056" y="1925"/>
                    <a:pt x="1994761" y="20"/>
                  </a:cubicBezTo>
                  <a:cubicBezTo>
                    <a:pt x="2463466" y="-1885"/>
                    <a:pt x="2812232" y="129904"/>
                    <a:pt x="2812232" y="290125"/>
                  </a:cubicBezTo>
                  <a:cubicBezTo>
                    <a:pt x="2812232" y="450346"/>
                    <a:pt x="2463466" y="578325"/>
                    <a:pt x="1994761" y="580230"/>
                  </a:cubicBezTo>
                  <a:cubicBezTo>
                    <a:pt x="1526056" y="582135"/>
                    <a:pt x="0" y="461776"/>
                    <a:pt x="0" y="301555"/>
                  </a:cubicBezTo>
                  <a:close/>
                </a:path>
              </a:pathLst>
            </a:custGeom>
            <a:solidFill>
              <a:srgbClr val="990000">
                <a:lumMod val="40000"/>
                <a:lumOff val="60000"/>
                <a:alpha val="70000"/>
              </a:srgbClr>
            </a:solidFill>
            <a:ln>
              <a:noFill/>
              <a:prstDash val="solid"/>
            </a:ln>
            <a:effectLst/>
          </p:spPr>
          <p:txBody>
            <a:bodyPr vert="horz" wrap="square" lIns="105504" tIns="52758" rIns="105504" bIns="52758" anchor="ctr" anchorCtr="0" compatLnSpc="1"/>
            <a:lstStyle/>
            <a:p>
              <a:pPr marL="0" marR="0" lvl="0" indent="0" algn="l" defTabSz="1625003"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a:sym typeface="+mn-lt"/>
              </a:endParaRPr>
            </a:p>
          </p:txBody>
        </p:sp>
      </p:grpSp>
      <p:sp>
        <p:nvSpPr>
          <p:cNvPr id="42" name="圆角矩形 16">
            <a:extLst>
              <a:ext uri="{FF2B5EF4-FFF2-40B4-BE49-F238E27FC236}">
                <a16:creationId xmlns:a16="http://schemas.microsoft.com/office/drawing/2014/main" id="{1AC79005-00F9-4BBB-B0B3-DA0E2C860ADC}"/>
              </a:ext>
            </a:extLst>
          </p:cNvPr>
          <p:cNvSpPr/>
          <p:nvPr/>
        </p:nvSpPr>
        <p:spPr>
          <a:xfrm>
            <a:off x="385566" y="2150610"/>
            <a:ext cx="5729467" cy="3346015"/>
          </a:xfrm>
          <a:prstGeom prst="roundRect">
            <a:avLst>
              <a:gd name="adj" fmla="val 5936"/>
            </a:avLst>
          </a:prstGeom>
          <a:noFill/>
          <a:ln w="12700" cap="flat" cmpd="sng" algn="ctr">
            <a:solidFill>
              <a:srgbClr val="FFFFFF">
                <a:lumMod val="50000"/>
              </a:srgbClr>
            </a:solidFill>
            <a:prstDash val="sysDash"/>
            <a:miter lim="800000"/>
          </a:ln>
          <a:effectLst/>
        </p:spPr>
        <p:txBody>
          <a:bodyPr rtlCol="0" anchor="ct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0" lang="zh-CN" altLang="en-US" sz="1599" b="0" i="0" u="none" strike="noStrike" kern="0" cap="none" spc="0" normalizeH="0" baseline="0" noProof="0">
              <a:ln>
                <a:noFill/>
              </a:ln>
              <a:solidFill>
                <a:srgbClr val="666666"/>
              </a:solidFill>
              <a:effectLst/>
              <a:uLnTx/>
              <a:uFillTx/>
              <a:latin typeface="Arial" panose="020B0604020202020204" pitchFamily="34" charset="0"/>
              <a:ea typeface="等线" panose="02010600030101010101" pitchFamily="2" charset="-122"/>
              <a:cs typeface="Arial" panose="020B0604020202020204" pitchFamily="34" charset="0"/>
            </a:endParaRPr>
          </a:p>
        </p:txBody>
      </p:sp>
      <p:sp>
        <p:nvSpPr>
          <p:cNvPr id="3" name="Rectangle 2">
            <a:extLst>
              <a:ext uri="{FF2B5EF4-FFF2-40B4-BE49-F238E27FC236}">
                <a16:creationId xmlns:a16="http://schemas.microsoft.com/office/drawing/2014/main" id="{7A392715-8E38-46D1-8B16-C52132A7736A}"/>
              </a:ext>
            </a:extLst>
          </p:cNvPr>
          <p:cNvSpPr/>
          <p:nvPr/>
        </p:nvSpPr>
        <p:spPr>
          <a:xfrm>
            <a:off x="356834" y="6060716"/>
            <a:ext cx="10811742" cy="338554"/>
          </a:xfrm>
          <a:prstGeom prst="rect">
            <a:avLst/>
          </a:prstGeom>
        </p:spPr>
        <p:txBody>
          <a:bodyPr wrap="none">
            <a:spAutoFit/>
          </a:bodyPr>
          <a:lstStyle/>
          <a:p>
            <a:r>
              <a:rPr lang="en-US" altLang="zh-CN" sz="1600" dirty="0">
                <a:solidFill>
                  <a:srgbClr val="2D2015"/>
                </a:solidFill>
                <a:latin typeface="Arial" panose="020B0604020202020204" pitchFamily="34" charset="0"/>
                <a:ea typeface="等线" panose="02010600030101010101" pitchFamily="2" charset="-122"/>
                <a:cs typeface="Arial" panose="020B0604020202020204" pitchFamily="34" charset="0"/>
              </a:rPr>
              <a:t>The leftover issue from Rel-19 for UL enhancement, i.e., UL frequency selective precoding, also could be considered.</a:t>
            </a:r>
            <a:endParaRPr lang="zh-CN" altLang="en-US" sz="1600" dirty="0"/>
          </a:p>
        </p:txBody>
      </p:sp>
      <p:sp>
        <p:nvSpPr>
          <p:cNvPr id="45" name="矩形 18">
            <a:extLst>
              <a:ext uri="{FF2B5EF4-FFF2-40B4-BE49-F238E27FC236}">
                <a16:creationId xmlns:a16="http://schemas.microsoft.com/office/drawing/2014/main" id="{1AB68BB3-7806-41EE-9754-D836B48CE05B}"/>
              </a:ext>
            </a:extLst>
          </p:cNvPr>
          <p:cNvSpPr/>
          <p:nvPr/>
        </p:nvSpPr>
        <p:spPr>
          <a:xfrm>
            <a:off x="375242" y="2238124"/>
            <a:ext cx="5666791" cy="2400657"/>
          </a:xfrm>
          <a:prstGeom prst="rect">
            <a:avLst/>
          </a:prstGeom>
        </p:spPr>
        <p:txBody>
          <a:bodyPr wrap="square">
            <a:spAutoFit/>
          </a:bodyPr>
          <a:lstStyle/>
          <a:p>
            <a:pPr marL="177587" lvl="0" indent="-177587" defTabSz="913668">
              <a:spcAft>
                <a:spcPts val="600"/>
              </a:spcAft>
              <a:buSzPct val="80000"/>
              <a:buFont typeface="Wingdings" panose="05000000000000000000" pitchFamily="2" charset="2"/>
              <a:buChar char="n"/>
              <a:defRPr/>
            </a:pPr>
            <a:r>
              <a:rPr kumimoji="0" lang="en-US" altLang="zh-CN" sz="1400" b="1" i="0" u="none" strike="noStrike" kern="1200" cap="none" spc="0" normalizeH="0" baseline="0" noProof="0" dirty="0">
                <a:ln>
                  <a:noFill/>
                </a:ln>
                <a:solidFill>
                  <a:srgbClr val="1D1D1A"/>
                </a:solidFill>
                <a:effectLst/>
                <a:uLnTx/>
                <a:uFillTx/>
                <a:ea typeface="微软雅黑" panose="020B0503020204020204" pitchFamily="34" charset="-122"/>
                <a:cs typeface="Arial" panose="020B0604020202020204" pitchFamily="34" charset="0"/>
              </a:rPr>
              <a:t>For large-scale multi-TRP coordination, </a:t>
            </a:r>
            <a:r>
              <a:rPr kumimoji="0" lang="en-US" altLang="zh-CN" sz="1400" b="0" i="0" u="sng" strike="noStrike" kern="1200" cap="none" spc="0" normalizeH="0" baseline="0" noProof="0" dirty="0">
                <a:ln>
                  <a:noFill/>
                </a:ln>
                <a:solidFill>
                  <a:srgbClr val="1D1D1A"/>
                </a:solidFill>
                <a:effectLst/>
                <a:uLnTx/>
                <a:uFillTx/>
                <a:ea typeface="微软雅黑" panose="020B0503020204020204" pitchFamily="34" charset="-122"/>
                <a:cs typeface="Arial" panose="020B0604020202020204" pitchFamily="34" charset="0"/>
              </a:rPr>
              <a:t>inter-cell PDSCH interference is the key issue, so a large number TRPs is required </a:t>
            </a:r>
            <a:r>
              <a:rPr lang="en-US" altLang="zh-CN" sz="1400" u="sng" dirty="0">
                <a:solidFill>
                  <a:srgbClr val="1D1D1A"/>
                </a:solidFill>
                <a:ea typeface="微软雅黑" panose="020B0503020204020204" pitchFamily="34" charset="-122"/>
                <a:cs typeface="Arial" panose="020B0604020202020204" pitchFamily="34" charset="0"/>
              </a:rPr>
              <a:t>in a coordination set to </a:t>
            </a:r>
            <a:r>
              <a:rPr kumimoji="0" lang="en-US" altLang="zh-CN" sz="1400" b="0" i="0" u="sng" strike="noStrike" kern="1200" cap="none" spc="0" normalizeH="0" baseline="0" noProof="0" dirty="0">
                <a:ln>
                  <a:noFill/>
                </a:ln>
                <a:solidFill>
                  <a:srgbClr val="1D1D1A"/>
                </a:solidFill>
                <a:effectLst/>
                <a:uLnTx/>
                <a:uFillTx/>
                <a:ea typeface="微软雅黑" panose="020B0503020204020204" pitchFamily="34" charset="-122"/>
                <a:cs typeface="Arial" panose="020B0604020202020204" pitchFamily="34" charset="0"/>
              </a:rPr>
              <a:t>avoid the inter-cell interference</a:t>
            </a:r>
            <a:r>
              <a:rPr lang="en-US" altLang="zh-CN" sz="1400" dirty="0">
                <a:solidFill>
                  <a:srgbClr val="1D1D1A"/>
                </a:solidFill>
                <a:ea typeface="微软雅黑" panose="020B0503020204020204" pitchFamily="34" charset="-122"/>
                <a:cs typeface="Arial" panose="020B0604020202020204" pitchFamily="34" charset="0"/>
              </a:rPr>
              <a:t>. In the case, SRS measurement needs to be enhanced for accurate channel estimation, and DMRS also needs to be enhanced for supporting large number layers MU transmission. Thus, we propose following enhancements:</a:t>
            </a:r>
          </a:p>
          <a:p>
            <a:pPr marL="634827" lvl="1" indent="-177587" defTabSz="913668">
              <a:spcAft>
                <a:spcPts val="600"/>
              </a:spcAft>
              <a:buSzPct val="80000"/>
              <a:buFont typeface="Arial" panose="020B0604020202020204" pitchFamily="34" charset="0"/>
              <a:buChar char="•"/>
              <a:defRPr/>
            </a:pPr>
            <a:r>
              <a:rPr lang="en-US" altLang="zh-CN" sz="1400" b="1" dirty="0">
                <a:solidFill>
                  <a:srgbClr val="1D1D1A"/>
                </a:solidFill>
                <a:ea typeface="微软雅黑" panose="020B0503020204020204" pitchFamily="34" charset="-122"/>
                <a:cs typeface="Arial" panose="020B0604020202020204" pitchFamily="34" charset="0"/>
              </a:rPr>
              <a:t>Enh.1: Long term channel covariance assisted SRS channel estimation </a:t>
            </a:r>
          </a:p>
          <a:p>
            <a:pPr marL="177587" marR="0" lvl="0" indent="-177587" algn="l" defTabSz="913668" rtl="0" eaLnBrk="1" fontAlgn="auto" latinLnBrk="0" hangingPunct="1">
              <a:lnSpc>
                <a:spcPct val="100000"/>
              </a:lnSpc>
              <a:spcBef>
                <a:spcPts val="0"/>
              </a:spcBef>
              <a:spcAft>
                <a:spcPts val="600"/>
              </a:spcAft>
              <a:buClrTx/>
              <a:buSzPct val="80000"/>
              <a:buFont typeface="Wingdings" panose="05000000000000000000" pitchFamily="2" charset="2"/>
              <a:buChar char="n"/>
              <a:tabLst/>
              <a:defRPr/>
            </a:pPr>
            <a:endParaRPr kumimoji="0" lang="en-US" altLang="zh-CN" sz="1400" b="0" i="0" u="none" strike="noStrike" kern="1200" cap="none" spc="0" normalizeH="0" baseline="0" noProof="0" dirty="0">
              <a:ln>
                <a:noFill/>
              </a:ln>
              <a:solidFill>
                <a:srgbClr val="1D1D1A"/>
              </a:solidFill>
              <a:effectLst/>
              <a:uLnTx/>
              <a:uFillTx/>
              <a:ea typeface="微软雅黑" panose="020B0503020204020204" pitchFamily="34" charset="-122"/>
              <a:cs typeface="Arial" panose="020B0604020202020204" pitchFamily="34" charset="0"/>
            </a:endParaRPr>
          </a:p>
        </p:txBody>
      </p:sp>
      <p:pic>
        <p:nvPicPr>
          <p:cNvPr id="134" name="图片 184">
            <a:extLst>
              <a:ext uri="{FF2B5EF4-FFF2-40B4-BE49-F238E27FC236}">
                <a16:creationId xmlns:a16="http://schemas.microsoft.com/office/drawing/2014/main" id="{06D86558-ED96-410A-9470-6BA4A960893A}"/>
              </a:ext>
            </a:extLst>
          </p:cNvPr>
          <p:cNvPicPr>
            <a:picLocks noChangeAspect="1"/>
          </p:cNvPicPr>
          <p:nvPr/>
        </p:nvPicPr>
        <p:blipFill>
          <a:blip r:embed="rId3"/>
          <a:stretch>
            <a:fillRect/>
          </a:stretch>
        </p:blipFill>
        <p:spPr>
          <a:xfrm>
            <a:off x="9541565" y="4578276"/>
            <a:ext cx="223640" cy="369064"/>
          </a:xfrm>
          <a:prstGeom prst="rect">
            <a:avLst/>
          </a:prstGeom>
        </p:spPr>
      </p:pic>
      <p:grpSp>
        <p:nvGrpSpPr>
          <p:cNvPr id="54" name="Group 53">
            <a:extLst>
              <a:ext uri="{FF2B5EF4-FFF2-40B4-BE49-F238E27FC236}">
                <a16:creationId xmlns:a16="http://schemas.microsoft.com/office/drawing/2014/main" id="{94424366-F860-462B-A280-374DE105C7F3}"/>
              </a:ext>
            </a:extLst>
          </p:cNvPr>
          <p:cNvGrpSpPr/>
          <p:nvPr/>
        </p:nvGrpSpPr>
        <p:grpSpPr>
          <a:xfrm>
            <a:off x="3067153" y="4193965"/>
            <a:ext cx="3511809" cy="1671136"/>
            <a:chOff x="1544002" y="4220164"/>
            <a:chExt cx="3511809" cy="1671136"/>
          </a:xfrm>
        </p:grpSpPr>
        <p:sp>
          <p:nvSpPr>
            <p:cNvPr id="58" name="矩形 1692">
              <a:extLst>
                <a:ext uri="{FF2B5EF4-FFF2-40B4-BE49-F238E27FC236}">
                  <a16:creationId xmlns:a16="http://schemas.microsoft.com/office/drawing/2014/main" id="{9B940F5E-D095-4FB4-A889-09CB20FE0B00}"/>
                </a:ext>
              </a:extLst>
            </p:cNvPr>
            <p:cNvSpPr/>
            <p:nvPr/>
          </p:nvSpPr>
          <p:spPr>
            <a:xfrm>
              <a:off x="1544002" y="5660468"/>
              <a:ext cx="3511809" cy="230832"/>
            </a:xfrm>
            <a:prstGeom prst="rect">
              <a:avLst/>
            </a:prstGeom>
          </p:spPr>
          <p:txBody>
            <a:bodyPr wrap="square">
              <a:spAutoFit/>
            </a:bodyPr>
            <a:lstStyle/>
            <a:p>
              <a:pPr marL="0" marR="0" lvl="0" indent="0" algn="ctr" defTabSz="914034" rtl="0" eaLnBrk="1" fontAlgn="base" latinLnBrk="0" hangingPunct="1">
                <a:lnSpc>
                  <a:spcPct val="100000"/>
                </a:lnSpc>
                <a:spcBef>
                  <a:spcPct val="0"/>
                </a:spcBef>
                <a:spcAft>
                  <a:spcPct val="0"/>
                </a:spcAft>
                <a:buClr>
                  <a:srgbClr val="CC9900"/>
                </a:buClr>
                <a:buSzTx/>
                <a:buFontTx/>
                <a:buNone/>
                <a:tabLst/>
                <a:defRPr/>
              </a:pPr>
              <a:r>
                <a:rPr kumimoji="0" lang="en-US" altLang="zh-CN" sz="900" b="1" i="0" u="none" strike="noStrike" kern="1200" cap="none" spc="0" normalizeH="0" baseline="0" noProof="0" dirty="0">
                  <a:ln>
                    <a:noFill/>
                  </a:ln>
                  <a:solidFill>
                    <a:srgbClr val="1D1D1A"/>
                  </a:solidFill>
                  <a:effectLst/>
                  <a:uLnTx/>
                  <a:uFillTx/>
                  <a:latin typeface="Arial" panose="020B0604020202020204"/>
                  <a:ea typeface="微软雅黑" panose="020B0503020204020204" pitchFamily="34" charset="-122"/>
                  <a:cs typeface="Arial" panose="020B0604020202020204" pitchFamily="34" charset="0"/>
                </a:rPr>
                <a:t>Address strong inter-cell interference for SRS</a:t>
              </a:r>
              <a:endParaRPr kumimoji="0" lang="zh-CN" altLang="en-US" sz="1200" b="1" i="0" u="none" strike="noStrike" kern="1200" cap="none" spc="0" normalizeH="0" baseline="0" noProof="0" dirty="0">
                <a:ln>
                  <a:noFill/>
                </a:ln>
                <a:solidFill>
                  <a:srgbClr val="1D1D1A"/>
                </a:solidFill>
                <a:effectLst/>
                <a:uLnTx/>
                <a:uFillTx/>
                <a:latin typeface="Arial" panose="020B0604020202020204"/>
                <a:ea typeface="微软雅黑" panose="020B0503020204020204" pitchFamily="34" charset="-122"/>
                <a:cs typeface="Arial" panose="020B0604020202020204" pitchFamily="34" charset="0"/>
              </a:endParaRPr>
            </a:p>
          </p:txBody>
        </p:sp>
        <p:sp>
          <p:nvSpPr>
            <p:cNvPr id="59" name="椭圆 1693">
              <a:extLst>
                <a:ext uri="{FF2B5EF4-FFF2-40B4-BE49-F238E27FC236}">
                  <a16:creationId xmlns:a16="http://schemas.microsoft.com/office/drawing/2014/main" id="{BE8758B7-5905-4647-A234-E2BE84B565C4}"/>
                </a:ext>
              </a:extLst>
            </p:cNvPr>
            <p:cNvSpPr/>
            <p:nvPr/>
          </p:nvSpPr>
          <p:spPr bwMode="auto">
            <a:xfrm>
              <a:off x="1768029" y="4446686"/>
              <a:ext cx="1302644" cy="1085320"/>
            </a:xfrm>
            <a:prstGeom prst="ellipse">
              <a:avLst/>
            </a:prstGeom>
            <a:solidFill>
              <a:srgbClr val="92D050">
                <a:alpha val="20000"/>
              </a:srgbClr>
            </a:solidFill>
            <a:ln w="19050"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marL="0" marR="0" lvl="0" indent="0" algn="l" defTabSz="801688"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椭圆 1694">
              <a:extLst>
                <a:ext uri="{FF2B5EF4-FFF2-40B4-BE49-F238E27FC236}">
                  <a16:creationId xmlns:a16="http://schemas.microsoft.com/office/drawing/2014/main" id="{54D0DDF2-02E7-4E5A-9B95-647560F439A2}"/>
                </a:ext>
              </a:extLst>
            </p:cNvPr>
            <p:cNvSpPr/>
            <p:nvPr/>
          </p:nvSpPr>
          <p:spPr bwMode="auto">
            <a:xfrm>
              <a:off x="2967852" y="4440946"/>
              <a:ext cx="1261326" cy="1071993"/>
            </a:xfrm>
            <a:prstGeom prst="ellipse">
              <a:avLst/>
            </a:prstGeom>
            <a:solidFill>
              <a:srgbClr val="FFCC66">
                <a:lumMod val="40000"/>
                <a:lumOff val="60000"/>
                <a:alpha val="60000"/>
              </a:srgbClr>
            </a:solidFill>
            <a:ln w="12700"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marL="0" marR="0" lvl="0" indent="0" algn="l" defTabSz="801688"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61" name="图片 1695">
              <a:extLst>
                <a:ext uri="{FF2B5EF4-FFF2-40B4-BE49-F238E27FC236}">
                  <a16:creationId xmlns:a16="http://schemas.microsoft.com/office/drawing/2014/main" id="{71349858-C060-427F-81F3-06E8E738C8A2}"/>
                </a:ext>
              </a:extLst>
            </p:cNvPr>
            <p:cNvPicPr>
              <a:picLocks noChangeAspect="1"/>
            </p:cNvPicPr>
            <p:nvPr/>
          </p:nvPicPr>
          <p:blipFill>
            <a:blip r:embed="rId4"/>
            <a:stretch>
              <a:fillRect/>
            </a:stretch>
          </p:blipFill>
          <p:spPr>
            <a:xfrm>
              <a:off x="2245714" y="4711319"/>
              <a:ext cx="330809" cy="341614"/>
            </a:xfrm>
            <a:prstGeom prst="rect">
              <a:avLst/>
            </a:prstGeom>
          </p:spPr>
        </p:pic>
        <p:pic>
          <p:nvPicPr>
            <p:cNvPr id="63" name="图片 1696">
              <a:extLst>
                <a:ext uri="{FF2B5EF4-FFF2-40B4-BE49-F238E27FC236}">
                  <a16:creationId xmlns:a16="http://schemas.microsoft.com/office/drawing/2014/main" id="{596EBE93-20A4-4C88-B31C-62F7B7393F8E}"/>
                </a:ext>
              </a:extLst>
            </p:cNvPr>
            <p:cNvPicPr>
              <a:picLocks noChangeAspect="1"/>
            </p:cNvPicPr>
            <p:nvPr/>
          </p:nvPicPr>
          <p:blipFill>
            <a:blip r:embed="rId4"/>
            <a:stretch>
              <a:fillRect/>
            </a:stretch>
          </p:blipFill>
          <p:spPr>
            <a:xfrm>
              <a:off x="3447235" y="4725768"/>
              <a:ext cx="330809" cy="341614"/>
            </a:xfrm>
            <a:prstGeom prst="rect">
              <a:avLst/>
            </a:prstGeom>
          </p:spPr>
        </p:pic>
        <p:pic>
          <p:nvPicPr>
            <p:cNvPr id="64" name="图片 1697">
              <a:extLst>
                <a:ext uri="{FF2B5EF4-FFF2-40B4-BE49-F238E27FC236}">
                  <a16:creationId xmlns:a16="http://schemas.microsoft.com/office/drawing/2014/main" id="{B6A77DC7-A45D-4D8F-86F5-89EDB9A95BA5}"/>
                </a:ext>
              </a:extLst>
            </p:cNvPr>
            <p:cNvPicPr>
              <a:picLocks noChangeAspect="1"/>
            </p:cNvPicPr>
            <p:nvPr/>
          </p:nvPicPr>
          <p:blipFill>
            <a:blip r:embed="rId3"/>
            <a:stretch>
              <a:fillRect/>
            </a:stretch>
          </p:blipFill>
          <p:spPr>
            <a:xfrm>
              <a:off x="2654894" y="4428882"/>
              <a:ext cx="171428" cy="261951"/>
            </a:xfrm>
            <a:prstGeom prst="rect">
              <a:avLst/>
            </a:prstGeom>
          </p:spPr>
        </p:pic>
        <p:sp>
          <p:nvSpPr>
            <p:cNvPr id="65" name="文本框 1698">
              <a:extLst>
                <a:ext uri="{FF2B5EF4-FFF2-40B4-BE49-F238E27FC236}">
                  <a16:creationId xmlns:a16="http://schemas.microsoft.com/office/drawing/2014/main" id="{119F7F56-9E1A-4679-B720-821E4EB19638}"/>
                </a:ext>
              </a:extLst>
            </p:cNvPr>
            <p:cNvSpPr txBox="1"/>
            <p:nvPr/>
          </p:nvSpPr>
          <p:spPr>
            <a:xfrm>
              <a:off x="2832733" y="4444441"/>
              <a:ext cx="968138" cy="230832"/>
            </a:xfrm>
            <a:prstGeom prst="rect">
              <a:avLst/>
            </a:prstGeom>
            <a:noFill/>
          </p:spPr>
          <p:txBody>
            <a:bodyPr vert="horz"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cs typeface="+mn-cs"/>
                </a:rPr>
                <a:t>Required SRS</a:t>
              </a:r>
              <a:endParaRPr kumimoji="0" lang="zh-CN" altLang="en-US" sz="900" b="0"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cs typeface="+mn-cs"/>
              </a:endParaRPr>
            </a:p>
          </p:txBody>
        </p:sp>
        <p:sp>
          <p:nvSpPr>
            <p:cNvPr id="66" name="文本框 1699">
              <a:extLst>
                <a:ext uri="{FF2B5EF4-FFF2-40B4-BE49-F238E27FC236}">
                  <a16:creationId xmlns:a16="http://schemas.microsoft.com/office/drawing/2014/main" id="{7E26B5A6-39A1-4201-BE4F-343E58E8EC4C}"/>
                </a:ext>
              </a:extLst>
            </p:cNvPr>
            <p:cNvSpPr txBox="1"/>
            <p:nvPr/>
          </p:nvSpPr>
          <p:spPr>
            <a:xfrm>
              <a:off x="2291689" y="4220164"/>
              <a:ext cx="1210584" cy="246221"/>
            </a:xfrm>
            <a:prstGeom prst="rect">
              <a:avLst/>
            </a:prstGeom>
            <a:noFill/>
          </p:spPr>
          <p:txBody>
            <a:bodyPr vert="horz"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a:ln>
                    <a:noFill/>
                  </a:ln>
                  <a:solidFill>
                    <a:srgbClr val="2D2015"/>
                  </a:solidFill>
                  <a:effectLst/>
                  <a:uLnTx/>
                  <a:uFillTx/>
                  <a:latin typeface="微软雅黑" panose="020B0503020204020204" pitchFamily="34" charset="-122"/>
                  <a:ea typeface="微软雅黑" panose="020B0503020204020204" pitchFamily="34" charset="-122"/>
                  <a:cs typeface="+mn-cs"/>
                </a:rPr>
                <a:t>Remote</a:t>
              </a:r>
              <a:r>
                <a:rPr kumimoji="0" lang="en-US" altLang="zh-CN" sz="1000" b="1" i="0" u="none" strike="noStrike" kern="0" cap="none" spc="0" normalizeH="0" baseline="0" noProof="0" dirty="0">
                  <a:ln>
                    <a:noFill/>
                  </a:ln>
                  <a:solidFill>
                    <a:srgbClr val="2D2015"/>
                  </a:solidFill>
                  <a:effectLst/>
                  <a:uLnTx/>
                  <a:uFillTx/>
                  <a:latin typeface="微软雅黑" panose="020B0503020204020204" pitchFamily="34" charset="-122"/>
                  <a:ea typeface="微软雅黑" panose="020B0503020204020204" pitchFamily="34" charset="-122"/>
                  <a:cs typeface="+mn-cs"/>
                </a:rPr>
                <a:t> </a:t>
              </a:r>
              <a:r>
                <a:rPr kumimoji="0" lang="en-US" altLang="zh-CN" sz="1000" b="0" i="0" u="none" strike="noStrike" kern="0" cap="none" spc="0" normalizeH="0" baseline="0" noProof="0" dirty="0">
                  <a:ln>
                    <a:noFill/>
                  </a:ln>
                  <a:solidFill>
                    <a:srgbClr val="2D2015"/>
                  </a:solidFill>
                  <a:effectLst/>
                  <a:uLnTx/>
                  <a:uFillTx/>
                  <a:latin typeface="微软雅黑" panose="020B0503020204020204" pitchFamily="34" charset="-122"/>
                  <a:ea typeface="微软雅黑" panose="020B0503020204020204" pitchFamily="34" charset="-122"/>
                  <a:cs typeface="+mn-cs"/>
                </a:rPr>
                <a:t> UE</a:t>
              </a:r>
              <a:endParaRPr kumimoji="0" lang="zh-CN" altLang="en-US" sz="1000" b="0" i="0" u="none" strike="noStrike" kern="0" cap="none" spc="0" normalizeH="0" baseline="0" noProof="0" dirty="0">
                <a:ln>
                  <a:noFill/>
                </a:ln>
                <a:solidFill>
                  <a:srgbClr val="2D2015"/>
                </a:solidFill>
                <a:effectLst/>
                <a:uLnTx/>
                <a:uFillTx/>
                <a:latin typeface="微软雅黑" panose="020B0503020204020204" pitchFamily="34" charset="-122"/>
                <a:ea typeface="微软雅黑" panose="020B0503020204020204" pitchFamily="34" charset="-122"/>
                <a:cs typeface="+mn-cs"/>
              </a:endParaRPr>
            </a:p>
          </p:txBody>
        </p:sp>
        <p:cxnSp>
          <p:nvCxnSpPr>
            <p:cNvPr id="67" name="直接箭头连接符 1700">
              <a:extLst>
                <a:ext uri="{FF2B5EF4-FFF2-40B4-BE49-F238E27FC236}">
                  <a16:creationId xmlns:a16="http://schemas.microsoft.com/office/drawing/2014/main" id="{D72FF345-9521-4ABC-A6DC-6BF52AA0649F}"/>
                </a:ext>
              </a:extLst>
            </p:cNvPr>
            <p:cNvCxnSpPr>
              <a:cxnSpLocks/>
            </p:cNvCxnSpPr>
            <p:nvPr/>
          </p:nvCxnSpPr>
          <p:spPr bwMode="auto">
            <a:xfrm flipV="1">
              <a:off x="2564529" y="4602625"/>
              <a:ext cx="71781" cy="174831"/>
            </a:xfrm>
            <a:prstGeom prst="straightConnector1">
              <a:avLst/>
            </a:prstGeom>
            <a:noFill/>
            <a:ln w="19050" cap="flat" cmpd="sng" algn="ctr">
              <a:solidFill>
                <a:srgbClr val="007434"/>
              </a:solidFill>
              <a:prstDash val="solid"/>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8" name="图片 1701">
              <a:extLst>
                <a:ext uri="{FF2B5EF4-FFF2-40B4-BE49-F238E27FC236}">
                  <a16:creationId xmlns:a16="http://schemas.microsoft.com/office/drawing/2014/main" id="{8064B214-00A9-4C07-81CB-DC29E4DFD0A5}"/>
                </a:ext>
              </a:extLst>
            </p:cNvPr>
            <p:cNvPicPr>
              <a:picLocks noChangeAspect="1"/>
            </p:cNvPicPr>
            <p:nvPr/>
          </p:nvPicPr>
          <p:blipFill>
            <a:blip r:embed="rId3"/>
            <a:stretch>
              <a:fillRect/>
            </a:stretch>
          </p:blipFill>
          <p:spPr>
            <a:xfrm>
              <a:off x="1932088" y="4961089"/>
              <a:ext cx="164310" cy="251074"/>
            </a:xfrm>
            <a:prstGeom prst="rect">
              <a:avLst/>
            </a:prstGeom>
          </p:spPr>
        </p:pic>
        <p:cxnSp>
          <p:nvCxnSpPr>
            <p:cNvPr id="69" name="直接箭头连接符 1702">
              <a:extLst>
                <a:ext uri="{FF2B5EF4-FFF2-40B4-BE49-F238E27FC236}">
                  <a16:creationId xmlns:a16="http://schemas.microsoft.com/office/drawing/2014/main" id="{B6C55251-4F27-4C62-A6CC-CC25DF26FBD9}"/>
                </a:ext>
              </a:extLst>
            </p:cNvPr>
            <p:cNvCxnSpPr>
              <a:cxnSpLocks/>
            </p:cNvCxnSpPr>
            <p:nvPr/>
          </p:nvCxnSpPr>
          <p:spPr bwMode="auto">
            <a:xfrm flipH="1">
              <a:off x="2038834" y="4894131"/>
              <a:ext cx="235647" cy="127521"/>
            </a:xfrm>
            <a:prstGeom prst="straightConnector1">
              <a:avLst/>
            </a:prstGeom>
            <a:noFill/>
            <a:ln w="28575" cap="flat" cmpd="sng" algn="ctr">
              <a:solidFill>
                <a:srgbClr val="FF0000"/>
              </a:solidFill>
              <a:prstDash val="sysDot"/>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直接箭头连接符 1703">
              <a:extLst>
                <a:ext uri="{FF2B5EF4-FFF2-40B4-BE49-F238E27FC236}">
                  <a16:creationId xmlns:a16="http://schemas.microsoft.com/office/drawing/2014/main" id="{6B0FAC9D-8B89-41B7-89F8-B951518620BD}"/>
                </a:ext>
              </a:extLst>
            </p:cNvPr>
            <p:cNvCxnSpPr>
              <a:cxnSpLocks/>
              <a:endCxn id="64" idx="3"/>
            </p:cNvCxnSpPr>
            <p:nvPr/>
          </p:nvCxnSpPr>
          <p:spPr bwMode="auto">
            <a:xfrm flipH="1" flipV="1">
              <a:off x="2826322" y="4559858"/>
              <a:ext cx="616216" cy="375186"/>
            </a:xfrm>
            <a:prstGeom prst="straightConnector1">
              <a:avLst/>
            </a:prstGeom>
            <a:noFill/>
            <a:ln w="19050" cap="flat" cmpd="sng" algn="ctr">
              <a:solidFill>
                <a:srgbClr val="00B050"/>
              </a:solidFill>
              <a:prstDash val="solid"/>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2" name="图片 1704">
              <a:extLst>
                <a:ext uri="{FF2B5EF4-FFF2-40B4-BE49-F238E27FC236}">
                  <a16:creationId xmlns:a16="http://schemas.microsoft.com/office/drawing/2014/main" id="{487BFA5F-E2A3-4BC3-A6C1-8A83AF30A6F7}"/>
                </a:ext>
              </a:extLst>
            </p:cNvPr>
            <p:cNvPicPr>
              <a:picLocks noChangeAspect="1"/>
            </p:cNvPicPr>
            <p:nvPr/>
          </p:nvPicPr>
          <p:blipFill>
            <a:blip r:embed="rId3"/>
            <a:stretch>
              <a:fillRect/>
            </a:stretch>
          </p:blipFill>
          <p:spPr>
            <a:xfrm>
              <a:off x="3233731" y="5153769"/>
              <a:ext cx="158363" cy="241987"/>
            </a:xfrm>
            <a:prstGeom prst="rect">
              <a:avLst/>
            </a:prstGeom>
          </p:spPr>
        </p:pic>
        <p:cxnSp>
          <p:nvCxnSpPr>
            <p:cNvPr id="73" name="直接箭头连接符 1705">
              <a:extLst>
                <a:ext uri="{FF2B5EF4-FFF2-40B4-BE49-F238E27FC236}">
                  <a16:creationId xmlns:a16="http://schemas.microsoft.com/office/drawing/2014/main" id="{B96BC6DA-46AB-414B-9484-0F989892DB93}"/>
                </a:ext>
              </a:extLst>
            </p:cNvPr>
            <p:cNvCxnSpPr>
              <a:cxnSpLocks/>
              <a:stCxn id="63" idx="1"/>
              <a:endCxn id="72" idx="0"/>
            </p:cNvCxnSpPr>
            <p:nvPr/>
          </p:nvCxnSpPr>
          <p:spPr bwMode="auto">
            <a:xfrm flipH="1">
              <a:off x="3312913" y="4896575"/>
              <a:ext cx="134322" cy="257194"/>
            </a:xfrm>
            <a:prstGeom prst="straightConnector1">
              <a:avLst/>
            </a:prstGeom>
            <a:noFill/>
            <a:ln w="28575" cap="flat" cmpd="sng" algn="ctr">
              <a:solidFill>
                <a:srgbClr val="FF0000"/>
              </a:solidFill>
              <a:prstDash val="sysDot"/>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矩形 1706">
              <a:extLst>
                <a:ext uri="{FF2B5EF4-FFF2-40B4-BE49-F238E27FC236}">
                  <a16:creationId xmlns:a16="http://schemas.microsoft.com/office/drawing/2014/main" id="{6436D388-C49D-44BB-AD16-29700C780BC6}"/>
                </a:ext>
              </a:extLst>
            </p:cNvPr>
            <p:cNvSpPr/>
            <p:nvPr/>
          </p:nvSpPr>
          <p:spPr>
            <a:xfrm>
              <a:off x="3323954" y="5082684"/>
              <a:ext cx="849913" cy="230832"/>
            </a:xfrm>
            <a:prstGeom prst="rect">
              <a:avLst/>
            </a:prstGeom>
          </p:spPr>
          <p:txBody>
            <a:bodyPr wrap="non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en-US" sz="9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Interference</a:t>
              </a:r>
              <a:endParaRPr kumimoji="0" lang="zh-CN" altLang="en-US" sz="12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68291062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81647" y="167354"/>
            <a:ext cx="10970682"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US" altLang="zh-CN" sz="2400" b="1" dirty="0">
                <a:solidFill>
                  <a:srgbClr val="C00000"/>
                </a:solidFill>
                <a:cs typeface="Calibri" panose="020F0502020204030204" pitchFamily="34" charset="0"/>
              </a:rPr>
              <a:t>Large-Scale multi-TRP Coordination</a:t>
            </a:r>
          </a:p>
        </p:txBody>
      </p:sp>
      <p:sp>
        <p:nvSpPr>
          <p:cNvPr id="1628" name="矩形 1627">
            <a:extLst>
              <a:ext uri="{FF2B5EF4-FFF2-40B4-BE49-F238E27FC236}">
                <a16:creationId xmlns:a16="http://schemas.microsoft.com/office/drawing/2014/main" id="{D503DFFE-9E25-4DE8-9298-0BF07B5569E4}"/>
              </a:ext>
            </a:extLst>
          </p:cNvPr>
          <p:cNvSpPr/>
          <p:nvPr/>
        </p:nvSpPr>
        <p:spPr>
          <a:xfrm>
            <a:off x="454316" y="900523"/>
            <a:ext cx="11288130" cy="1015663"/>
          </a:xfrm>
          <a:prstGeom prst="rect">
            <a:avLst/>
          </a:prstGeom>
        </p:spPr>
        <p:txBody>
          <a:bodyPr wrap="square">
            <a:spAutoFit/>
          </a:bodyPr>
          <a:lstStyle/>
          <a:p>
            <a:pPr marL="171450" marR="0" lvl="1"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altLang="zh-CN" sz="1400" b="1" i="0" u="none" strike="noStrike" kern="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CJT/JR is commercially deployed by tens of operators globally</a:t>
            </a:r>
            <a:r>
              <a:rPr kumimoji="0" lang="en-US" altLang="zh-CN" sz="1400" b="0" i="0" u="none" strike="noStrike" kern="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a:t>
            </a:r>
          </a:p>
          <a:p>
            <a:pPr marL="171450" lvl="1" indent="-171450" defTabSz="914400">
              <a:spcBef>
                <a:spcPts val="600"/>
              </a:spcBef>
              <a:spcAft>
                <a:spcPts val="600"/>
              </a:spcAft>
              <a:buFont typeface="Arial" panose="020B0604020202020204" pitchFamily="34" charset="0"/>
              <a:buChar char="•"/>
              <a:defRPr/>
            </a:pPr>
            <a:r>
              <a:rPr lang="en-US" altLang="zh-CN" sz="1200" b="1" kern="0" dirty="0">
                <a:solidFill>
                  <a:srgbClr val="2D2015"/>
                </a:solidFill>
                <a:latin typeface="Arial" panose="020B0604020202020204"/>
                <a:ea typeface="黑体" panose="02010609060101010101" pitchFamily="49" charset="-122"/>
                <a:cs typeface="Calibri" panose="020F0502020204030204" pitchFamily="34" charset="0"/>
              </a:rPr>
              <a:t>In commercial deployments, more than 10 TRPs are in a CRAN structure for CJT transmission. </a:t>
            </a:r>
            <a:r>
              <a:rPr lang="en-US" altLang="zh-CN" sz="1200" kern="0" dirty="0">
                <a:solidFill>
                  <a:srgbClr val="2D2015"/>
                </a:solidFill>
                <a:latin typeface="Arial" panose="020B0604020202020204"/>
                <a:ea typeface="黑体" panose="02010609060101010101" pitchFamily="49" charset="-122"/>
                <a:cs typeface="Calibri" panose="020F0502020204030204" pitchFamily="34" charset="0"/>
              </a:rPr>
              <a:t>With large scale multi-TRP coordination (6 or 9 TRPs), significant gain can be observed </a:t>
            </a:r>
            <a:r>
              <a:rPr kumimoji="0" lang="en-US" altLang="zh-CN" sz="1200" i="0" u="none" strike="noStrike" kern="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e</a:t>
            </a:r>
            <a:r>
              <a:rPr kumimoji="0" lang="en-US" altLang="zh-CN" sz="1200" b="0" i="0" u="none" strike="noStrike" kern="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specially for cell edge users, since </a:t>
            </a:r>
            <a:r>
              <a:rPr lang="en-US" altLang="zh-CN" sz="1200" kern="0" dirty="0">
                <a:solidFill>
                  <a:srgbClr val="2D2015"/>
                </a:solidFill>
                <a:cs typeface="Calibri" panose="020F0502020204030204" pitchFamily="34" charset="0"/>
              </a:rPr>
              <a:t>inter-cell PDSCH interference are avoided in the multi-TRP coordination. In following preliminary evaluation results, </a:t>
            </a:r>
            <a:r>
              <a:rPr kumimoji="0" lang="en-US" altLang="zh-CN" sz="1200" b="0" i="0" u="none" strike="noStrike" kern="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70%~110% performance gain for cell edge can be observed with 6TRPs and 9TRPs coordination compared to 3TRPs. </a:t>
            </a:r>
            <a:endParaRPr kumimoji="0" lang="zh-CN" altLang="en-US" sz="1400" b="0" i="0" u="none" strike="noStrike" kern="0" cap="none" spc="0" normalizeH="0" baseline="0" noProof="0" dirty="0">
              <a:ln>
                <a:noFill/>
              </a:ln>
              <a:solidFill>
                <a:srgbClr val="B2B2B2"/>
              </a:solidFill>
              <a:effectLst/>
              <a:uLnTx/>
              <a:uFillTx/>
              <a:latin typeface="Arial" panose="020B0604020202020204"/>
              <a:ea typeface="黑体" panose="02010609060101010101" pitchFamily="49" charset="-122"/>
              <a:cs typeface="+mn-cs"/>
            </a:endParaRPr>
          </a:p>
        </p:txBody>
      </p:sp>
      <p:grpSp>
        <p:nvGrpSpPr>
          <p:cNvPr id="1658" name="组合 1657">
            <a:extLst>
              <a:ext uri="{FF2B5EF4-FFF2-40B4-BE49-F238E27FC236}">
                <a16:creationId xmlns:a16="http://schemas.microsoft.com/office/drawing/2014/main" id="{B763BF84-DB95-466C-9030-5030F7729558}"/>
              </a:ext>
            </a:extLst>
          </p:cNvPr>
          <p:cNvGrpSpPr/>
          <p:nvPr/>
        </p:nvGrpSpPr>
        <p:grpSpPr>
          <a:xfrm>
            <a:off x="1701064" y="2022881"/>
            <a:ext cx="1066757" cy="1046823"/>
            <a:chOff x="1388005" y="989724"/>
            <a:chExt cx="691862" cy="634529"/>
          </a:xfrm>
          <a:solidFill>
            <a:srgbClr val="1D1D1A">
              <a:lumMod val="10000"/>
              <a:lumOff val="90000"/>
            </a:srgbClr>
          </a:solidFill>
        </p:grpSpPr>
        <p:sp>
          <p:nvSpPr>
            <p:cNvPr id="1659" name="六边形 1658">
              <a:extLst>
                <a:ext uri="{FF2B5EF4-FFF2-40B4-BE49-F238E27FC236}">
                  <a16:creationId xmlns:a16="http://schemas.microsoft.com/office/drawing/2014/main" id="{ED89A2D5-5981-4B2B-ABA0-2FE2B93A2206}"/>
                </a:ext>
              </a:extLst>
            </p:cNvPr>
            <p:cNvSpPr/>
            <p:nvPr/>
          </p:nvSpPr>
          <p:spPr>
            <a:xfrm>
              <a:off x="1518974" y="1306790"/>
              <a:ext cx="167986" cy="123475"/>
            </a:xfrm>
            <a:prstGeom prst="hexagon">
              <a:avLst>
                <a:gd name="adj" fmla="val 31250"/>
                <a:gd name="vf" fmla="val 115470"/>
              </a:avLst>
            </a:prstGeom>
            <a:solidFill>
              <a:srgbClr val="F4A100"/>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0" name="六边形 1659">
              <a:extLst>
                <a:ext uri="{FF2B5EF4-FFF2-40B4-BE49-F238E27FC236}">
                  <a16:creationId xmlns:a16="http://schemas.microsoft.com/office/drawing/2014/main" id="{76A4CA63-D6DD-4681-8C1F-83ACE1B77317}"/>
                </a:ext>
              </a:extLst>
            </p:cNvPr>
            <p:cNvSpPr/>
            <p:nvPr/>
          </p:nvSpPr>
          <p:spPr>
            <a:xfrm>
              <a:off x="1649943" y="1245053"/>
              <a:ext cx="167986" cy="123475"/>
            </a:xfrm>
            <a:prstGeom prst="hexagon">
              <a:avLst>
                <a:gd name="adj" fmla="val 31250"/>
                <a:gd name="vf" fmla="val 115470"/>
              </a:avLst>
            </a:prstGeom>
            <a:solidFill>
              <a:srgbClr val="00B050"/>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1" name="六边形 1660">
              <a:extLst>
                <a:ext uri="{FF2B5EF4-FFF2-40B4-BE49-F238E27FC236}">
                  <a16:creationId xmlns:a16="http://schemas.microsoft.com/office/drawing/2014/main" id="{8777ACE8-D8AD-4A04-9B4D-9E7ED22D0BEB}"/>
                </a:ext>
              </a:extLst>
            </p:cNvPr>
            <p:cNvSpPr/>
            <p:nvPr/>
          </p:nvSpPr>
          <p:spPr>
            <a:xfrm>
              <a:off x="1649943" y="1371417"/>
              <a:ext cx="167986" cy="123475"/>
            </a:xfrm>
            <a:prstGeom prst="hexagon">
              <a:avLst>
                <a:gd name="adj" fmla="val 31250"/>
                <a:gd name="vf" fmla="val 115470"/>
              </a:avLst>
            </a:prstGeom>
            <a:solidFill>
              <a:srgbClr val="F4A100"/>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2" name="六边形 1661">
              <a:extLst>
                <a:ext uri="{FF2B5EF4-FFF2-40B4-BE49-F238E27FC236}">
                  <a16:creationId xmlns:a16="http://schemas.microsoft.com/office/drawing/2014/main" id="{6CFF56DF-792A-498A-AE68-EE6E2BF96FCC}"/>
                </a:ext>
              </a:extLst>
            </p:cNvPr>
            <p:cNvSpPr/>
            <p:nvPr/>
          </p:nvSpPr>
          <p:spPr>
            <a:xfrm>
              <a:off x="1780912" y="1309679"/>
              <a:ext cx="167986" cy="123475"/>
            </a:xfrm>
            <a:prstGeom prst="hexagon">
              <a:avLst>
                <a:gd name="adj" fmla="val 31250"/>
                <a:gd name="vf" fmla="val 115470"/>
              </a:avLst>
            </a:prstGeom>
            <a:solidFill>
              <a:srgbClr val="F4A100"/>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3" name="六边形 1662">
              <a:extLst>
                <a:ext uri="{FF2B5EF4-FFF2-40B4-BE49-F238E27FC236}">
                  <a16:creationId xmlns:a16="http://schemas.microsoft.com/office/drawing/2014/main" id="{91108771-C023-46B8-81D3-BCF0EE91C437}"/>
                </a:ext>
              </a:extLst>
            </p:cNvPr>
            <p:cNvSpPr/>
            <p:nvPr/>
          </p:nvSpPr>
          <p:spPr>
            <a:xfrm>
              <a:off x="1911881" y="1247942"/>
              <a:ext cx="167986" cy="123475"/>
            </a:xfrm>
            <a:prstGeom prst="hexagon">
              <a:avLst>
                <a:gd name="adj" fmla="val 31250"/>
                <a:gd name="vf" fmla="val 115470"/>
              </a:avLst>
            </a:prstGeom>
            <a:solidFill>
              <a:srgbClr val="E9E9E7"/>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4" name="六边形 1663">
              <a:extLst>
                <a:ext uri="{FF2B5EF4-FFF2-40B4-BE49-F238E27FC236}">
                  <a16:creationId xmlns:a16="http://schemas.microsoft.com/office/drawing/2014/main" id="{6602D299-0717-4F46-A0B1-C7C1151405D1}"/>
                </a:ext>
              </a:extLst>
            </p:cNvPr>
            <p:cNvSpPr/>
            <p:nvPr/>
          </p:nvSpPr>
          <p:spPr>
            <a:xfrm>
              <a:off x="1911881" y="1374306"/>
              <a:ext cx="167986" cy="123475"/>
            </a:xfrm>
            <a:prstGeom prst="hexagon">
              <a:avLst>
                <a:gd name="adj" fmla="val 31250"/>
                <a:gd name="vf" fmla="val 115470"/>
              </a:avLst>
            </a:prstGeom>
            <a:grp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5" name="六边形 1664">
              <a:extLst>
                <a:ext uri="{FF2B5EF4-FFF2-40B4-BE49-F238E27FC236}">
                  <a16:creationId xmlns:a16="http://schemas.microsoft.com/office/drawing/2014/main" id="{7A7C932C-CAAD-47D8-B75B-63C9595E0C7F}"/>
                </a:ext>
              </a:extLst>
            </p:cNvPr>
            <p:cNvSpPr/>
            <p:nvPr/>
          </p:nvSpPr>
          <p:spPr>
            <a:xfrm>
              <a:off x="1649943" y="1119153"/>
              <a:ext cx="167986" cy="123475"/>
            </a:xfrm>
            <a:prstGeom prst="hexagon">
              <a:avLst>
                <a:gd name="adj" fmla="val 31250"/>
                <a:gd name="vf" fmla="val 115470"/>
              </a:avLst>
            </a:prstGeom>
            <a:solidFill>
              <a:srgbClr val="00B050"/>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6" name="六边形 1665">
              <a:extLst>
                <a:ext uri="{FF2B5EF4-FFF2-40B4-BE49-F238E27FC236}">
                  <a16:creationId xmlns:a16="http://schemas.microsoft.com/office/drawing/2014/main" id="{FE7AF8CF-C475-460C-BF63-D951AA5EA213}"/>
                </a:ext>
              </a:extLst>
            </p:cNvPr>
            <p:cNvSpPr/>
            <p:nvPr/>
          </p:nvSpPr>
          <p:spPr>
            <a:xfrm>
              <a:off x="1780912" y="1057417"/>
              <a:ext cx="167986" cy="123475"/>
            </a:xfrm>
            <a:prstGeom prst="hexagon">
              <a:avLst>
                <a:gd name="adj" fmla="val 31250"/>
                <a:gd name="vf" fmla="val 115470"/>
              </a:avLst>
            </a:prstGeom>
            <a:solidFill>
              <a:srgbClr val="F4A100"/>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7" name="六边形 1666">
              <a:extLst>
                <a:ext uri="{FF2B5EF4-FFF2-40B4-BE49-F238E27FC236}">
                  <a16:creationId xmlns:a16="http://schemas.microsoft.com/office/drawing/2014/main" id="{37681A98-AA7B-4C4A-B9E8-7712038975CD}"/>
                </a:ext>
              </a:extLst>
            </p:cNvPr>
            <p:cNvSpPr/>
            <p:nvPr/>
          </p:nvSpPr>
          <p:spPr>
            <a:xfrm>
              <a:off x="1780912" y="1183782"/>
              <a:ext cx="167986" cy="123475"/>
            </a:xfrm>
            <a:prstGeom prst="hexagon">
              <a:avLst>
                <a:gd name="adj" fmla="val 31250"/>
                <a:gd name="vf" fmla="val 115470"/>
              </a:avLst>
            </a:prstGeom>
            <a:solidFill>
              <a:srgbClr val="F4A100"/>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8" name="六边形 1667">
              <a:extLst>
                <a:ext uri="{FF2B5EF4-FFF2-40B4-BE49-F238E27FC236}">
                  <a16:creationId xmlns:a16="http://schemas.microsoft.com/office/drawing/2014/main" id="{9C5E3AFD-7344-4466-BCAF-D608AF3AB415}"/>
                </a:ext>
              </a:extLst>
            </p:cNvPr>
            <p:cNvSpPr/>
            <p:nvPr/>
          </p:nvSpPr>
          <p:spPr>
            <a:xfrm>
              <a:off x="1388005" y="1117993"/>
              <a:ext cx="167986" cy="123475"/>
            </a:xfrm>
            <a:prstGeom prst="hexagon">
              <a:avLst>
                <a:gd name="adj" fmla="val 31250"/>
                <a:gd name="vf" fmla="val 115470"/>
              </a:avLst>
            </a:prstGeom>
            <a:solidFill>
              <a:srgbClr val="E9E9E7"/>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69" name="六边形 1668">
              <a:extLst>
                <a:ext uri="{FF2B5EF4-FFF2-40B4-BE49-F238E27FC236}">
                  <a16:creationId xmlns:a16="http://schemas.microsoft.com/office/drawing/2014/main" id="{09F0C696-EB0D-44F4-87FA-B1ADF3369D8A}"/>
                </a:ext>
              </a:extLst>
            </p:cNvPr>
            <p:cNvSpPr/>
            <p:nvPr/>
          </p:nvSpPr>
          <p:spPr>
            <a:xfrm>
              <a:off x="1518974" y="1056256"/>
              <a:ext cx="167986" cy="123475"/>
            </a:xfrm>
            <a:prstGeom prst="hexagon">
              <a:avLst>
                <a:gd name="adj" fmla="val 31250"/>
                <a:gd name="vf" fmla="val 115470"/>
              </a:avLst>
            </a:prstGeom>
            <a:solidFill>
              <a:srgbClr val="F4A100"/>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70" name="六边形 1669">
              <a:extLst>
                <a:ext uri="{FF2B5EF4-FFF2-40B4-BE49-F238E27FC236}">
                  <a16:creationId xmlns:a16="http://schemas.microsoft.com/office/drawing/2014/main" id="{585E2A24-9311-4103-A4BC-1FD2CB8C2610}"/>
                </a:ext>
              </a:extLst>
            </p:cNvPr>
            <p:cNvSpPr/>
            <p:nvPr/>
          </p:nvSpPr>
          <p:spPr>
            <a:xfrm>
              <a:off x="1518974" y="1182620"/>
              <a:ext cx="167986" cy="123475"/>
            </a:xfrm>
            <a:prstGeom prst="hexagon">
              <a:avLst>
                <a:gd name="adj" fmla="val 31250"/>
                <a:gd name="vf" fmla="val 115470"/>
              </a:avLst>
            </a:prstGeom>
            <a:solidFill>
              <a:srgbClr val="00B050"/>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71" name="六边形 1670">
              <a:extLst>
                <a:ext uri="{FF2B5EF4-FFF2-40B4-BE49-F238E27FC236}">
                  <a16:creationId xmlns:a16="http://schemas.microsoft.com/office/drawing/2014/main" id="{699EC21E-EE3B-4E58-9F79-35E8EDD94FB3}"/>
                </a:ext>
              </a:extLst>
            </p:cNvPr>
            <p:cNvSpPr/>
            <p:nvPr/>
          </p:nvSpPr>
          <p:spPr>
            <a:xfrm>
              <a:off x="1388005" y="1243782"/>
              <a:ext cx="167986" cy="123475"/>
            </a:xfrm>
            <a:prstGeom prst="hexagon">
              <a:avLst>
                <a:gd name="adj" fmla="val 31250"/>
                <a:gd name="vf" fmla="val 115470"/>
              </a:avLst>
            </a:prstGeom>
            <a:grp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72" name="六边形 1671">
              <a:extLst>
                <a:ext uri="{FF2B5EF4-FFF2-40B4-BE49-F238E27FC236}">
                  <a16:creationId xmlns:a16="http://schemas.microsoft.com/office/drawing/2014/main" id="{9C468869-FCCE-4A65-8017-143AC3E06C67}"/>
                </a:ext>
              </a:extLst>
            </p:cNvPr>
            <p:cNvSpPr/>
            <p:nvPr/>
          </p:nvSpPr>
          <p:spPr>
            <a:xfrm>
              <a:off x="1388005" y="1370147"/>
              <a:ext cx="167986" cy="123475"/>
            </a:xfrm>
            <a:prstGeom prst="hexagon">
              <a:avLst>
                <a:gd name="adj" fmla="val 31250"/>
                <a:gd name="vf" fmla="val 115470"/>
              </a:avLst>
            </a:prstGeom>
            <a:grp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73" name="六边形 1672">
              <a:extLst>
                <a:ext uri="{FF2B5EF4-FFF2-40B4-BE49-F238E27FC236}">
                  <a16:creationId xmlns:a16="http://schemas.microsoft.com/office/drawing/2014/main" id="{3812E208-336C-4AF7-99C3-6C5A25E62978}"/>
                </a:ext>
              </a:extLst>
            </p:cNvPr>
            <p:cNvSpPr/>
            <p:nvPr/>
          </p:nvSpPr>
          <p:spPr>
            <a:xfrm>
              <a:off x="1518973" y="1435679"/>
              <a:ext cx="167986" cy="123475"/>
            </a:xfrm>
            <a:prstGeom prst="hexagon">
              <a:avLst>
                <a:gd name="adj" fmla="val 31250"/>
                <a:gd name="vf" fmla="val 115470"/>
              </a:avLst>
            </a:prstGeom>
            <a:grp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74" name="六边形 1673">
              <a:extLst>
                <a:ext uri="{FF2B5EF4-FFF2-40B4-BE49-F238E27FC236}">
                  <a16:creationId xmlns:a16="http://schemas.microsoft.com/office/drawing/2014/main" id="{9E5290B3-F692-4AFD-B82E-7A7247CFDB2F}"/>
                </a:ext>
              </a:extLst>
            </p:cNvPr>
            <p:cNvSpPr/>
            <p:nvPr/>
          </p:nvSpPr>
          <p:spPr>
            <a:xfrm>
              <a:off x="1649943" y="1500778"/>
              <a:ext cx="167986" cy="123475"/>
            </a:xfrm>
            <a:prstGeom prst="hexagon">
              <a:avLst>
                <a:gd name="adj" fmla="val 31250"/>
                <a:gd name="vf" fmla="val 115470"/>
              </a:avLst>
            </a:prstGeom>
            <a:grp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75" name="六边形 1674">
              <a:extLst>
                <a:ext uri="{FF2B5EF4-FFF2-40B4-BE49-F238E27FC236}">
                  <a16:creationId xmlns:a16="http://schemas.microsoft.com/office/drawing/2014/main" id="{80552ECF-7A18-490C-8715-7B9276DFCB6B}"/>
                </a:ext>
              </a:extLst>
            </p:cNvPr>
            <p:cNvSpPr/>
            <p:nvPr/>
          </p:nvSpPr>
          <p:spPr>
            <a:xfrm>
              <a:off x="1780912" y="1439040"/>
              <a:ext cx="167986" cy="123475"/>
            </a:xfrm>
            <a:prstGeom prst="hexagon">
              <a:avLst>
                <a:gd name="adj" fmla="val 31250"/>
                <a:gd name="vf" fmla="val 115470"/>
              </a:avLst>
            </a:prstGeom>
            <a:grp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76" name="六边形 1675">
              <a:extLst>
                <a:ext uri="{FF2B5EF4-FFF2-40B4-BE49-F238E27FC236}">
                  <a16:creationId xmlns:a16="http://schemas.microsoft.com/office/drawing/2014/main" id="{217CA35D-2482-4D81-B103-C2229D830062}"/>
                </a:ext>
              </a:extLst>
            </p:cNvPr>
            <p:cNvSpPr/>
            <p:nvPr/>
          </p:nvSpPr>
          <p:spPr>
            <a:xfrm>
              <a:off x="1911881" y="1119619"/>
              <a:ext cx="167986" cy="123475"/>
            </a:xfrm>
            <a:prstGeom prst="hexagon">
              <a:avLst>
                <a:gd name="adj" fmla="val 31250"/>
                <a:gd name="vf" fmla="val 115470"/>
              </a:avLst>
            </a:prstGeom>
            <a:grp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sp>
          <p:nvSpPr>
            <p:cNvPr id="1677" name="六边形 1676">
              <a:extLst>
                <a:ext uri="{FF2B5EF4-FFF2-40B4-BE49-F238E27FC236}">
                  <a16:creationId xmlns:a16="http://schemas.microsoft.com/office/drawing/2014/main" id="{C1A11682-8C03-4474-A93C-B1A080ED23E3}"/>
                </a:ext>
              </a:extLst>
            </p:cNvPr>
            <p:cNvSpPr/>
            <p:nvPr/>
          </p:nvSpPr>
          <p:spPr>
            <a:xfrm>
              <a:off x="1649943" y="989724"/>
              <a:ext cx="167986" cy="123475"/>
            </a:xfrm>
            <a:prstGeom prst="hexagon">
              <a:avLst>
                <a:gd name="adj" fmla="val 31250"/>
                <a:gd name="vf" fmla="val 115470"/>
              </a:avLst>
            </a:prstGeom>
            <a:solidFill>
              <a:srgbClr val="E9E9E7"/>
            </a:solidFill>
            <a:ln>
              <a:solidFill>
                <a:srgbClr val="1D1D1A"/>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a:endParaRPr>
            </a:p>
          </p:txBody>
        </p:sp>
      </p:grpSp>
      <p:cxnSp>
        <p:nvCxnSpPr>
          <p:cNvPr id="1681" name="直接箭头连接符 1680">
            <a:extLst>
              <a:ext uri="{FF2B5EF4-FFF2-40B4-BE49-F238E27FC236}">
                <a16:creationId xmlns:a16="http://schemas.microsoft.com/office/drawing/2014/main" id="{5D0E5018-1612-41B1-8D97-BD14590444A5}"/>
              </a:ext>
            </a:extLst>
          </p:cNvPr>
          <p:cNvCxnSpPr>
            <a:cxnSpLocks/>
          </p:cNvCxnSpPr>
          <p:nvPr/>
        </p:nvCxnSpPr>
        <p:spPr bwMode="auto">
          <a:xfrm flipH="1" flipV="1">
            <a:off x="2064708" y="2418559"/>
            <a:ext cx="207174" cy="709120"/>
          </a:xfrm>
          <a:prstGeom prst="straightConnector1">
            <a:avLst/>
          </a:prstGeom>
          <a:noFill/>
          <a:ln w="28575" cap="flat" cmpd="sng" algn="ctr">
            <a:solidFill>
              <a:srgbClr val="007434"/>
            </a:solidFill>
            <a:prstDash val="solid"/>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682" name="图片 1681">
            <a:extLst>
              <a:ext uri="{FF2B5EF4-FFF2-40B4-BE49-F238E27FC236}">
                <a16:creationId xmlns:a16="http://schemas.microsoft.com/office/drawing/2014/main" id="{305C23CC-18AC-4D0C-9672-49ABF4B393CB}"/>
              </a:ext>
            </a:extLst>
          </p:cNvPr>
          <p:cNvPicPr>
            <a:picLocks noChangeAspect="1"/>
          </p:cNvPicPr>
          <p:nvPr/>
        </p:nvPicPr>
        <p:blipFill>
          <a:blip r:embed="rId3"/>
          <a:stretch>
            <a:fillRect/>
          </a:stretch>
        </p:blipFill>
        <p:spPr>
          <a:xfrm>
            <a:off x="2369660" y="2937878"/>
            <a:ext cx="223640" cy="369064"/>
          </a:xfrm>
          <a:prstGeom prst="rect">
            <a:avLst/>
          </a:prstGeom>
        </p:spPr>
      </p:pic>
      <p:cxnSp>
        <p:nvCxnSpPr>
          <p:cNvPr id="1683" name="直接箭头连接符 1682">
            <a:extLst>
              <a:ext uri="{FF2B5EF4-FFF2-40B4-BE49-F238E27FC236}">
                <a16:creationId xmlns:a16="http://schemas.microsoft.com/office/drawing/2014/main" id="{57BAB433-0102-41BD-86DD-1CD7F111947C}"/>
              </a:ext>
            </a:extLst>
          </p:cNvPr>
          <p:cNvCxnSpPr>
            <a:cxnSpLocks/>
          </p:cNvCxnSpPr>
          <p:nvPr/>
        </p:nvCxnSpPr>
        <p:spPr bwMode="auto">
          <a:xfrm flipV="1">
            <a:off x="2354473" y="2442657"/>
            <a:ext cx="92542" cy="567696"/>
          </a:xfrm>
          <a:prstGeom prst="straightConnector1">
            <a:avLst/>
          </a:prstGeom>
          <a:noFill/>
          <a:ln w="28575" cap="flat" cmpd="sng" algn="ctr">
            <a:solidFill>
              <a:srgbClr val="C00000"/>
            </a:solidFill>
            <a:prstDash val="solid"/>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86" name="文本框 1685">
            <a:extLst>
              <a:ext uri="{FF2B5EF4-FFF2-40B4-BE49-F238E27FC236}">
                <a16:creationId xmlns:a16="http://schemas.microsoft.com/office/drawing/2014/main" id="{0B7388A1-1B99-45D7-938E-5FD3639793DB}"/>
              </a:ext>
            </a:extLst>
          </p:cNvPr>
          <p:cNvSpPr txBox="1"/>
          <p:nvPr/>
        </p:nvSpPr>
        <p:spPr>
          <a:xfrm>
            <a:off x="1591401" y="3074734"/>
            <a:ext cx="818286" cy="2308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
                <a:srgbClr val="CC9900"/>
              </a:buClr>
              <a:buSzTx/>
              <a:buFontTx/>
              <a:buNone/>
              <a:tabLst/>
              <a:defRPr/>
            </a:pPr>
            <a:r>
              <a:rPr kumimoji="0" lang="en-US" altLang="en-US" sz="900" b="0" i="0" u="none" strike="noStrike" kern="1200" cap="none" spc="0" normalizeH="0" baseline="0" noProof="0" dirty="0">
                <a:ln>
                  <a:noFill/>
                </a:ln>
                <a:solidFill>
                  <a:srgbClr val="007434"/>
                </a:solidFill>
                <a:effectLst/>
                <a:uLnTx/>
                <a:uFillTx/>
                <a:latin typeface="微软雅黑" panose="020B0503020204020204" pitchFamily="34" charset="-122"/>
                <a:ea typeface="微软雅黑" panose="020B0503020204020204" pitchFamily="34" charset="-122"/>
                <a:cs typeface="Arial"/>
              </a:rPr>
              <a:t>Signal S1</a:t>
            </a:r>
            <a:endParaRPr kumimoji="0" lang="zh-CN" altLang="en-US" sz="1100" b="0" i="0" u="none" strike="noStrike" kern="1200" cap="none" spc="0" normalizeH="0" baseline="0" noProof="0" dirty="0">
              <a:ln>
                <a:noFill/>
              </a:ln>
              <a:solidFill>
                <a:srgbClr val="007434"/>
              </a:solidFill>
              <a:effectLst/>
              <a:uLnTx/>
              <a:uFillTx/>
              <a:latin typeface="微软雅黑" panose="020B0503020204020204" pitchFamily="34" charset="-122"/>
              <a:ea typeface="微软雅黑" panose="020B0503020204020204" pitchFamily="34" charset="-122"/>
              <a:cs typeface="Arial"/>
            </a:endParaRPr>
          </a:p>
        </p:txBody>
      </p:sp>
      <p:sp>
        <p:nvSpPr>
          <p:cNvPr id="1687" name="文本框 1686">
            <a:extLst>
              <a:ext uri="{FF2B5EF4-FFF2-40B4-BE49-F238E27FC236}">
                <a16:creationId xmlns:a16="http://schemas.microsoft.com/office/drawing/2014/main" id="{C15B2286-464E-4615-9DF0-C1C8C1211050}"/>
              </a:ext>
            </a:extLst>
          </p:cNvPr>
          <p:cNvSpPr txBox="1"/>
          <p:nvPr/>
        </p:nvSpPr>
        <p:spPr>
          <a:xfrm>
            <a:off x="2518573" y="3018063"/>
            <a:ext cx="1562666" cy="23083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
                <a:srgbClr val="CC9900"/>
              </a:buClr>
              <a:buSzTx/>
              <a:buFontTx/>
              <a:buNone/>
              <a:tabLst/>
              <a:defRPr/>
            </a:pPr>
            <a:r>
              <a:rPr kumimoji="0" lang="en-US" altLang="en-US" sz="9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a:rPr>
              <a:t>Residual</a:t>
            </a:r>
            <a:r>
              <a:rPr lang="en-US" altLang="en-US" sz="900" dirty="0">
                <a:solidFill>
                  <a:srgbClr val="C00000"/>
                </a:solidFill>
                <a:latin typeface="微软雅黑" panose="020B0503020204020204" pitchFamily="34" charset="-122"/>
                <a:ea typeface="微软雅黑" panose="020B0503020204020204" pitchFamily="34" charset="-122"/>
                <a:cs typeface="Arial"/>
              </a:rPr>
              <a:t> interference</a:t>
            </a:r>
            <a:r>
              <a:rPr kumimoji="0" lang="en-US" altLang="en-US" sz="9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a:rPr>
              <a:t> S2'</a:t>
            </a:r>
            <a:endParaRPr kumimoji="0" lang="zh-CN" altLang="en-US" sz="11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rial"/>
            </a:endParaRPr>
          </a:p>
        </p:txBody>
      </p:sp>
      <mc:AlternateContent xmlns:mc="http://schemas.openxmlformats.org/markup-compatibility/2006" xmlns:a14="http://schemas.microsoft.com/office/drawing/2010/main">
        <mc:Choice Requires="a14">
          <p:sp>
            <p:nvSpPr>
              <p:cNvPr id="1690" name="文本框 1689">
                <a:extLst>
                  <a:ext uri="{FF2B5EF4-FFF2-40B4-BE49-F238E27FC236}">
                    <a16:creationId xmlns:a16="http://schemas.microsoft.com/office/drawing/2014/main" id="{E74BEFF1-B43A-48CF-B89E-F958CF177717}"/>
                  </a:ext>
                </a:extLst>
              </p:cNvPr>
              <p:cNvSpPr txBox="1"/>
              <p:nvPr/>
            </p:nvSpPr>
            <p:spPr>
              <a:xfrm>
                <a:off x="2783687" y="2375692"/>
                <a:ext cx="1086772" cy="377091"/>
              </a:xfrm>
              <a:prstGeom prst="rect">
                <a:avLst/>
              </a:prstGeom>
              <a:noFill/>
            </p:spPr>
            <p:txBody>
              <a:bodyPr wrap="none" lIns="0" tIns="0" rIns="0" bIns="0" rtlCol="0">
                <a:spAutoFit/>
              </a:bodyPr>
              <a:lstStyle/>
              <a:p>
                <a:pPr marL="0" marR="0" lvl="0" indent="0" algn="l" defTabSz="914034" rtl="0" eaLnBrk="1" fontAlgn="base" latinLnBrk="0" hangingPunct="1">
                  <a:lnSpc>
                    <a:spcPct val="100000"/>
                  </a:lnSpc>
                  <a:spcBef>
                    <a:spcPct val="0"/>
                  </a:spcBef>
                  <a:spcAft>
                    <a:spcPct val="0"/>
                  </a:spcAft>
                  <a:buClr>
                    <a:srgbClr val="CC9900"/>
                  </a:buClr>
                  <a:buSzTx/>
                  <a:buFontTx/>
                  <a:buNone/>
                  <a:tabLst/>
                  <a:defRPr/>
                </a:pPr>
                <a14:m>
                  <m:oMathPara xmlns:m="http://schemas.openxmlformats.org/officeDocument/2006/math">
                    <m:oMathParaPr>
                      <m:jc m:val="centerGroup"/>
                    </m:oMathParaPr>
                    <m:oMath xmlns:m="http://schemas.openxmlformats.org/officeDocument/2006/math">
                      <m:r>
                        <a:rPr kumimoji="0" lang="en-US" altLang="zh-CN" sz="1200" b="0" i="1" u="none" strike="noStrike" kern="1200" cap="none" spc="0" normalizeH="0" baseline="0" noProof="0">
                          <a:ln>
                            <a:noFill/>
                          </a:ln>
                          <a:solidFill>
                            <a:srgbClr val="1D1D1A"/>
                          </a:solidFill>
                          <a:effectLst/>
                          <a:uLnTx/>
                          <a:uFillTx/>
                          <a:latin typeface="Cambria Math" panose="02040503050406030204" pitchFamily="18" charset="0"/>
                          <a:cs typeface="+mn-cs"/>
                        </a:rPr>
                        <m:t>𝑆𝐼𝑁𝑅</m:t>
                      </m:r>
                      <m:r>
                        <a:rPr kumimoji="0" lang="en-US" altLang="zh-CN" sz="1200" b="0" i="1" u="none" strike="noStrike" kern="1200" cap="none" spc="0" normalizeH="0" baseline="0" noProof="0" dirty="0">
                          <a:ln>
                            <a:noFill/>
                          </a:ln>
                          <a:solidFill>
                            <a:srgbClr val="1D1D1A"/>
                          </a:solidFill>
                          <a:effectLst/>
                          <a:uLnTx/>
                          <a:uFillTx/>
                          <a:latin typeface="Cambria Math" panose="02040503050406030204" pitchFamily="18" charset="0"/>
                          <a:ea typeface="微软雅黑" panose="020B0503020204020204" pitchFamily="34" charset="-122"/>
                          <a:cs typeface="+mn-cs"/>
                        </a:rPr>
                        <m:t>=</m:t>
                      </m:r>
                      <m:f>
                        <m:fPr>
                          <m:ctrlPr>
                            <a:rPr kumimoji="0" lang="en-US" altLang="zh-CN" sz="1200" b="0" i="1" u="none" strike="noStrike" kern="1200" cap="none" spc="0" normalizeH="0" baseline="0" noProof="0" dirty="0">
                              <a:ln>
                                <a:noFill/>
                              </a:ln>
                              <a:solidFill>
                                <a:srgbClr val="1D1D1A"/>
                              </a:solidFill>
                              <a:effectLst/>
                              <a:uLnTx/>
                              <a:uFillTx/>
                              <a:latin typeface="Cambria Math" panose="02040503050406030204" pitchFamily="18" charset="0"/>
                              <a:ea typeface="微软雅黑" panose="020B0503020204020204" pitchFamily="34" charset="-122"/>
                              <a:cs typeface="+mn-cs"/>
                            </a:rPr>
                          </m:ctrlPr>
                        </m:fPr>
                        <m:num>
                          <m:sSub>
                            <m:sSubPr>
                              <m:ctrlPr>
                                <a:rPr kumimoji="0" lang="en-US" altLang="zh-CN" sz="1200" b="0" i="1" u="none" strike="noStrike" kern="1200" cap="none" spc="0" normalizeH="0" baseline="0" noProof="0" dirty="0">
                                  <a:ln>
                                    <a:noFill/>
                                  </a:ln>
                                  <a:solidFill>
                                    <a:srgbClr val="1D1D1A"/>
                                  </a:solidFill>
                                  <a:effectLst/>
                                  <a:uLnTx/>
                                  <a:uFillTx/>
                                  <a:latin typeface="Cambria Math" panose="02040503050406030204" pitchFamily="18" charset="0"/>
                                  <a:ea typeface="微软雅黑" panose="020B0503020204020204" pitchFamily="34" charset="-122"/>
                                  <a:cs typeface="+mn-cs"/>
                                </a:rPr>
                              </m:ctrlPr>
                            </m:sSubPr>
                            <m:e>
                              <m:r>
                                <a:rPr kumimoji="0" lang="en-US" altLang="zh-CN" sz="1200" b="0" i="1" u="none" strike="noStrike" kern="1200" cap="none" spc="0" normalizeH="0" baseline="0" noProof="0" dirty="0">
                                  <a:ln>
                                    <a:noFill/>
                                  </a:ln>
                                  <a:solidFill>
                                    <a:srgbClr val="1D1D1A"/>
                                  </a:solidFill>
                                  <a:effectLst/>
                                  <a:uLnTx/>
                                  <a:uFillTx/>
                                  <a:latin typeface="Cambria Math" panose="02040503050406030204" pitchFamily="18" charset="0"/>
                                  <a:ea typeface="微软雅黑" panose="020B0503020204020204" pitchFamily="34" charset="-122"/>
                                  <a:cs typeface="+mn-cs"/>
                                </a:rPr>
                                <m:t>𝑆</m:t>
                              </m:r>
                            </m:e>
                            <m:sub>
                              <m:r>
                                <a:rPr kumimoji="0" lang="en-US" altLang="zh-CN" sz="1200" b="0" i="1" u="none" strike="noStrike" kern="1200" cap="none" spc="0" normalizeH="0" baseline="0" noProof="0" dirty="0">
                                  <a:ln>
                                    <a:noFill/>
                                  </a:ln>
                                  <a:solidFill>
                                    <a:srgbClr val="1D1D1A"/>
                                  </a:solidFill>
                                  <a:effectLst/>
                                  <a:uLnTx/>
                                  <a:uFillTx/>
                                  <a:latin typeface="Cambria Math" panose="02040503050406030204" pitchFamily="18" charset="0"/>
                                  <a:ea typeface="微软雅黑" panose="020B0503020204020204" pitchFamily="34" charset="-122"/>
                                  <a:cs typeface="+mn-cs"/>
                                </a:rPr>
                                <m:t>1</m:t>
                              </m:r>
                            </m:sub>
                          </m:sSub>
                        </m:num>
                        <m:den>
                          <m:sSub>
                            <m:sSubPr>
                              <m:ctrlPr>
                                <a:rPr kumimoji="0" lang="en-US" altLang="zh-CN" sz="1200" b="0" i="1" u="none" strike="noStrike" kern="1200" cap="none" spc="0" normalizeH="0" baseline="0" noProof="0" dirty="0" smtClean="0">
                                  <a:ln>
                                    <a:noFill/>
                                  </a:ln>
                                  <a:solidFill>
                                    <a:srgbClr val="C00000"/>
                                  </a:solidFill>
                                  <a:effectLst/>
                                  <a:uLnTx/>
                                  <a:uFillTx/>
                                  <a:latin typeface="Cambria Math" panose="02040503050406030204" pitchFamily="18" charset="0"/>
                                  <a:ea typeface="微软雅黑" panose="020B0503020204020204" pitchFamily="34" charset="-122"/>
                                  <a:cs typeface="+mn-cs"/>
                                </a:rPr>
                              </m:ctrlPr>
                            </m:sSubPr>
                            <m:e>
                              <m:r>
                                <a:rPr kumimoji="0" lang="en-US" altLang="zh-CN" sz="1200" b="0" i="1" u="none" strike="noStrike" kern="1200" cap="none" spc="0" normalizeH="0" baseline="0" noProof="0" dirty="0">
                                  <a:ln>
                                    <a:noFill/>
                                  </a:ln>
                                  <a:solidFill>
                                    <a:srgbClr val="C00000"/>
                                  </a:solidFill>
                                  <a:effectLst/>
                                  <a:uLnTx/>
                                  <a:uFillTx/>
                                  <a:latin typeface="Cambria Math" panose="02040503050406030204" pitchFamily="18" charset="0"/>
                                  <a:ea typeface="微软雅黑" panose="020B0503020204020204" pitchFamily="34" charset="-122"/>
                                  <a:cs typeface="+mn-cs"/>
                                </a:rPr>
                                <m:t>𝑆</m:t>
                              </m:r>
                            </m:e>
                            <m:sub>
                              <m:r>
                                <a:rPr kumimoji="0" lang="en-US" altLang="zh-CN" sz="1200" b="0" i="1" u="none" strike="noStrike" kern="1200" cap="none" spc="0" normalizeH="0" baseline="0" noProof="0" dirty="0">
                                  <a:ln>
                                    <a:noFill/>
                                  </a:ln>
                                  <a:solidFill>
                                    <a:srgbClr val="C00000"/>
                                  </a:solidFill>
                                  <a:effectLst/>
                                  <a:uLnTx/>
                                  <a:uFillTx/>
                                  <a:latin typeface="Cambria Math" panose="02040503050406030204" pitchFamily="18" charset="0"/>
                                  <a:ea typeface="微软雅黑" panose="020B0503020204020204" pitchFamily="34" charset="-122"/>
                                  <a:cs typeface="+mn-cs"/>
                                </a:rPr>
                                <m:t>2</m:t>
                              </m:r>
                            </m:sub>
                          </m:sSub>
                          <m:r>
                            <a:rPr kumimoji="0" lang="en-US" altLang="zh-CN" sz="1200" b="0" i="1" u="none" strike="noStrike" kern="1200" cap="none" spc="0" normalizeH="0" baseline="0" noProof="0" dirty="0">
                              <a:ln>
                                <a:noFill/>
                              </a:ln>
                              <a:solidFill>
                                <a:srgbClr val="C00000"/>
                              </a:solidFill>
                              <a:effectLst/>
                              <a:uLnTx/>
                              <a:uFillTx/>
                              <a:latin typeface="Cambria Math" panose="02040503050406030204" pitchFamily="18" charset="0"/>
                              <a:ea typeface="微软雅黑" panose="020B0503020204020204" pitchFamily="34" charset="-122"/>
                              <a:cs typeface="+mn-cs"/>
                            </a:rPr>
                            <m:t>′</m:t>
                          </m:r>
                          <m:r>
                            <a:rPr kumimoji="0" lang="en-US" altLang="zh-CN" sz="1200" b="0" i="1" u="none" strike="noStrike" kern="1200" cap="none" spc="0" normalizeH="0" baseline="0" noProof="0" dirty="0" smtClean="0">
                              <a:ln>
                                <a:noFill/>
                              </a:ln>
                              <a:solidFill>
                                <a:srgbClr val="2D2015"/>
                              </a:solidFill>
                              <a:effectLst/>
                              <a:uLnTx/>
                              <a:uFillTx/>
                              <a:latin typeface="Cambria Math" panose="02040503050406030204" pitchFamily="18" charset="0"/>
                              <a:ea typeface="微软雅黑" panose="020B0503020204020204" pitchFamily="34" charset="-122"/>
                              <a:cs typeface="+mn-cs"/>
                            </a:rPr>
                            <m:t>+</m:t>
                          </m:r>
                          <m:r>
                            <a:rPr kumimoji="0" lang="en-US" altLang="zh-CN" sz="1200" b="0" i="1" u="none" strike="noStrike" kern="1200" cap="none" spc="0" normalizeH="0" baseline="0" noProof="0" dirty="0">
                              <a:ln>
                                <a:noFill/>
                              </a:ln>
                              <a:solidFill>
                                <a:srgbClr val="1D1D1A"/>
                              </a:solidFill>
                              <a:effectLst/>
                              <a:uLnTx/>
                              <a:uFillTx/>
                              <a:latin typeface="Cambria Math" panose="02040503050406030204" pitchFamily="18" charset="0"/>
                              <a:ea typeface="微软雅黑" panose="020B0503020204020204" pitchFamily="34" charset="-122"/>
                              <a:cs typeface="+mn-cs"/>
                            </a:rPr>
                            <m:t>𝑁</m:t>
                          </m:r>
                        </m:den>
                      </m:f>
                    </m:oMath>
                  </m:oMathPara>
                </a14:m>
                <a:endParaRPr kumimoji="0" lang="zh-CN" altLang="en-US" sz="1399" b="0" i="1"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endParaRPr>
              </a:p>
            </p:txBody>
          </p:sp>
        </mc:Choice>
        <mc:Fallback xmlns="">
          <p:sp>
            <p:nvSpPr>
              <p:cNvPr id="1690" name="文本框 1689">
                <a:extLst>
                  <a:ext uri="{FF2B5EF4-FFF2-40B4-BE49-F238E27FC236}">
                    <a16:creationId xmlns:a16="http://schemas.microsoft.com/office/drawing/2014/main" id="{E74BEFF1-B43A-48CF-B89E-F958CF177717}"/>
                  </a:ext>
                </a:extLst>
              </p:cNvPr>
              <p:cNvSpPr txBox="1">
                <a:spLocks noRot="1" noChangeAspect="1" noMove="1" noResize="1" noEditPoints="1" noAdjustHandles="1" noChangeArrowheads="1" noChangeShapeType="1" noTextEdit="1"/>
              </p:cNvSpPr>
              <p:nvPr/>
            </p:nvSpPr>
            <p:spPr>
              <a:xfrm>
                <a:off x="2783687" y="2375692"/>
                <a:ext cx="1086772" cy="377091"/>
              </a:xfrm>
              <a:prstGeom prst="rect">
                <a:avLst/>
              </a:prstGeom>
              <a:blipFill>
                <a:blip r:embed="rId4"/>
                <a:stretch>
                  <a:fillRect l="-2809" t="-3226" r="-2247" b="-8065"/>
                </a:stretch>
              </a:blipFill>
            </p:spPr>
            <p:txBody>
              <a:bodyPr/>
              <a:lstStyle/>
              <a:p>
                <a:r>
                  <a:rPr lang="zh-CN" altLang="en-US">
                    <a:noFill/>
                  </a:rPr>
                  <a:t> </a:t>
                </a:r>
              </a:p>
            </p:txBody>
          </p:sp>
        </mc:Fallback>
      </mc:AlternateContent>
      <p:sp>
        <p:nvSpPr>
          <p:cNvPr id="1692" name="矩形 1691">
            <a:extLst>
              <a:ext uri="{FF2B5EF4-FFF2-40B4-BE49-F238E27FC236}">
                <a16:creationId xmlns:a16="http://schemas.microsoft.com/office/drawing/2014/main" id="{B860E202-20BA-4646-A20B-4F8EFCAA5338}"/>
              </a:ext>
            </a:extLst>
          </p:cNvPr>
          <p:cNvSpPr/>
          <p:nvPr/>
        </p:nvSpPr>
        <p:spPr>
          <a:xfrm>
            <a:off x="491602" y="3524347"/>
            <a:ext cx="11488605" cy="646331"/>
          </a:xfrm>
          <a:prstGeom prst="rect">
            <a:avLst/>
          </a:prstGeom>
        </p:spPr>
        <p:txBody>
          <a:bodyPr wrap="square">
            <a:spAutoFit/>
          </a:bodyPr>
          <a:lstStyle/>
          <a:p>
            <a:pPr marL="171450" lvl="1" indent="-171450">
              <a:spcBef>
                <a:spcPts val="600"/>
              </a:spcBef>
              <a:spcAft>
                <a:spcPts val="600"/>
              </a:spcAft>
              <a:buFont typeface="Arial" panose="020B0604020202020204" pitchFamily="34" charset="0"/>
              <a:buChar char="•"/>
              <a:defRPr/>
            </a:pPr>
            <a:r>
              <a:rPr lang="en-US" altLang="zh-CN" sz="1200" kern="0" dirty="0">
                <a:solidFill>
                  <a:srgbClr val="2D2015"/>
                </a:solidFill>
                <a:cs typeface="Calibri" panose="020F0502020204030204" pitchFamily="34" charset="0"/>
              </a:rPr>
              <a:t>However, due to the limitation of SRS channel estimation, </a:t>
            </a:r>
            <a:r>
              <a:rPr lang="en-US" altLang="zh-CN" sz="1200" b="1" kern="0" dirty="0">
                <a:solidFill>
                  <a:srgbClr val="2D2015"/>
                </a:solidFill>
                <a:cs typeface="Calibri" panose="020F0502020204030204" pitchFamily="34" charset="0"/>
              </a:rPr>
              <a:t>currently</a:t>
            </a:r>
            <a:r>
              <a:rPr lang="en-US" altLang="zh-CN" sz="1200" kern="0" dirty="0">
                <a:solidFill>
                  <a:srgbClr val="2D2015"/>
                </a:solidFill>
                <a:cs typeface="Calibri" panose="020F0502020204030204" pitchFamily="34" charset="0"/>
              </a:rPr>
              <a:t>, </a:t>
            </a:r>
            <a:r>
              <a:rPr lang="en-US" altLang="zh-CN" sz="1200" b="1" kern="0" dirty="0">
                <a:solidFill>
                  <a:srgbClr val="2D2015"/>
                </a:solidFill>
                <a:cs typeface="Calibri" panose="020F0502020204030204" pitchFamily="34" charset="0"/>
              </a:rPr>
              <a:t>CJT transmission is only with 2 or 3 TRPs. </a:t>
            </a:r>
            <a:r>
              <a:rPr kumimoji="0" lang="en-US" altLang="zh-CN" sz="120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The key issue is that: </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 </a:t>
            </a:r>
            <a:r>
              <a:rPr lang="en-US" altLang="zh-CN" sz="1200" b="1" dirty="0">
                <a:solidFill>
                  <a:srgbClr val="2D2015"/>
                </a:solidFill>
                <a:latin typeface="Arial" panose="020B0604020202020204"/>
                <a:ea typeface="黑体" panose="02010609060101010101" pitchFamily="49" charset="-122"/>
                <a:cs typeface="Calibri" panose="020F0502020204030204" pitchFamily="34" charset="0"/>
              </a:rPr>
              <a:t>the interference from other cells is much larger than the required SRS from remote UE in the large scale multi-TRP coordination network</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 As shown in the following preliminary evaluation, only enlarge the number of TRPs in the coordination group but without any SRS interference mitigation, the system performance even decrease.  </a:t>
            </a:r>
            <a:endParaRPr kumimoji="0" lang="en-US" altLang="zh-CN" sz="120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endParaRPr>
          </a:p>
        </p:txBody>
      </p:sp>
      <p:grpSp>
        <p:nvGrpSpPr>
          <p:cNvPr id="9" name="Group 8">
            <a:extLst>
              <a:ext uri="{FF2B5EF4-FFF2-40B4-BE49-F238E27FC236}">
                <a16:creationId xmlns:a16="http://schemas.microsoft.com/office/drawing/2014/main" id="{F674782E-0860-4A43-8715-B59F97E8BA7F}"/>
              </a:ext>
            </a:extLst>
          </p:cNvPr>
          <p:cNvGrpSpPr/>
          <p:nvPr/>
        </p:nvGrpSpPr>
        <p:grpSpPr>
          <a:xfrm>
            <a:off x="1544002" y="4220164"/>
            <a:ext cx="3511809" cy="1671136"/>
            <a:chOff x="1544002" y="4220164"/>
            <a:chExt cx="3511809" cy="1671136"/>
          </a:xfrm>
        </p:grpSpPr>
        <p:sp>
          <p:nvSpPr>
            <p:cNvPr id="1693" name="矩形 1692">
              <a:extLst>
                <a:ext uri="{FF2B5EF4-FFF2-40B4-BE49-F238E27FC236}">
                  <a16:creationId xmlns:a16="http://schemas.microsoft.com/office/drawing/2014/main" id="{773EA6FA-7BD8-4F91-B6B5-55D646EC765C}"/>
                </a:ext>
              </a:extLst>
            </p:cNvPr>
            <p:cNvSpPr/>
            <p:nvPr/>
          </p:nvSpPr>
          <p:spPr>
            <a:xfrm>
              <a:off x="1544002" y="5660468"/>
              <a:ext cx="3511809" cy="230832"/>
            </a:xfrm>
            <a:prstGeom prst="rect">
              <a:avLst/>
            </a:prstGeom>
          </p:spPr>
          <p:txBody>
            <a:bodyPr wrap="square">
              <a:spAutoFit/>
            </a:bodyPr>
            <a:lstStyle/>
            <a:p>
              <a:pPr marL="0" marR="0" lvl="0" indent="0" algn="ctr" defTabSz="914034" rtl="0" eaLnBrk="1" fontAlgn="base" latinLnBrk="0" hangingPunct="1">
                <a:lnSpc>
                  <a:spcPct val="100000"/>
                </a:lnSpc>
                <a:spcBef>
                  <a:spcPct val="0"/>
                </a:spcBef>
                <a:spcAft>
                  <a:spcPct val="0"/>
                </a:spcAft>
                <a:buClr>
                  <a:srgbClr val="CC9900"/>
                </a:buClr>
                <a:buSzTx/>
                <a:buFontTx/>
                <a:buNone/>
                <a:tabLst/>
                <a:defRPr/>
              </a:pPr>
              <a:r>
                <a:rPr kumimoji="0" lang="en-US" altLang="zh-CN" sz="900" b="1" i="0" u="none" strike="noStrike" kern="1200" cap="none" spc="0" normalizeH="0" baseline="0" noProof="0" dirty="0">
                  <a:ln>
                    <a:noFill/>
                  </a:ln>
                  <a:solidFill>
                    <a:srgbClr val="1D1D1A"/>
                  </a:solidFill>
                  <a:effectLst/>
                  <a:uLnTx/>
                  <a:uFillTx/>
                  <a:latin typeface="Arial" panose="020B0604020202020204"/>
                  <a:ea typeface="微软雅黑" panose="020B0503020204020204" pitchFamily="34" charset="-122"/>
                  <a:cs typeface="Arial" panose="020B0604020202020204" pitchFamily="34" charset="0"/>
                </a:rPr>
                <a:t>Strong inter-cell interference for SRS measurement</a:t>
              </a:r>
              <a:endParaRPr kumimoji="0" lang="zh-CN" altLang="en-US" sz="1200" b="1" i="0" u="none" strike="noStrike" kern="1200" cap="none" spc="0" normalizeH="0" baseline="0" noProof="0" dirty="0">
                <a:ln>
                  <a:noFill/>
                </a:ln>
                <a:solidFill>
                  <a:srgbClr val="1D1D1A"/>
                </a:solidFill>
                <a:effectLst/>
                <a:uLnTx/>
                <a:uFillTx/>
                <a:latin typeface="Arial" panose="020B0604020202020204"/>
                <a:ea typeface="微软雅黑" panose="020B0503020204020204" pitchFamily="34" charset="-122"/>
                <a:cs typeface="Arial" panose="020B0604020202020204" pitchFamily="34" charset="0"/>
              </a:endParaRPr>
            </a:p>
          </p:txBody>
        </p:sp>
        <p:sp>
          <p:nvSpPr>
            <p:cNvPr id="1694" name="椭圆 1693">
              <a:extLst>
                <a:ext uri="{FF2B5EF4-FFF2-40B4-BE49-F238E27FC236}">
                  <a16:creationId xmlns:a16="http://schemas.microsoft.com/office/drawing/2014/main" id="{310DD336-7B31-4511-A3A3-0BDB3182EA71}"/>
                </a:ext>
              </a:extLst>
            </p:cNvPr>
            <p:cNvSpPr/>
            <p:nvPr/>
          </p:nvSpPr>
          <p:spPr bwMode="auto">
            <a:xfrm>
              <a:off x="1768029" y="4446686"/>
              <a:ext cx="1302644" cy="1085320"/>
            </a:xfrm>
            <a:prstGeom prst="ellipse">
              <a:avLst/>
            </a:prstGeom>
            <a:solidFill>
              <a:srgbClr val="92D050">
                <a:alpha val="20000"/>
              </a:srgbClr>
            </a:solidFill>
            <a:ln w="19050"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marL="0" marR="0" lvl="0" indent="0" algn="l" defTabSz="801688"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95" name="椭圆 1694">
              <a:extLst>
                <a:ext uri="{FF2B5EF4-FFF2-40B4-BE49-F238E27FC236}">
                  <a16:creationId xmlns:a16="http://schemas.microsoft.com/office/drawing/2014/main" id="{579A3FB0-F01B-4C8C-A068-B7A09955C479}"/>
                </a:ext>
              </a:extLst>
            </p:cNvPr>
            <p:cNvSpPr/>
            <p:nvPr/>
          </p:nvSpPr>
          <p:spPr bwMode="auto">
            <a:xfrm>
              <a:off x="2967852" y="4440946"/>
              <a:ext cx="1261326" cy="1071993"/>
            </a:xfrm>
            <a:prstGeom prst="ellipse">
              <a:avLst/>
            </a:prstGeom>
            <a:solidFill>
              <a:srgbClr val="FFCC66">
                <a:lumMod val="40000"/>
                <a:lumOff val="60000"/>
                <a:alpha val="60000"/>
              </a:srgbClr>
            </a:solidFill>
            <a:ln w="12700" cap="flat" cmpd="sng" algn="ctr">
              <a:noFill/>
              <a:prstDash val="solid"/>
              <a:round/>
              <a:headEnd type="none" w="med" len="med"/>
              <a:tailEnd type="none" w="med" len="med"/>
            </a:ln>
            <a:effectLst/>
          </p:spPr>
          <p:txBody>
            <a:bodyPr vert="horz" wrap="square" lIns="79200" tIns="39600" rIns="79200" bIns="39600" numCol="1" rtlCol="0" anchor="t" anchorCtr="0" compatLnSpc="1">
              <a:prstTxWarp prst="textNoShape">
                <a:avLst/>
              </a:prstTxWarp>
              <a:spAutoFit/>
            </a:bodyPr>
            <a:lstStyle/>
            <a:p>
              <a:pPr marL="0" marR="0" lvl="0" indent="0" algn="l" defTabSz="801688"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pic>
          <p:nvPicPr>
            <p:cNvPr id="1696" name="图片 1695">
              <a:extLst>
                <a:ext uri="{FF2B5EF4-FFF2-40B4-BE49-F238E27FC236}">
                  <a16:creationId xmlns:a16="http://schemas.microsoft.com/office/drawing/2014/main" id="{65032E40-AB80-479D-AA9E-4CF62001B616}"/>
                </a:ext>
              </a:extLst>
            </p:cNvPr>
            <p:cNvPicPr>
              <a:picLocks noChangeAspect="1"/>
            </p:cNvPicPr>
            <p:nvPr/>
          </p:nvPicPr>
          <p:blipFill>
            <a:blip r:embed="rId5"/>
            <a:stretch>
              <a:fillRect/>
            </a:stretch>
          </p:blipFill>
          <p:spPr>
            <a:xfrm>
              <a:off x="2245714" y="4711319"/>
              <a:ext cx="330809" cy="341614"/>
            </a:xfrm>
            <a:prstGeom prst="rect">
              <a:avLst/>
            </a:prstGeom>
          </p:spPr>
        </p:pic>
        <p:pic>
          <p:nvPicPr>
            <p:cNvPr id="1697" name="图片 1696">
              <a:extLst>
                <a:ext uri="{FF2B5EF4-FFF2-40B4-BE49-F238E27FC236}">
                  <a16:creationId xmlns:a16="http://schemas.microsoft.com/office/drawing/2014/main" id="{7877CC4C-1F74-4CA5-B8ED-D991CE2C1F5D}"/>
                </a:ext>
              </a:extLst>
            </p:cNvPr>
            <p:cNvPicPr>
              <a:picLocks noChangeAspect="1"/>
            </p:cNvPicPr>
            <p:nvPr/>
          </p:nvPicPr>
          <p:blipFill>
            <a:blip r:embed="rId5"/>
            <a:stretch>
              <a:fillRect/>
            </a:stretch>
          </p:blipFill>
          <p:spPr>
            <a:xfrm>
              <a:off x="3447235" y="4725768"/>
              <a:ext cx="330809" cy="341614"/>
            </a:xfrm>
            <a:prstGeom prst="rect">
              <a:avLst/>
            </a:prstGeom>
          </p:spPr>
        </p:pic>
        <p:pic>
          <p:nvPicPr>
            <p:cNvPr id="1698" name="图片 1697">
              <a:extLst>
                <a:ext uri="{FF2B5EF4-FFF2-40B4-BE49-F238E27FC236}">
                  <a16:creationId xmlns:a16="http://schemas.microsoft.com/office/drawing/2014/main" id="{9445C137-A11D-44CD-B73C-EA7965277A34}"/>
                </a:ext>
              </a:extLst>
            </p:cNvPr>
            <p:cNvPicPr>
              <a:picLocks noChangeAspect="1"/>
            </p:cNvPicPr>
            <p:nvPr/>
          </p:nvPicPr>
          <p:blipFill>
            <a:blip r:embed="rId3"/>
            <a:stretch>
              <a:fillRect/>
            </a:stretch>
          </p:blipFill>
          <p:spPr>
            <a:xfrm>
              <a:off x="2654894" y="4428882"/>
              <a:ext cx="171428" cy="261951"/>
            </a:xfrm>
            <a:prstGeom prst="rect">
              <a:avLst/>
            </a:prstGeom>
          </p:spPr>
        </p:pic>
        <p:sp>
          <p:nvSpPr>
            <p:cNvPr id="1699" name="文本框 1698">
              <a:extLst>
                <a:ext uri="{FF2B5EF4-FFF2-40B4-BE49-F238E27FC236}">
                  <a16:creationId xmlns:a16="http://schemas.microsoft.com/office/drawing/2014/main" id="{14D07A57-47E2-473C-ADDB-5DC700AB8D96}"/>
                </a:ext>
              </a:extLst>
            </p:cNvPr>
            <p:cNvSpPr txBox="1"/>
            <p:nvPr/>
          </p:nvSpPr>
          <p:spPr>
            <a:xfrm>
              <a:off x="2832733" y="4444441"/>
              <a:ext cx="968138" cy="230832"/>
            </a:xfrm>
            <a:prstGeom prst="rect">
              <a:avLst/>
            </a:prstGeom>
            <a:noFill/>
          </p:spPr>
          <p:txBody>
            <a:bodyPr vert="horz"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cs typeface="+mn-cs"/>
                </a:rPr>
                <a:t>Required SRS</a:t>
              </a:r>
              <a:endParaRPr kumimoji="0" lang="zh-CN" altLang="en-US" sz="900" b="0" i="0" u="none" strike="noStrike" kern="0" cap="none" spc="0" normalizeH="0" baseline="0" noProof="0" dirty="0">
                <a:ln>
                  <a:noFill/>
                </a:ln>
                <a:solidFill>
                  <a:srgbClr val="00B050"/>
                </a:solidFill>
                <a:effectLst/>
                <a:uLnTx/>
                <a:uFillTx/>
                <a:latin typeface="微软雅黑" panose="020B0503020204020204" pitchFamily="34" charset="-122"/>
                <a:ea typeface="微软雅黑" panose="020B0503020204020204" pitchFamily="34" charset="-122"/>
                <a:cs typeface="+mn-cs"/>
              </a:endParaRPr>
            </a:p>
          </p:txBody>
        </p:sp>
        <p:sp>
          <p:nvSpPr>
            <p:cNvPr id="1700" name="文本框 1699">
              <a:extLst>
                <a:ext uri="{FF2B5EF4-FFF2-40B4-BE49-F238E27FC236}">
                  <a16:creationId xmlns:a16="http://schemas.microsoft.com/office/drawing/2014/main" id="{17563EB2-3494-4F35-82B3-7F29D842301E}"/>
                </a:ext>
              </a:extLst>
            </p:cNvPr>
            <p:cNvSpPr txBox="1"/>
            <p:nvPr/>
          </p:nvSpPr>
          <p:spPr>
            <a:xfrm>
              <a:off x="2291689" y="4220164"/>
              <a:ext cx="1210584" cy="246221"/>
            </a:xfrm>
            <a:prstGeom prst="rect">
              <a:avLst/>
            </a:prstGeom>
            <a:noFill/>
          </p:spPr>
          <p:txBody>
            <a:bodyPr vert="horz" wrap="squar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a:ln>
                    <a:noFill/>
                  </a:ln>
                  <a:solidFill>
                    <a:srgbClr val="2D2015"/>
                  </a:solidFill>
                  <a:effectLst/>
                  <a:uLnTx/>
                  <a:uFillTx/>
                  <a:latin typeface="微软雅黑" panose="020B0503020204020204" pitchFamily="34" charset="-122"/>
                  <a:ea typeface="微软雅黑" panose="020B0503020204020204" pitchFamily="34" charset="-122"/>
                  <a:cs typeface="+mn-cs"/>
                </a:rPr>
                <a:t>Remote</a:t>
              </a:r>
              <a:r>
                <a:rPr kumimoji="0" lang="en-US" altLang="zh-CN" sz="1000" b="1" i="0" u="none" strike="noStrike" kern="0" cap="none" spc="0" normalizeH="0" baseline="0" noProof="0" dirty="0">
                  <a:ln>
                    <a:noFill/>
                  </a:ln>
                  <a:solidFill>
                    <a:srgbClr val="2D2015"/>
                  </a:solidFill>
                  <a:effectLst/>
                  <a:uLnTx/>
                  <a:uFillTx/>
                  <a:latin typeface="微软雅黑" panose="020B0503020204020204" pitchFamily="34" charset="-122"/>
                  <a:ea typeface="微软雅黑" panose="020B0503020204020204" pitchFamily="34" charset="-122"/>
                  <a:cs typeface="+mn-cs"/>
                </a:rPr>
                <a:t> </a:t>
              </a:r>
              <a:r>
                <a:rPr kumimoji="0" lang="en-US" altLang="zh-CN" sz="1000" b="0" i="0" u="none" strike="noStrike" kern="0" cap="none" spc="0" normalizeH="0" baseline="0" noProof="0" dirty="0">
                  <a:ln>
                    <a:noFill/>
                  </a:ln>
                  <a:solidFill>
                    <a:srgbClr val="2D2015"/>
                  </a:solidFill>
                  <a:effectLst/>
                  <a:uLnTx/>
                  <a:uFillTx/>
                  <a:latin typeface="微软雅黑" panose="020B0503020204020204" pitchFamily="34" charset="-122"/>
                  <a:ea typeface="微软雅黑" panose="020B0503020204020204" pitchFamily="34" charset="-122"/>
                  <a:cs typeface="+mn-cs"/>
                </a:rPr>
                <a:t> UE</a:t>
              </a:r>
              <a:endParaRPr kumimoji="0" lang="zh-CN" altLang="en-US" sz="1000" b="0" i="0" u="none" strike="noStrike" kern="0" cap="none" spc="0" normalizeH="0" baseline="0" noProof="0" dirty="0">
                <a:ln>
                  <a:noFill/>
                </a:ln>
                <a:solidFill>
                  <a:srgbClr val="2D2015"/>
                </a:solidFill>
                <a:effectLst/>
                <a:uLnTx/>
                <a:uFillTx/>
                <a:latin typeface="微软雅黑" panose="020B0503020204020204" pitchFamily="34" charset="-122"/>
                <a:ea typeface="微软雅黑" panose="020B0503020204020204" pitchFamily="34" charset="-122"/>
                <a:cs typeface="+mn-cs"/>
              </a:endParaRPr>
            </a:p>
          </p:txBody>
        </p:sp>
        <p:cxnSp>
          <p:nvCxnSpPr>
            <p:cNvPr id="1701" name="直接箭头连接符 1700">
              <a:extLst>
                <a:ext uri="{FF2B5EF4-FFF2-40B4-BE49-F238E27FC236}">
                  <a16:creationId xmlns:a16="http://schemas.microsoft.com/office/drawing/2014/main" id="{3A8E5D37-5504-4DD1-98A9-408FB339B5F5}"/>
                </a:ext>
              </a:extLst>
            </p:cNvPr>
            <p:cNvCxnSpPr>
              <a:cxnSpLocks/>
            </p:cNvCxnSpPr>
            <p:nvPr/>
          </p:nvCxnSpPr>
          <p:spPr bwMode="auto">
            <a:xfrm flipV="1">
              <a:off x="2564529" y="4602625"/>
              <a:ext cx="71781" cy="174831"/>
            </a:xfrm>
            <a:prstGeom prst="straightConnector1">
              <a:avLst/>
            </a:prstGeom>
            <a:noFill/>
            <a:ln w="19050" cap="flat" cmpd="sng" algn="ctr">
              <a:solidFill>
                <a:srgbClr val="007434"/>
              </a:solidFill>
              <a:prstDash val="solid"/>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02" name="图片 1701">
              <a:extLst>
                <a:ext uri="{FF2B5EF4-FFF2-40B4-BE49-F238E27FC236}">
                  <a16:creationId xmlns:a16="http://schemas.microsoft.com/office/drawing/2014/main" id="{BD3CE051-4EB1-4D7B-8621-7AB9E84707CE}"/>
                </a:ext>
              </a:extLst>
            </p:cNvPr>
            <p:cNvPicPr>
              <a:picLocks noChangeAspect="1"/>
            </p:cNvPicPr>
            <p:nvPr/>
          </p:nvPicPr>
          <p:blipFill>
            <a:blip r:embed="rId3"/>
            <a:stretch>
              <a:fillRect/>
            </a:stretch>
          </p:blipFill>
          <p:spPr>
            <a:xfrm>
              <a:off x="1932088" y="4961089"/>
              <a:ext cx="164310" cy="251074"/>
            </a:xfrm>
            <a:prstGeom prst="rect">
              <a:avLst/>
            </a:prstGeom>
          </p:spPr>
        </p:pic>
        <p:cxnSp>
          <p:nvCxnSpPr>
            <p:cNvPr id="1703" name="直接箭头连接符 1702">
              <a:extLst>
                <a:ext uri="{FF2B5EF4-FFF2-40B4-BE49-F238E27FC236}">
                  <a16:creationId xmlns:a16="http://schemas.microsoft.com/office/drawing/2014/main" id="{5BDC3235-46A0-4383-8FC3-3BE5E9B38AC7}"/>
                </a:ext>
              </a:extLst>
            </p:cNvPr>
            <p:cNvCxnSpPr>
              <a:cxnSpLocks/>
            </p:cNvCxnSpPr>
            <p:nvPr/>
          </p:nvCxnSpPr>
          <p:spPr bwMode="auto">
            <a:xfrm flipH="1">
              <a:off x="2038834" y="4894131"/>
              <a:ext cx="235647" cy="127521"/>
            </a:xfrm>
            <a:prstGeom prst="straightConnector1">
              <a:avLst/>
            </a:prstGeom>
            <a:noFill/>
            <a:ln w="28575" cap="flat" cmpd="sng" algn="ctr">
              <a:solidFill>
                <a:srgbClr val="FF0000"/>
              </a:solidFill>
              <a:prstDash val="sysDot"/>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04" name="直接箭头连接符 1703">
              <a:extLst>
                <a:ext uri="{FF2B5EF4-FFF2-40B4-BE49-F238E27FC236}">
                  <a16:creationId xmlns:a16="http://schemas.microsoft.com/office/drawing/2014/main" id="{7BCDE58F-D413-490D-A6BD-2B9CD1508922}"/>
                </a:ext>
              </a:extLst>
            </p:cNvPr>
            <p:cNvCxnSpPr>
              <a:cxnSpLocks/>
              <a:endCxn id="1698" idx="3"/>
            </p:cNvCxnSpPr>
            <p:nvPr/>
          </p:nvCxnSpPr>
          <p:spPr bwMode="auto">
            <a:xfrm flipH="1" flipV="1">
              <a:off x="2826322" y="4559858"/>
              <a:ext cx="616216" cy="375186"/>
            </a:xfrm>
            <a:prstGeom prst="straightConnector1">
              <a:avLst/>
            </a:prstGeom>
            <a:noFill/>
            <a:ln w="19050" cap="flat" cmpd="sng" algn="ctr">
              <a:solidFill>
                <a:srgbClr val="00B050"/>
              </a:solidFill>
              <a:prstDash val="solid"/>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705" name="图片 1704">
              <a:extLst>
                <a:ext uri="{FF2B5EF4-FFF2-40B4-BE49-F238E27FC236}">
                  <a16:creationId xmlns:a16="http://schemas.microsoft.com/office/drawing/2014/main" id="{EBE0FD38-F205-4E7E-9791-20830DD7A78D}"/>
                </a:ext>
              </a:extLst>
            </p:cNvPr>
            <p:cNvPicPr>
              <a:picLocks noChangeAspect="1"/>
            </p:cNvPicPr>
            <p:nvPr/>
          </p:nvPicPr>
          <p:blipFill>
            <a:blip r:embed="rId3"/>
            <a:stretch>
              <a:fillRect/>
            </a:stretch>
          </p:blipFill>
          <p:spPr>
            <a:xfrm>
              <a:off x="3233731" y="5153769"/>
              <a:ext cx="158363" cy="241987"/>
            </a:xfrm>
            <a:prstGeom prst="rect">
              <a:avLst/>
            </a:prstGeom>
          </p:spPr>
        </p:pic>
        <p:cxnSp>
          <p:nvCxnSpPr>
            <p:cNvPr id="1706" name="直接箭头连接符 1705">
              <a:extLst>
                <a:ext uri="{FF2B5EF4-FFF2-40B4-BE49-F238E27FC236}">
                  <a16:creationId xmlns:a16="http://schemas.microsoft.com/office/drawing/2014/main" id="{22F4E0CF-E00E-49F1-A703-A502D4C7FB3A}"/>
                </a:ext>
              </a:extLst>
            </p:cNvPr>
            <p:cNvCxnSpPr>
              <a:cxnSpLocks/>
              <a:stCxn id="1697" idx="1"/>
              <a:endCxn id="1705" idx="0"/>
            </p:cNvCxnSpPr>
            <p:nvPr/>
          </p:nvCxnSpPr>
          <p:spPr bwMode="auto">
            <a:xfrm flipH="1">
              <a:off x="3312913" y="4896575"/>
              <a:ext cx="134322" cy="257194"/>
            </a:xfrm>
            <a:prstGeom prst="straightConnector1">
              <a:avLst/>
            </a:prstGeom>
            <a:noFill/>
            <a:ln w="28575" cap="flat" cmpd="sng" algn="ctr">
              <a:solidFill>
                <a:srgbClr val="FF0000"/>
              </a:solidFill>
              <a:prstDash val="sysDot"/>
              <a:round/>
              <a:headEnd type="triangle"/>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07" name="矩形 1706">
              <a:extLst>
                <a:ext uri="{FF2B5EF4-FFF2-40B4-BE49-F238E27FC236}">
                  <a16:creationId xmlns:a16="http://schemas.microsoft.com/office/drawing/2014/main" id="{787CF855-9DF7-4519-8D04-2D8D42259818}"/>
                </a:ext>
              </a:extLst>
            </p:cNvPr>
            <p:cNvSpPr/>
            <p:nvPr/>
          </p:nvSpPr>
          <p:spPr>
            <a:xfrm>
              <a:off x="3323954" y="5082684"/>
              <a:ext cx="849913" cy="230832"/>
            </a:xfrm>
            <a:prstGeom prst="rect">
              <a:avLst/>
            </a:prstGeom>
          </p:spPr>
          <p:txBody>
            <a:bodyPr wrap="non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en-US" sz="9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Interference</a:t>
              </a:r>
              <a:endParaRPr kumimoji="0" lang="zh-CN" altLang="en-US" sz="1200" b="0" i="0" u="none" strike="noStrike" kern="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1711" name="矩形 1710">
            <a:extLst>
              <a:ext uri="{FF2B5EF4-FFF2-40B4-BE49-F238E27FC236}">
                <a16:creationId xmlns:a16="http://schemas.microsoft.com/office/drawing/2014/main" id="{1C93D419-95C5-4635-83A4-C0C8F3676EF2}"/>
              </a:ext>
            </a:extLst>
          </p:cNvPr>
          <p:cNvSpPr/>
          <p:nvPr/>
        </p:nvSpPr>
        <p:spPr>
          <a:xfrm>
            <a:off x="465751" y="6060281"/>
            <a:ext cx="11316757" cy="307777"/>
          </a:xfrm>
          <a:prstGeom prst="rect">
            <a:avLst/>
          </a:prstGeom>
          <a:solidFill>
            <a:schemeClr val="tx2"/>
          </a:solidFill>
        </p:spPr>
        <p:txBody>
          <a:bodyPr wrap="square">
            <a:spAutoFit/>
          </a:bodyPr>
          <a:lstStyle/>
          <a:p>
            <a:pPr lvl="0" defTabSz="914400" eaLnBrk="0" fontAlgn="base" hangingPunct="0">
              <a:spcBef>
                <a:spcPct val="0"/>
              </a:spcBef>
              <a:spcAft>
                <a:spcPct val="0"/>
              </a:spcAft>
              <a:buSzPct val="100000"/>
            </a:pPr>
            <a:r>
              <a:rPr kumimoji="0" lang="en-US" altLang="zh-CN" sz="1400" b="1" i="0" u="none" strike="noStrike" kern="0" cap="none" spc="0" normalizeH="0" baseline="0" noProof="0" dirty="0">
                <a:ln>
                  <a:noFill/>
                </a:ln>
                <a:effectLst/>
                <a:uLnTx/>
                <a:uFillTx/>
                <a:latin typeface="Arial" panose="020B0604020202020204"/>
                <a:ea typeface="微软雅黑" panose="020B0503020204020204" pitchFamily="34" charset="-122"/>
                <a:cs typeface="Calibri" panose="020F0502020204030204" pitchFamily="34" charset="0"/>
              </a:rPr>
              <a:t>Observation:</a:t>
            </a:r>
            <a:r>
              <a:rPr kumimoji="0" lang="zh-CN" altLang="en-US" sz="1400" b="1" i="0" u="none" strike="noStrike" kern="0" cap="none" spc="0" normalizeH="0" baseline="0" noProof="0" dirty="0">
                <a:ln>
                  <a:noFill/>
                </a:ln>
                <a:effectLst/>
                <a:uLnTx/>
                <a:uFillTx/>
                <a:latin typeface="Arial" panose="020B0604020202020204"/>
                <a:ea typeface="微软雅黑" panose="020B0503020204020204" pitchFamily="34" charset="-122"/>
                <a:cs typeface="Calibri" panose="020F0502020204030204" pitchFamily="34" charset="0"/>
              </a:rPr>
              <a:t> </a:t>
            </a:r>
            <a:r>
              <a:rPr lang="en-US" altLang="zh-CN" sz="1400" b="1" kern="0" dirty="0">
                <a:latin typeface="Arial" panose="020B0604020202020204"/>
                <a:ea typeface="微软雅黑" panose="020B0503020204020204" pitchFamily="34" charset="-122"/>
                <a:cs typeface="Calibri" panose="020F0502020204030204" pitchFamily="34" charset="0"/>
              </a:rPr>
              <a:t>SRS channel estimation accuracy is the bottleneck for enabling large scale </a:t>
            </a:r>
            <a:r>
              <a:rPr lang="en-US" altLang="zh-CN" sz="1400" b="1" kern="0" dirty="0" err="1">
                <a:latin typeface="Arial" panose="020B0604020202020204"/>
                <a:ea typeface="微软雅黑" panose="020B0503020204020204" pitchFamily="34" charset="-122"/>
                <a:cs typeface="Calibri" panose="020F0502020204030204" pitchFamily="34" charset="0"/>
              </a:rPr>
              <a:t>mTRP</a:t>
            </a:r>
            <a:r>
              <a:rPr lang="en-US" altLang="zh-CN" sz="1400" b="1" kern="0" dirty="0">
                <a:latin typeface="Arial" panose="020B0604020202020204"/>
                <a:ea typeface="微软雅黑" panose="020B0503020204020204" pitchFamily="34" charset="-122"/>
                <a:cs typeface="Calibri" panose="020F0502020204030204" pitchFamily="34" charset="0"/>
              </a:rPr>
              <a:t> coordination</a:t>
            </a:r>
            <a:r>
              <a:rPr kumimoji="0" lang="en-US" altLang="zh-CN" sz="1400" b="1" i="0" u="none" strike="noStrike" kern="0" cap="none" spc="0" normalizeH="0" baseline="0" noProof="0" dirty="0">
                <a:ln>
                  <a:noFill/>
                </a:ln>
                <a:effectLst/>
                <a:uLnTx/>
                <a:uFillTx/>
                <a:latin typeface="Arial" panose="020B0604020202020204"/>
                <a:ea typeface="微软雅黑" panose="020B0503020204020204" pitchFamily="34" charset="-122"/>
                <a:cs typeface="Calibri" panose="020F0502020204030204" pitchFamily="34" charset="0"/>
              </a:rPr>
              <a:t>.</a:t>
            </a:r>
          </a:p>
        </p:txBody>
      </p:sp>
      <p:grpSp>
        <p:nvGrpSpPr>
          <p:cNvPr id="1730" name="组合 1729">
            <a:extLst>
              <a:ext uri="{FF2B5EF4-FFF2-40B4-BE49-F238E27FC236}">
                <a16:creationId xmlns:a16="http://schemas.microsoft.com/office/drawing/2014/main" id="{BD9F733B-3D36-4C1B-877D-88FFB0526C0A}"/>
              </a:ext>
            </a:extLst>
          </p:cNvPr>
          <p:cNvGrpSpPr/>
          <p:nvPr/>
        </p:nvGrpSpPr>
        <p:grpSpPr>
          <a:xfrm>
            <a:off x="6306779" y="4436965"/>
            <a:ext cx="1754733" cy="1191789"/>
            <a:chOff x="7130376" y="1530171"/>
            <a:chExt cx="2118061" cy="1521775"/>
          </a:xfrm>
        </p:grpSpPr>
        <p:grpSp>
          <p:nvGrpSpPr>
            <p:cNvPr id="1731" name="组合 1730">
              <a:extLst>
                <a:ext uri="{FF2B5EF4-FFF2-40B4-BE49-F238E27FC236}">
                  <a16:creationId xmlns:a16="http://schemas.microsoft.com/office/drawing/2014/main" id="{0FE557A4-030D-4C83-955E-CBBB8FE9B1CF}"/>
                </a:ext>
              </a:extLst>
            </p:cNvPr>
            <p:cNvGrpSpPr/>
            <p:nvPr/>
          </p:nvGrpSpPr>
          <p:grpSpPr>
            <a:xfrm>
              <a:off x="7130376" y="1530171"/>
              <a:ext cx="2118061" cy="1521775"/>
              <a:chOff x="6503215" y="5196240"/>
              <a:chExt cx="1755990" cy="852859"/>
            </a:xfrm>
          </p:grpSpPr>
          <p:grpSp>
            <p:nvGrpSpPr>
              <p:cNvPr id="1734" name="组合 1733">
                <a:extLst>
                  <a:ext uri="{FF2B5EF4-FFF2-40B4-BE49-F238E27FC236}">
                    <a16:creationId xmlns:a16="http://schemas.microsoft.com/office/drawing/2014/main" id="{D7ED27EE-1465-4C6A-A820-84EF2DB1CFEE}"/>
                  </a:ext>
                </a:extLst>
              </p:cNvPr>
              <p:cNvGrpSpPr/>
              <p:nvPr/>
            </p:nvGrpSpPr>
            <p:grpSpPr>
              <a:xfrm>
                <a:off x="6503215" y="5196240"/>
                <a:ext cx="1755990" cy="648587"/>
                <a:chOff x="4162096" y="5367805"/>
                <a:chExt cx="1539086" cy="424167"/>
              </a:xfrm>
            </p:grpSpPr>
            <p:sp>
              <p:nvSpPr>
                <p:cNvPr id="1736" name="矩形 1735">
                  <a:extLst>
                    <a:ext uri="{FF2B5EF4-FFF2-40B4-BE49-F238E27FC236}">
                      <a16:creationId xmlns:a16="http://schemas.microsoft.com/office/drawing/2014/main" id="{CECA7C4D-0BCC-49A5-BF3F-03E5F385CFD6}"/>
                    </a:ext>
                  </a:extLst>
                </p:cNvPr>
                <p:cNvSpPr/>
                <p:nvPr/>
              </p:nvSpPr>
              <p:spPr>
                <a:xfrm>
                  <a:off x="4345959" y="5473392"/>
                  <a:ext cx="304067" cy="312185"/>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737" name="文本框 1736">
                  <a:extLst>
                    <a:ext uri="{FF2B5EF4-FFF2-40B4-BE49-F238E27FC236}">
                      <a16:creationId xmlns:a16="http://schemas.microsoft.com/office/drawing/2014/main" id="{BC0DBD6C-C09B-4F30-B2F9-81439D1FCB7A}"/>
                    </a:ext>
                  </a:extLst>
                </p:cNvPr>
                <p:cNvSpPr txBox="1"/>
                <p:nvPr/>
              </p:nvSpPr>
              <p:spPr>
                <a:xfrm>
                  <a:off x="4299465" y="5367805"/>
                  <a:ext cx="420999" cy="113592"/>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1X </a:t>
                  </a:r>
                  <a:endParaRPr kumimoji="0" lang="zh-CN" altLang="en-US" sz="11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cxnSp>
              <p:nvCxnSpPr>
                <p:cNvPr id="1738" name="直接箭头连接符 1737">
                  <a:extLst>
                    <a:ext uri="{FF2B5EF4-FFF2-40B4-BE49-F238E27FC236}">
                      <a16:creationId xmlns:a16="http://schemas.microsoft.com/office/drawing/2014/main" id="{EE23D085-F455-43AD-9F66-301C97336E5D}"/>
                    </a:ext>
                  </a:extLst>
                </p:cNvPr>
                <p:cNvCxnSpPr>
                  <a:cxnSpLocks/>
                </p:cNvCxnSpPr>
                <p:nvPr/>
              </p:nvCxnSpPr>
              <p:spPr>
                <a:xfrm flipV="1">
                  <a:off x="4162096" y="5787749"/>
                  <a:ext cx="1539086" cy="4223"/>
                </a:xfrm>
                <a:prstGeom prst="straightConnector1">
                  <a:avLst/>
                </a:prstGeom>
                <a:noFill/>
                <a:ln w="28575" cap="flat" cmpd="sng" algn="ctr">
                  <a:solidFill>
                    <a:sysClr val="windowText" lastClr="000000"/>
                  </a:solidFill>
                  <a:prstDash val="solid"/>
                  <a:miter lim="800000"/>
                  <a:tailEnd type="triangle"/>
                </a:ln>
                <a:effectLst/>
              </p:spPr>
            </p:cxnSp>
          </p:grpSp>
          <p:sp>
            <p:nvSpPr>
              <p:cNvPr id="1735" name="矩形 1734">
                <a:extLst>
                  <a:ext uri="{FF2B5EF4-FFF2-40B4-BE49-F238E27FC236}">
                    <a16:creationId xmlns:a16="http://schemas.microsoft.com/office/drawing/2014/main" id="{60B35AE6-9B3C-4755-BC6F-7B0B3F89E2D5}"/>
                  </a:ext>
                </a:extLst>
              </p:cNvPr>
              <p:cNvSpPr/>
              <p:nvPr/>
            </p:nvSpPr>
            <p:spPr>
              <a:xfrm>
                <a:off x="6900306" y="5875408"/>
                <a:ext cx="1199632" cy="173691"/>
              </a:xfrm>
              <a:prstGeom prst="rect">
                <a:avLst/>
              </a:prstGeom>
            </p:spPr>
            <p:txBody>
              <a:bodyPr wrap="square">
                <a:spAutoFit/>
              </a:bodyP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Cell Average</a:t>
                </a:r>
                <a:endParaRPr kumimoji="0" lang="zh-CN" altLang="en-US" sz="1100" b="0" i="0" u="none" strike="noStrike" kern="1200" cap="none" spc="0" normalizeH="0" baseline="0" noProof="0" dirty="0">
                  <a:ln>
                    <a:noFill/>
                  </a:ln>
                  <a:solidFill>
                    <a:prstClr val="black"/>
                  </a:solidFill>
                  <a:effectLst/>
                  <a:uLnTx/>
                  <a:uFillTx/>
                  <a:latin typeface="Arial" panose="020B0604020202020204"/>
                  <a:ea typeface="等线" panose="02010600030101010101" pitchFamily="2" charset="-122"/>
                  <a:cs typeface="Arial"/>
                </a:endParaRPr>
              </a:p>
            </p:txBody>
          </p:sp>
        </p:grpSp>
        <p:sp>
          <p:nvSpPr>
            <p:cNvPr id="1732" name="矩形 1731">
              <a:extLst>
                <a:ext uri="{FF2B5EF4-FFF2-40B4-BE49-F238E27FC236}">
                  <a16:creationId xmlns:a16="http://schemas.microsoft.com/office/drawing/2014/main" id="{CF3B4E9A-EB0D-472B-AD06-88642609450C}"/>
                </a:ext>
              </a:extLst>
            </p:cNvPr>
            <p:cNvSpPr/>
            <p:nvPr/>
          </p:nvSpPr>
          <p:spPr>
            <a:xfrm>
              <a:off x="8278800" y="1883935"/>
              <a:ext cx="418451" cy="783397"/>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733" name="文本框 1732">
              <a:extLst>
                <a:ext uri="{FF2B5EF4-FFF2-40B4-BE49-F238E27FC236}">
                  <a16:creationId xmlns:a16="http://schemas.microsoft.com/office/drawing/2014/main" id="{4B0CEB2E-BE06-4A3D-A11A-20DF4BABB6D2}"/>
                </a:ext>
              </a:extLst>
            </p:cNvPr>
            <p:cNvSpPr txBox="1"/>
            <p:nvPr/>
          </p:nvSpPr>
          <p:spPr>
            <a:xfrm>
              <a:off x="8072580" y="1559851"/>
              <a:ext cx="799330" cy="328152"/>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0.9X</a:t>
              </a:r>
              <a:r>
                <a:rPr kumimoji="0" lang="en-US" altLang="zh-CN" sz="12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 </a:t>
              </a:r>
              <a:endParaRPr kumimoji="0" lang="zh-CN" altLang="en-US" sz="12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grpSp>
      <p:grpSp>
        <p:nvGrpSpPr>
          <p:cNvPr id="1739" name="组合 1738">
            <a:extLst>
              <a:ext uri="{FF2B5EF4-FFF2-40B4-BE49-F238E27FC236}">
                <a16:creationId xmlns:a16="http://schemas.microsoft.com/office/drawing/2014/main" id="{6A76A7DB-3C88-4F72-BB0C-B2934901E353}"/>
              </a:ext>
            </a:extLst>
          </p:cNvPr>
          <p:cNvGrpSpPr/>
          <p:nvPr/>
        </p:nvGrpSpPr>
        <p:grpSpPr>
          <a:xfrm>
            <a:off x="8578451" y="4435393"/>
            <a:ext cx="1577495" cy="1150892"/>
            <a:chOff x="7987981" y="3245891"/>
            <a:chExt cx="1999553" cy="1479847"/>
          </a:xfrm>
        </p:grpSpPr>
        <p:sp>
          <p:nvSpPr>
            <p:cNvPr id="1740" name="矩形 1739">
              <a:extLst>
                <a:ext uri="{FF2B5EF4-FFF2-40B4-BE49-F238E27FC236}">
                  <a16:creationId xmlns:a16="http://schemas.microsoft.com/office/drawing/2014/main" id="{F16AFD18-7337-47AE-B732-4FE8DBF094D6}"/>
                </a:ext>
              </a:extLst>
            </p:cNvPr>
            <p:cNvSpPr/>
            <p:nvPr/>
          </p:nvSpPr>
          <p:spPr>
            <a:xfrm>
              <a:off x="8466454" y="4430047"/>
              <a:ext cx="1165606" cy="295691"/>
            </a:xfrm>
            <a:prstGeom prst="rect">
              <a:avLst/>
            </a:prstGeom>
          </p:spPr>
          <p:txBody>
            <a:bodyPr wrap="square">
              <a:spAutoFit/>
            </a:bodyP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Cell Edge</a:t>
              </a:r>
              <a:endParaRPr kumimoji="0" lang="zh-CN" altLang="en-US" sz="1200" b="0" i="0" u="none" strike="noStrike" kern="1200" cap="none" spc="0" normalizeH="0" baseline="0" noProof="0" dirty="0">
                <a:ln>
                  <a:noFill/>
                </a:ln>
                <a:solidFill>
                  <a:prstClr val="black"/>
                </a:solidFill>
                <a:effectLst/>
                <a:uLnTx/>
                <a:uFillTx/>
                <a:latin typeface="Arial" panose="020B0604020202020204"/>
                <a:ea typeface="等线" panose="02010600030101010101" pitchFamily="2" charset="-122"/>
                <a:cs typeface="Arial"/>
              </a:endParaRPr>
            </a:p>
          </p:txBody>
        </p:sp>
        <p:grpSp>
          <p:nvGrpSpPr>
            <p:cNvPr id="1741" name="组合 1740">
              <a:extLst>
                <a:ext uri="{FF2B5EF4-FFF2-40B4-BE49-F238E27FC236}">
                  <a16:creationId xmlns:a16="http://schemas.microsoft.com/office/drawing/2014/main" id="{E352C5EE-C1C8-4303-BCD8-7E5539D08DE7}"/>
                </a:ext>
              </a:extLst>
            </p:cNvPr>
            <p:cNvGrpSpPr/>
            <p:nvPr/>
          </p:nvGrpSpPr>
          <p:grpSpPr>
            <a:xfrm>
              <a:off x="7988914" y="3512611"/>
              <a:ext cx="1998620" cy="873134"/>
              <a:chOff x="4845425" y="5412877"/>
              <a:chExt cx="1427885" cy="372700"/>
            </a:xfrm>
          </p:grpSpPr>
          <p:sp>
            <p:nvSpPr>
              <p:cNvPr id="1745" name="矩形 1744">
                <a:extLst>
                  <a:ext uri="{FF2B5EF4-FFF2-40B4-BE49-F238E27FC236}">
                    <a16:creationId xmlns:a16="http://schemas.microsoft.com/office/drawing/2014/main" id="{9917278F-BCF4-4091-AA10-9222C442997B}"/>
                  </a:ext>
                </a:extLst>
              </p:cNvPr>
              <p:cNvSpPr/>
              <p:nvPr/>
            </p:nvSpPr>
            <p:spPr>
              <a:xfrm>
                <a:off x="4951978" y="5412877"/>
                <a:ext cx="304067" cy="372700"/>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cxnSp>
            <p:nvCxnSpPr>
              <p:cNvPr id="1746" name="直接箭头连接符 1745">
                <a:extLst>
                  <a:ext uri="{FF2B5EF4-FFF2-40B4-BE49-F238E27FC236}">
                    <a16:creationId xmlns:a16="http://schemas.microsoft.com/office/drawing/2014/main" id="{B5841420-D28B-422F-BF6C-4AB4F019DE44}"/>
                  </a:ext>
                </a:extLst>
              </p:cNvPr>
              <p:cNvCxnSpPr>
                <a:cxnSpLocks/>
              </p:cNvCxnSpPr>
              <p:nvPr/>
            </p:nvCxnSpPr>
            <p:spPr>
              <a:xfrm flipV="1">
                <a:off x="4845425" y="5778770"/>
                <a:ext cx="1427885" cy="3673"/>
              </a:xfrm>
              <a:prstGeom prst="straightConnector1">
                <a:avLst/>
              </a:prstGeom>
              <a:noFill/>
              <a:ln w="28575" cap="flat" cmpd="sng" algn="ctr">
                <a:solidFill>
                  <a:sysClr val="windowText" lastClr="000000"/>
                </a:solidFill>
                <a:prstDash val="solid"/>
                <a:miter lim="800000"/>
                <a:tailEnd type="triangle"/>
              </a:ln>
              <a:effectLst/>
            </p:spPr>
          </p:cxnSp>
        </p:grpSp>
        <p:sp>
          <p:nvSpPr>
            <p:cNvPr id="1742" name="文本框 1741">
              <a:extLst>
                <a:ext uri="{FF2B5EF4-FFF2-40B4-BE49-F238E27FC236}">
                  <a16:creationId xmlns:a16="http://schemas.microsoft.com/office/drawing/2014/main" id="{49442D11-4AAF-4552-8BC5-F678EEDEB732}"/>
                </a:ext>
              </a:extLst>
            </p:cNvPr>
            <p:cNvSpPr txBox="1"/>
            <p:nvPr/>
          </p:nvSpPr>
          <p:spPr>
            <a:xfrm>
              <a:off x="7987981" y="3245891"/>
              <a:ext cx="707979" cy="295691"/>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1X </a:t>
              </a:r>
              <a:endParaRPr kumimoji="0" lang="zh-CN" altLang="en-US" sz="12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sp>
          <p:nvSpPr>
            <p:cNvPr id="1743" name="矩形 1742">
              <a:extLst>
                <a:ext uri="{FF2B5EF4-FFF2-40B4-BE49-F238E27FC236}">
                  <a16:creationId xmlns:a16="http://schemas.microsoft.com/office/drawing/2014/main" id="{AAD98983-FA7B-4680-A81E-086479913F74}"/>
                </a:ext>
              </a:extLst>
            </p:cNvPr>
            <p:cNvSpPr/>
            <p:nvPr/>
          </p:nvSpPr>
          <p:spPr>
            <a:xfrm>
              <a:off x="9117622" y="3779070"/>
              <a:ext cx="418451" cy="590727"/>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744" name="文本框 1743">
              <a:extLst>
                <a:ext uri="{FF2B5EF4-FFF2-40B4-BE49-F238E27FC236}">
                  <a16:creationId xmlns:a16="http://schemas.microsoft.com/office/drawing/2014/main" id="{2E85E02A-F39B-4A1F-8903-B885ACEDE63E}"/>
                </a:ext>
              </a:extLst>
            </p:cNvPr>
            <p:cNvSpPr txBox="1"/>
            <p:nvPr/>
          </p:nvSpPr>
          <p:spPr>
            <a:xfrm>
              <a:off x="8950380" y="3484801"/>
              <a:ext cx="799330" cy="295691"/>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0.62X </a:t>
              </a:r>
              <a:endParaRPr kumimoji="0" lang="zh-CN" altLang="en-US" sz="12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grpSp>
      <p:sp>
        <p:nvSpPr>
          <p:cNvPr id="1747" name="文本框 1746">
            <a:extLst>
              <a:ext uri="{FF2B5EF4-FFF2-40B4-BE49-F238E27FC236}">
                <a16:creationId xmlns:a16="http://schemas.microsoft.com/office/drawing/2014/main" id="{6CBBA276-B432-46BD-8938-A21F11332F5E}"/>
              </a:ext>
            </a:extLst>
          </p:cNvPr>
          <p:cNvSpPr txBox="1"/>
          <p:nvPr/>
        </p:nvSpPr>
        <p:spPr>
          <a:xfrm>
            <a:off x="6609877" y="5645965"/>
            <a:ext cx="1754733" cy="161583"/>
          </a:xfrm>
          <a:prstGeom prst="rect">
            <a:avLst/>
          </a:prstGeom>
          <a:noFill/>
        </p:spPr>
        <p:txBody>
          <a:bodyPr wrap="square" lIns="0" tIns="0" rIns="0" bIns="0" rtlCol="0">
            <a:spAutoFit/>
          </a:bodyPr>
          <a:lstStyle/>
          <a:p>
            <a:pPr marL="0" marR="0" lvl="0" indent="0" algn="l" defTabSz="1187323" rtl="0" eaLnBrk="1" fontAlgn="auto" latinLnBrk="0" hangingPunct="1">
              <a:lnSpc>
                <a:spcPct val="100000"/>
              </a:lnSpc>
              <a:spcBef>
                <a:spcPts val="0"/>
              </a:spcBef>
              <a:spcAft>
                <a:spcPts val="0"/>
              </a:spcAft>
              <a:buClrTx/>
              <a:buSzTx/>
              <a:buFontTx/>
              <a:buNone/>
              <a:tabLst/>
              <a:defRPr/>
            </a:pPr>
            <a:r>
              <a:rPr kumimoji="1" lang="en-US" altLang="zh-CN" sz="105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R19 with 3 measured TRPs </a:t>
            </a:r>
          </a:p>
        </p:txBody>
      </p:sp>
      <p:sp>
        <p:nvSpPr>
          <p:cNvPr id="1748" name="矩形 1747">
            <a:extLst>
              <a:ext uri="{FF2B5EF4-FFF2-40B4-BE49-F238E27FC236}">
                <a16:creationId xmlns:a16="http://schemas.microsoft.com/office/drawing/2014/main" id="{4725B9DB-DE06-46C1-8C49-2AF97619FDF1}"/>
              </a:ext>
            </a:extLst>
          </p:cNvPr>
          <p:cNvSpPr/>
          <p:nvPr/>
        </p:nvSpPr>
        <p:spPr>
          <a:xfrm>
            <a:off x="6304456" y="5650172"/>
            <a:ext cx="244918" cy="142818"/>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749" name="矩形 1748">
            <a:extLst>
              <a:ext uri="{FF2B5EF4-FFF2-40B4-BE49-F238E27FC236}">
                <a16:creationId xmlns:a16="http://schemas.microsoft.com/office/drawing/2014/main" id="{3C62DBB3-968B-41E3-B698-309B9CD9BAB9}"/>
              </a:ext>
            </a:extLst>
          </p:cNvPr>
          <p:cNvSpPr/>
          <p:nvPr/>
        </p:nvSpPr>
        <p:spPr>
          <a:xfrm>
            <a:off x="8616300" y="5661174"/>
            <a:ext cx="244918" cy="142818"/>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750" name="文本框 1749">
            <a:extLst>
              <a:ext uri="{FF2B5EF4-FFF2-40B4-BE49-F238E27FC236}">
                <a16:creationId xmlns:a16="http://schemas.microsoft.com/office/drawing/2014/main" id="{F5F7D322-3F63-4E2D-BF09-D7465743EC53}"/>
              </a:ext>
            </a:extLst>
          </p:cNvPr>
          <p:cNvSpPr txBox="1"/>
          <p:nvPr/>
        </p:nvSpPr>
        <p:spPr>
          <a:xfrm>
            <a:off x="8932350" y="5655812"/>
            <a:ext cx="1754733" cy="161583"/>
          </a:xfrm>
          <a:prstGeom prst="rect">
            <a:avLst/>
          </a:prstGeom>
          <a:noFill/>
        </p:spPr>
        <p:txBody>
          <a:bodyPr wrap="square" lIns="0" tIns="0" rIns="0" bIns="0" rtlCol="0">
            <a:spAutoFit/>
          </a:bodyPr>
          <a:lstStyle/>
          <a:p>
            <a:pPr marL="0" marR="0" lvl="0" indent="0" algn="l" defTabSz="1187323" rtl="0" eaLnBrk="1" fontAlgn="auto" latinLnBrk="0" hangingPunct="1">
              <a:lnSpc>
                <a:spcPct val="100000"/>
              </a:lnSpc>
              <a:spcBef>
                <a:spcPts val="0"/>
              </a:spcBef>
              <a:spcAft>
                <a:spcPts val="0"/>
              </a:spcAft>
              <a:buClrTx/>
              <a:buSzTx/>
              <a:buFontTx/>
              <a:buNone/>
              <a:tabLst/>
              <a:defRPr/>
            </a:pPr>
            <a:r>
              <a:rPr kumimoji="1" lang="en-US" altLang="zh-CN" sz="105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R19 with 9 measured TRPs </a:t>
            </a:r>
          </a:p>
        </p:txBody>
      </p:sp>
      <p:cxnSp>
        <p:nvCxnSpPr>
          <p:cNvPr id="3" name="Straight Connector 2">
            <a:extLst>
              <a:ext uri="{FF2B5EF4-FFF2-40B4-BE49-F238E27FC236}">
                <a16:creationId xmlns:a16="http://schemas.microsoft.com/office/drawing/2014/main" id="{F8DE6BCE-0B1C-4AD9-8023-D6E929677509}"/>
              </a:ext>
            </a:extLst>
          </p:cNvPr>
          <p:cNvCxnSpPr/>
          <p:nvPr/>
        </p:nvCxnSpPr>
        <p:spPr>
          <a:xfrm>
            <a:off x="281647" y="745500"/>
            <a:ext cx="644144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10" name="矩形 1719">
            <a:extLst>
              <a:ext uri="{FF2B5EF4-FFF2-40B4-BE49-F238E27FC236}">
                <a16:creationId xmlns:a16="http://schemas.microsoft.com/office/drawing/2014/main" id="{262A34AE-C8CB-45B7-983D-E6A9DC79AEC8}"/>
              </a:ext>
            </a:extLst>
          </p:cNvPr>
          <p:cNvSpPr/>
          <p:nvPr/>
        </p:nvSpPr>
        <p:spPr>
          <a:xfrm>
            <a:off x="8974778" y="2469185"/>
            <a:ext cx="325605" cy="483951"/>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11" name="矩形 1720">
            <a:extLst>
              <a:ext uri="{FF2B5EF4-FFF2-40B4-BE49-F238E27FC236}">
                <a16:creationId xmlns:a16="http://schemas.microsoft.com/office/drawing/2014/main" id="{2E728A1F-7D0D-4827-8721-DB65A6D37749}"/>
              </a:ext>
            </a:extLst>
          </p:cNvPr>
          <p:cNvSpPr/>
          <p:nvPr/>
        </p:nvSpPr>
        <p:spPr>
          <a:xfrm>
            <a:off x="10547514" y="2156071"/>
            <a:ext cx="325605" cy="779504"/>
          </a:xfrm>
          <a:prstGeom prst="rect">
            <a:avLst/>
          </a:prstGeom>
          <a:solidFill>
            <a:srgbClr val="00B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12" name="文本框 1721">
            <a:extLst>
              <a:ext uri="{FF2B5EF4-FFF2-40B4-BE49-F238E27FC236}">
                <a16:creationId xmlns:a16="http://schemas.microsoft.com/office/drawing/2014/main" id="{5FB91919-4296-444C-AC82-2067167F37D2}"/>
              </a:ext>
            </a:extLst>
          </p:cNvPr>
          <p:cNvSpPr txBox="1"/>
          <p:nvPr/>
        </p:nvSpPr>
        <p:spPr>
          <a:xfrm>
            <a:off x="10399329" y="1894307"/>
            <a:ext cx="621974" cy="225885"/>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2.1X </a:t>
            </a:r>
            <a:endParaRPr kumimoji="0" lang="zh-CN" altLang="en-US"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cxnSp>
        <p:nvCxnSpPr>
          <p:cNvPr id="113" name="直接箭头连接符 1722">
            <a:extLst>
              <a:ext uri="{FF2B5EF4-FFF2-40B4-BE49-F238E27FC236}">
                <a16:creationId xmlns:a16="http://schemas.microsoft.com/office/drawing/2014/main" id="{9AA33002-EC1C-4B6D-AB74-3C463F77E3B0}"/>
              </a:ext>
            </a:extLst>
          </p:cNvPr>
          <p:cNvCxnSpPr>
            <a:cxnSpLocks/>
          </p:cNvCxnSpPr>
          <p:nvPr/>
        </p:nvCxnSpPr>
        <p:spPr>
          <a:xfrm flipV="1">
            <a:off x="9268007" y="2222949"/>
            <a:ext cx="448147" cy="141629"/>
          </a:xfrm>
          <a:prstGeom prst="straightConnector1">
            <a:avLst/>
          </a:prstGeom>
          <a:noFill/>
          <a:ln w="38100" cap="flat" cmpd="sng" algn="ctr">
            <a:solidFill>
              <a:srgbClr val="C00000"/>
            </a:solidFill>
            <a:prstDash val="solid"/>
            <a:miter lim="800000"/>
            <a:tailEnd type="triangle"/>
          </a:ln>
          <a:effectLst/>
        </p:spPr>
      </p:cxnSp>
      <p:cxnSp>
        <p:nvCxnSpPr>
          <p:cNvPr id="114" name="直接箭头连接符 1723">
            <a:extLst>
              <a:ext uri="{FF2B5EF4-FFF2-40B4-BE49-F238E27FC236}">
                <a16:creationId xmlns:a16="http://schemas.microsoft.com/office/drawing/2014/main" id="{6A8D1AEE-2E10-4924-81C4-DC5B47D602E1}"/>
              </a:ext>
            </a:extLst>
          </p:cNvPr>
          <p:cNvCxnSpPr>
            <a:cxnSpLocks/>
          </p:cNvCxnSpPr>
          <p:nvPr/>
        </p:nvCxnSpPr>
        <p:spPr>
          <a:xfrm flipV="1">
            <a:off x="8812863" y="2928362"/>
            <a:ext cx="2670427" cy="12324"/>
          </a:xfrm>
          <a:prstGeom prst="straightConnector1">
            <a:avLst/>
          </a:prstGeom>
          <a:noFill/>
          <a:ln w="28575" cap="flat" cmpd="sng" algn="ctr">
            <a:solidFill>
              <a:sysClr val="windowText" lastClr="000000"/>
            </a:solidFill>
            <a:prstDash val="solid"/>
            <a:miter lim="800000"/>
            <a:tailEnd type="triangle"/>
          </a:ln>
          <a:effectLst/>
        </p:spPr>
      </p:cxnSp>
      <p:sp>
        <p:nvSpPr>
          <p:cNvPr id="116" name="文本框 1714">
            <a:extLst>
              <a:ext uri="{FF2B5EF4-FFF2-40B4-BE49-F238E27FC236}">
                <a16:creationId xmlns:a16="http://schemas.microsoft.com/office/drawing/2014/main" id="{313EAA61-AFAA-4230-9E96-6DED34CCBF26}"/>
              </a:ext>
            </a:extLst>
          </p:cNvPr>
          <p:cNvSpPr txBox="1"/>
          <p:nvPr/>
        </p:nvSpPr>
        <p:spPr>
          <a:xfrm>
            <a:off x="8724676" y="2230652"/>
            <a:ext cx="812994" cy="307778"/>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1X </a:t>
            </a:r>
            <a:endParaRPr kumimoji="0" lang="zh-CN" altLang="en-US"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sp>
        <p:nvSpPr>
          <p:cNvPr id="117" name="矩形 1725">
            <a:extLst>
              <a:ext uri="{FF2B5EF4-FFF2-40B4-BE49-F238E27FC236}">
                <a16:creationId xmlns:a16="http://schemas.microsoft.com/office/drawing/2014/main" id="{270063CE-C871-4160-9E1D-D0DAAA5BBDDE}"/>
              </a:ext>
            </a:extLst>
          </p:cNvPr>
          <p:cNvSpPr/>
          <p:nvPr/>
        </p:nvSpPr>
        <p:spPr>
          <a:xfrm>
            <a:off x="10357603" y="2913819"/>
            <a:ext cx="1004093" cy="400110"/>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9TRPs Coordination</a:t>
            </a:r>
            <a:endParaRPr kumimoji="0" lang="zh-CN" altLang="en-US"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p:txBody>
      </p:sp>
      <p:sp>
        <p:nvSpPr>
          <p:cNvPr id="118" name="矩形 112">
            <a:extLst>
              <a:ext uri="{FF2B5EF4-FFF2-40B4-BE49-F238E27FC236}">
                <a16:creationId xmlns:a16="http://schemas.microsoft.com/office/drawing/2014/main" id="{38D5A0D1-6BA5-44E2-80C1-67A2097C77DE}"/>
              </a:ext>
            </a:extLst>
          </p:cNvPr>
          <p:cNvSpPr/>
          <p:nvPr/>
        </p:nvSpPr>
        <p:spPr>
          <a:xfrm>
            <a:off x="9774956" y="2355105"/>
            <a:ext cx="315182" cy="566237"/>
          </a:xfrm>
          <a:prstGeom prst="rect">
            <a:avLst/>
          </a:prstGeom>
          <a:solidFill>
            <a:srgbClr val="30B5C5"/>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19" name="矩形 113">
            <a:extLst>
              <a:ext uri="{FF2B5EF4-FFF2-40B4-BE49-F238E27FC236}">
                <a16:creationId xmlns:a16="http://schemas.microsoft.com/office/drawing/2014/main" id="{55EEEB86-0464-479B-A3EC-898A4B7970F2}"/>
              </a:ext>
            </a:extLst>
          </p:cNvPr>
          <p:cNvSpPr/>
          <p:nvPr/>
        </p:nvSpPr>
        <p:spPr>
          <a:xfrm>
            <a:off x="9561275" y="2912390"/>
            <a:ext cx="1004093" cy="400110"/>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6TRPs Coordination</a:t>
            </a:r>
            <a:endParaRPr kumimoji="0" lang="zh-CN" altLang="en-US"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p:txBody>
      </p:sp>
      <p:sp>
        <p:nvSpPr>
          <p:cNvPr id="120" name="矩形 114">
            <a:extLst>
              <a:ext uri="{FF2B5EF4-FFF2-40B4-BE49-F238E27FC236}">
                <a16:creationId xmlns:a16="http://schemas.microsoft.com/office/drawing/2014/main" id="{A4D8D06D-67CC-4AD2-9082-5D8B13B02462}"/>
              </a:ext>
            </a:extLst>
          </p:cNvPr>
          <p:cNvSpPr/>
          <p:nvPr/>
        </p:nvSpPr>
        <p:spPr>
          <a:xfrm>
            <a:off x="8761490" y="2921087"/>
            <a:ext cx="1004093" cy="400110"/>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3TRPs Coordination</a:t>
            </a:r>
            <a:endParaRPr kumimoji="0" lang="zh-CN" altLang="en-US"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p:txBody>
      </p:sp>
      <p:sp>
        <p:nvSpPr>
          <p:cNvPr id="121" name="文本框 115">
            <a:extLst>
              <a:ext uri="{FF2B5EF4-FFF2-40B4-BE49-F238E27FC236}">
                <a16:creationId xmlns:a16="http://schemas.microsoft.com/office/drawing/2014/main" id="{84C39FD5-FE2A-45F2-B7BA-D05608A8A0B1}"/>
              </a:ext>
            </a:extLst>
          </p:cNvPr>
          <p:cNvSpPr txBox="1"/>
          <p:nvPr/>
        </p:nvSpPr>
        <p:spPr>
          <a:xfrm>
            <a:off x="9592403" y="2096071"/>
            <a:ext cx="621974" cy="307777"/>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1.7X </a:t>
            </a:r>
            <a:endParaRPr kumimoji="0" lang="zh-CN" altLang="en-US"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cxnSp>
        <p:nvCxnSpPr>
          <p:cNvPr id="122" name="直接箭头连接符 119">
            <a:extLst>
              <a:ext uri="{FF2B5EF4-FFF2-40B4-BE49-F238E27FC236}">
                <a16:creationId xmlns:a16="http://schemas.microsoft.com/office/drawing/2014/main" id="{FE03F660-6580-4098-AC39-89981EEE873D}"/>
              </a:ext>
            </a:extLst>
          </p:cNvPr>
          <p:cNvCxnSpPr>
            <a:cxnSpLocks/>
          </p:cNvCxnSpPr>
          <p:nvPr/>
        </p:nvCxnSpPr>
        <p:spPr>
          <a:xfrm flipV="1">
            <a:off x="10082780" y="2054215"/>
            <a:ext cx="448147" cy="141629"/>
          </a:xfrm>
          <a:prstGeom prst="straightConnector1">
            <a:avLst/>
          </a:prstGeom>
          <a:noFill/>
          <a:ln w="38100" cap="flat" cmpd="sng" algn="ctr">
            <a:solidFill>
              <a:srgbClr val="C00000"/>
            </a:solidFill>
            <a:prstDash val="solid"/>
            <a:miter lim="800000"/>
            <a:tailEnd type="triangle"/>
          </a:ln>
          <a:effectLst/>
        </p:spPr>
      </p:cxnSp>
      <p:sp>
        <p:nvSpPr>
          <p:cNvPr id="147" name="矩形 156">
            <a:extLst>
              <a:ext uri="{FF2B5EF4-FFF2-40B4-BE49-F238E27FC236}">
                <a16:creationId xmlns:a16="http://schemas.microsoft.com/office/drawing/2014/main" id="{20A963D2-B437-4499-A08C-600B757ED600}"/>
              </a:ext>
            </a:extLst>
          </p:cNvPr>
          <p:cNvSpPr/>
          <p:nvPr/>
        </p:nvSpPr>
        <p:spPr>
          <a:xfrm>
            <a:off x="5819072" y="2476460"/>
            <a:ext cx="325605" cy="483951"/>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48" name="矩形 157">
            <a:extLst>
              <a:ext uri="{FF2B5EF4-FFF2-40B4-BE49-F238E27FC236}">
                <a16:creationId xmlns:a16="http://schemas.microsoft.com/office/drawing/2014/main" id="{12B62BBA-33E9-46C3-A852-82E399B25BEC}"/>
              </a:ext>
            </a:extLst>
          </p:cNvPr>
          <p:cNvSpPr/>
          <p:nvPr/>
        </p:nvSpPr>
        <p:spPr>
          <a:xfrm>
            <a:off x="7391808" y="2163346"/>
            <a:ext cx="325605" cy="779504"/>
          </a:xfrm>
          <a:prstGeom prst="rect">
            <a:avLst/>
          </a:prstGeom>
          <a:solidFill>
            <a:srgbClr val="00B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49" name="文本框 158">
            <a:extLst>
              <a:ext uri="{FF2B5EF4-FFF2-40B4-BE49-F238E27FC236}">
                <a16:creationId xmlns:a16="http://schemas.microsoft.com/office/drawing/2014/main" id="{FDA537BC-1C54-47AE-8B93-7A3511329853}"/>
              </a:ext>
            </a:extLst>
          </p:cNvPr>
          <p:cNvSpPr txBox="1"/>
          <p:nvPr/>
        </p:nvSpPr>
        <p:spPr>
          <a:xfrm>
            <a:off x="7283339" y="1901582"/>
            <a:ext cx="621974" cy="307777"/>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1.5X </a:t>
            </a:r>
            <a:endParaRPr kumimoji="0" lang="zh-CN" altLang="en-US"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cxnSp>
        <p:nvCxnSpPr>
          <p:cNvPr id="150" name="直接箭头连接符 159">
            <a:extLst>
              <a:ext uri="{FF2B5EF4-FFF2-40B4-BE49-F238E27FC236}">
                <a16:creationId xmlns:a16="http://schemas.microsoft.com/office/drawing/2014/main" id="{698CD4AF-891D-4B4C-A001-77F8916183F6}"/>
              </a:ext>
            </a:extLst>
          </p:cNvPr>
          <p:cNvCxnSpPr>
            <a:cxnSpLocks/>
          </p:cNvCxnSpPr>
          <p:nvPr/>
        </p:nvCxnSpPr>
        <p:spPr>
          <a:xfrm flipV="1">
            <a:off x="6070902" y="2230224"/>
            <a:ext cx="448147" cy="141629"/>
          </a:xfrm>
          <a:prstGeom prst="straightConnector1">
            <a:avLst/>
          </a:prstGeom>
          <a:noFill/>
          <a:ln w="38100" cap="flat" cmpd="sng" algn="ctr">
            <a:solidFill>
              <a:srgbClr val="C00000"/>
            </a:solidFill>
            <a:prstDash val="solid"/>
            <a:miter lim="800000"/>
            <a:tailEnd type="triangle"/>
          </a:ln>
          <a:effectLst/>
        </p:spPr>
      </p:cxnSp>
      <p:cxnSp>
        <p:nvCxnSpPr>
          <p:cNvPr id="151" name="直接箭头连接符 160">
            <a:extLst>
              <a:ext uri="{FF2B5EF4-FFF2-40B4-BE49-F238E27FC236}">
                <a16:creationId xmlns:a16="http://schemas.microsoft.com/office/drawing/2014/main" id="{E23E9157-ED5A-4E49-84C6-F65C767E063C}"/>
              </a:ext>
            </a:extLst>
          </p:cNvPr>
          <p:cNvCxnSpPr>
            <a:cxnSpLocks/>
          </p:cNvCxnSpPr>
          <p:nvPr/>
        </p:nvCxnSpPr>
        <p:spPr>
          <a:xfrm flipV="1">
            <a:off x="5657157" y="2935637"/>
            <a:ext cx="2670427" cy="12324"/>
          </a:xfrm>
          <a:prstGeom prst="straightConnector1">
            <a:avLst/>
          </a:prstGeom>
          <a:noFill/>
          <a:ln w="28575" cap="flat" cmpd="sng" algn="ctr">
            <a:solidFill>
              <a:sysClr val="windowText" lastClr="000000"/>
            </a:solidFill>
            <a:prstDash val="solid"/>
            <a:miter lim="800000"/>
            <a:tailEnd type="triangle"/>
          </a:ln>
          <a:effectLst/>
        </p:spPr>
      </p:cxnSp>
      <p:sp>
        <p:nvSpPr>
          <p:cNvPr id="152" name="文本框 162">
            <a:extLst>
              <a:ext uri="{FF2B5EF4-FFF2-40B4-BE49-F238E27FC236}">
                <a16:creationId xmlns:a16="http://schemas.microsoft.com/office/drawing/2014/main" id="{40C78506-0468-4977-81D2-77BED6752F07}"/>
              </a:ext>
            </a:extLst>
          </p:cNvPr>
          <p:cNvSpPr txBox="1"/>
          <p:nvPr/>
        </p:nvSpPr>
        <p:spPr>
          <a:xfrm>
            <a:off x="5546254" y="2237927"/>
            <a:ext cx="812994" cy="307778"/>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1X </a:t>
            </a:r>
            <a:endParaRPr kumimoji="0" lang="zh-CN" altLang="en-US"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sp>
        <p:nvSpPr>
          <p:cNvPr id="153" name="矩形 163">
            <a:extLst>
              <a:ext uri="{FF2B5EF4-FFF2-40B4-BE49-F238E27FC236}">
                <a16:creationId xmlns:a16="http://schemas.microsoft.com/office/drawing/2014/main" id="{5C1D4287-A3E6-4663-A23F-757CBA43444A}"/>
              </a:ext>
            </a:extLst>
          </p:cNvPr>
          <p:cNvSpPr/>
          <p:nvPr/>
        </p:nvSpPr>
        <p:spPr>
          <a:xfrm>
            <a:off x="7201897" y="2921094"/>
            <a:ext cx="1004093" cy="400110"/>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9TRPs Coordination</a:t>
            </a:r>
            <a:endParaRPr kumimoji="0" lang="zh-CN" altLang="en-US"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p:txBody>
      </p:sp>
      <p:sp>
        <p:nvSpPr>
          <p:cNvPr id="154" name="矩形 164">
            <a:extLst>
              <a:ext uri="{FF2B5EF4-FFF2-40B4-BE49-F238E27FC236}">
                <a16:creationId xmlns:a16="http://schemas.microsoft.com/office/drawing/2014/main" id="{9D1D405B-A92B-469D-8CD5-C80F28CCF9DA}"/>
              </a:ext>
            </a:extLst>
          </p:cNvPr>
          <p:cNvSpPr/>
          <p:nvPr/>
        </p:nvSpPr>
        <p:spPr>
          <a:xfrm>
            <a:off x="6619250" y="2362380"/>
            <a:ext cx="315182" cy="566237"/>
          </a:xfrm>
          <a:prstGeom prst="rect">
            <a:avLst/>
          </a:prstGeom>
          <a:solidFill>
            <a:srgbClr val="30B5C5"/>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55" name="矩形 165">
            <a:extLst>
              <a:ext uri="{FF2B5EF4-FFF2-40B4-BE49-F238E27FC236}">
                <a16:creationId xmlns:a16="http://schemas.microsoft.com/office/drawing/2014/main" id="{B1A3C443-0D19-4AFC-8547-271FEF17A777}"/>
              </a:ext>
            </a:extLst>
          </p:cNvPr>
          <p:cNvSpPr/>
          <p:nvPr/>
        </p:nvSpPr>
        <p:spPr>
          <a:xfrm>
            <a:off x="6405569" y="2919665"/>
            <a:ext cx="1004093" cy="400110"/>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6TRPs Coordination</a:t>
            </a:r>
            <a:endParaRPr kumimoji="0" lang="zh-CN" altLang="en-US"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p:txBody>
      </p:sp>
      <p:sp>
        <p:nvSpPr>
          <p:cNvPr id="156" name="矩形 166">
            <a:extLst>
              <a:ext uri="{FF2B5EF4-FFF2-40B4-BE49-F238E27FC236}">
                <a16:creationId xmlns:a16="http://schemas.microsoft.com/office/drawing/2014/main" id="{BCEE1EA5-85DD-44A8-9E02-782058A0814F}"/>
              </a:ext>
            </a:extLst>
          </p:cNvPr>
          <p:cNvSpPr/>
          <p:nvPr/>
        </p:nvSpPr>
        <p:spPr>
          <a:xfrm>
            <a:off x="5605784" y="2928362"/>
            <a:ext cx="1004093" cy="400110"/>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rPr>
              <a:t>3TRPs coordination </a:t>
            </a:r>
            <a:endParaRPr kumimoji="0" lang="zh-CN" altLang="en-US" sz="1000" b="0" i="0" u="none" strike="noStrike" kern="1200" cap="none" spc="0" normalizeH="0" baseline="0" noProof="0" dirty="0">
              <a:ln>
                <a:noFill/>
              </a:ln>
              <a:solidFill>
                <a:srgbClr val="1D1D1A"/>
              </a:solidFill>
              <a:effectLst/>
              <a:uLnTx/>
              <a:uFillTx/>
              <a:latin typeface="Arial" panose="020B0604020202020204"/>
              <a:ea typeface="等线" panose="02010600030101010101" pitchFamily="2" charset="-122"/>
              <a:cs typeface="Arial" panose="020B0604020202020204" pitchFamily="34" charset="0"/>
            </a:endParaRPr>
          </a:p>
        </p:txBody>
      </p:sp>
      <p:sp>
        <p:nvSpPr>
          <p:cNvPr id="157" name="文本框 167">
            <a:extLst>
              <a:ext uri="{FF2B5EF4-FFF2-40B4-BE49-F238E27FC236}">
                <a16:creationId xmlns:a16="http://schemas.microsoft.com/office/drawing/2014/main" id="{D7DA96EF-DAB3-43E8-BB2B-12931E07A64C}"/>
              </a:ext>
            </a:extLst>
          </p:cNvPr>
          <p:cNvSpPr txBox="1"/>
          <p:nvPr/>
        </p:nvSpPr>
        <p:spPr>
          <a:xfrm>
            <a:off x="6421599" y="2103346"/>
            <a:ext cx="660120" cy="307777"/>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1.36X </a:t>
            </a:r>
            <a:endParaRPr kumimoji="0" lang="zh-CN" altLang="en-US" sz="14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cxnSp>
        <p:nvCxnSpPr>
          <p:cNvPr id="158" name="直接箭头连接符 168">
            <a:extLst>
              <a:ext uri="{FF2B5EF4-FFF2-40B4-BE49-F238E27FC236}">
                <a16:creationId xmlns:a16="http://schemas.microsoft.com/office/drawing/2014/main" id="{701FC8FC-6E54-489D-B5AA-7E943F329E67}"/>
              </a:ext>
            </a:extLst>
          </p:cNvPr>
          <p:cNvCxnSpPr>
            <a:cxnSpLocks/>
          </p:cNvCxnSpPr>
          <p:nvPr/>
        </p:nvCxnSpPr>
        <p:spPr>
          <a:xfrm flipV="1">
            <a:off x="6998606" y="2061490"/>
            <a:ext cx="448147" cy="141629"/>
          </a:xfrm>
          <a:prstGeom prst="straightConnector1">
            <a:avLst/>
          </a:prstGeom>
          <a:noFill/>
          <a:ln w="38100" cap="flat" cmpd="sng" algn="ctr">
            <a:solidFill>
              <a:srgbClr val="C00000"/>
            </a:solidFill>
            <a:prstDash val="solid"/>
            <a:miter lim="800000"/>
            <a:tailEnd type="triangle"/>
          </a:ln>
          <a:effectLst/>
        </p:spPr>
      </p:cxnSp>
      <p:sp>
        <p:nvSpPr>
          <p:cNvPr id="159" name="矩形 1692">
            <a:extLst>
              <a:ext uri="{FF2B5EF4-FFF2-40B4-BE49-F238E27FC236}">
                <a16:creationId xmlns:a16="http://schemas.microsoft.com/office/drawing/2014/main" id="{7FC84BCD-3CD0-4F69-BBB6-CED46B473201}"/>
              </a:ext>
            </a:extLst>
          </p:cNvPr>
          <p:cNvSpPr/>
          <p:nvPr/>
        </p:nvSpPr>
        <p:spPr>
          <a:xfrm>
            <a:off x="920903" y="3285724"/>
            <a:ext cx="3511809" cy="230832"/>
          </a:xfrm>
          <a:prstGeom prst="rect">
            <a:avLst/>
          </a:prstGeom>
        </p:spPr>
        <p:txBody>
          <a:bodyPr wrap="square">
            <a:spAutoFit/>
          </a:bodyPr>
          <a:lstStyle/>
          <a:p>
            <a:pPr marL="0" marR="0" lvl="0" indent="0" algn="ctr" defTabSz="914034" rtl="0" eaLnBrk="1" fontAlgn="base" latinLnBrk="0" hangingPunct="1">
              <a:lnSpc>
                <a:spcPct val="100000"/>
              </a:lnSpc>
              <a:spcBef>
                <a:spcPct val="0"/>
              </a:spcBef>
              <a:spcAft>
                <a:spcPct val="0"/>
              </a:spcAft>
              <a:buClr>
                <a:srgbClr val="CC9900"/>
              </a:buClr>
              <a:buSzTx/>
              <a:buFontTx/>
              <a:buNone/>
              <a:tabLst/>
              <a:defRPr/>
            </a:pPr>
            <a:r>
              <a:rPr kumimoji="0" lang="en-US" altLang="zh-CN" sz="900" b="1" i="0" u="none" strike="noStrike" kern="1200" cap="none" spc="0" normalizeH="0" baseline="0" noProof="0" dirty="0">
                <a:ln>
                  <a:noFill/>
                </a:ln>
                <a:solidFill>
                  <a:srgbClr val="1D1D1A"/>
                </a:solidFill>
                <a:effectLst/>
                <a:uLnTx/>
                <a:uFillTx/>
                <a:latin typeface="Arial" panose="020B0604020202020204"/>
                <a:ea typeface="微软雅黑" panose="020B0503020204020204" pitchFamily="34" charset="-122"/>
                <a:cs typeface="Arial" panose="020B0604020202020204" pitchFamily="34" charset="0"/>
              </a:rPr>
              <a:t>Large scale multi-TRP coordination</a:t>
            </a:r>
            <a:endParaRPr kumimoji="0" lang="zh-CN" altLang="en-US" sz="1200" b="1" i="0" u="none" strike="noStrike" kern="1200" cap="none" spc="0" normalizeH="0" baseline="0" noProof="0" dirty="0">
              <a:ln>
                <a:noFill/>
              </a:ln>
              <a:solidFill>
                <a:srgbClr val="1D1D1A"/>
              </a:solidFill>
              <a:effectLst/>
              <a:uLnTx/>
              <a:uFillTx/>
              <a:latin typeface="Arial" panose="020B0604020202020204"/>
              <a:ea typeface="微软雅黑" panose="020B0503020204020204" pitchFamily="34" charset="-122"/>
              <a:cs typeface="Arial" panose="020B0604020202020204" pitchFamily="34" charset="0"/>
            </a:endParaRPr>
          </a:p>
        </p:txBody>
      </p:sp>
      <p:sp>
        <p:nvSpPr>
          <p:cNvPr id="160" name="矩形 1734">
            <a:extLst>
              <a:ext uri="{FF2B5EF4-FFF2-40B4-BE49-F238E27FC236}">
                <a16:creationId xmlns:a16="http://schemas.microsoft.com/office/drawing/2014/main" id="{EAB4BEEC-117D-48CA-8B10-0722AC21EBB3}"/>
              </a:ext>
            </a:extLst>
          </p:cNvPr>
          <p:cNvSpPr/>
          <p:nvPr/>
        </p:nvSpPr>
        <p:spPr>
          <a:xfrm>
            <a:off x="6298859" y="3262288"/>
            <a:ext cx="1639014" cy="261610"/>
          </a:xfrm>
          <a:prstGeom prst="rect">
            <a:avLst/>
          </a:prstGeom>
        </p:spPr>
        <p:txBody>
          <a:bodyPr wrap="square">
            <a:spAutoFit/>
          </a:bodyP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Cell Average Gain</a:t>
            </a:r>
            <a:endParaRPr kumimoji="0" lang="zh-CN" altLang="en-US" sz="1100" b="0" i="0" u="none" strike="noStrike" kern="1200" cap="none" spc="0" normalizeH="0" baseline="0" noProof="0" dirty="0">
              <a:ln>
                <a:noFill/>
              </a:ln>
              <a:solidFill>
                <a:prstClr val="black"/>
              </a:solidFill>
              <a:effectLst/>
              <a:uLnTx/>
              <a:uFillTx/>
              <a:latin typeface="Arial" panose="020B0604020202020204"/>
              <a:ea typeface="等线" panose="02010600030101010101" pitchFamily="2" charset="-122"/>
              <a:cs typeface="Arial"/>
            </a:endParaRPr>
          </a:p>
        </p:txBody>
      </p:sp>
      <p:sp>
        <p:nvSpPr>
          <p:cNvPr id="161" name="矩形 1734">
            <a:extLst>
              <a:ext uri="{FF2B5EF4-FFF2-40B4-BE49-F238E27FC236}">
                <a16:creationId xmlns:a16="http://schemas.microsoft.com/office/drawing/2014/main" id="{E011159D-B536-45CB-B31C-29716BAB4654}"/>
              </a:ext>
            </a:extLst>
          </p:cNvPr>
          <p:cNvSpPr/>
          <p:nvPr/>
        </p:nvSpPr>
        <p:spPr>
          <a:xfrm>
            <a:off x="9537670" y="3239982"/>
            <a:ext cx="1198773" cy="261610"/>
          </a:xfrm>
          <a:prstGeom prst="rect">
            <a:avLst/>
          </a:prstGeom>
        </p:spPr>
        <p:txBody>
          <a:bodyPr wrap="square">
            <a:spAutoFit/>
          </a:bodyP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Cell Edge Gain</a:t>
            </a:r>
            <a:endParaRPr kumimoji="0" lang="zh-CN" altLang="en-US" sz="1100" b="0" i="0" u="none" strike="noStrike" kern="1200" cap="none" spc="0" normalizeH="0" baseline="0" noProof="0" dirty="0">
              <a:ln>
                <a:noFill/>
              </a:ln>
              <a:solidFill>
                <a:prstClr val="black"/>
              </a:solidFill>
              <a:effectLst/>
              <a:uLnTx/>
              <a:uFillTx/>
              <a:latin typeface="Arial" panose="020B0604020202020204"/>
              <a:ea typeface="等线" panose="02010600030101010101" pitchFamily="2" charset="-122"/>
              <a:cs typeface="Arial"/>
            </a:endParaRPr>
          </a:p>
        </p:txBody>
      </p:sp>
    </p:spTree>
    <p:extLst>
      <p:ext uri="{BB962C8B-B14F-4D97-AF65-F5344CB8AC3E}">
        <p14:creationId xmlns:p14="http://schemas.microsoft.com/office/powerpoint/2010/main" val="196985364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30" name="矩形 1229">
                <a:extLst>
                  <a:ext uri="{FF2B5EF4-FFF2-40B4-BE49-F238E27FC236}">
                    <a16:creationId xmlns:a16="http://schemas.microsoft.com/office/drawing/2014/main" id="{E3A9FA65-7307-4DCD-82A0-0CC2BC52CBE6}"/>
                  </a:ext>
                </a:extLst>
              </p:cNvPr>
              <p:cNvSpPr/>
              <p:nvPr/>
            </p:nvSpPr>
            <p:spPr>
              <a:xfrm>
                <a:off x="333499" y="2161421"/>
                <a:ext cx="7932196" cy="3455433"/>
              </a:xfrm>
              <a:prstGeom prst="rect">
                <a:avLst/>
              </a:prstGeom>
            </p:spPr>
            <p:txBody>
              <a:bodyPr wrap="square">
                <a:spAutoFit/>
              </a:bodyPr>
              <a:lstStyle/>
              <a:p>
                <a:pPr marL="285750" lvl="0" indent="-285750" defTabSz="914400">
                  <a:spcAft>
                    <a:spcPts val="600"/>
                  </a:spcAft>
                  <a:buFont typeface="Wingdings" panose="05000000000000000000" pitchFamily="2" charset="2"/>
                  <a:buChar char="u"/>
                  <a:defRPr/>
                </a:pPr>
                <a:r>
                  <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UE calculates the long term channel covariance </a:t>
                </a:r>
                <a:r>
                  <a:rPr lang="en-US" altLang="zh-CN" sz="1400" b="1" dirty="0">
                    <a:solidFill>
                      <a:srgbClr val="2D2015"/>
                    </a:solidFill>
                    <a:highlight>
                      <a:srgbClr val="D0E8C4"/>
                    </a:highlight>
                    <a:cs typeface="Calibri" panose="020F0502020204030204" pitchFamily="34" charset="0"/>
                  </a:rPr>
                  <a:t>R</a:t>
                </a:r>
                <a:r>
                  <a:rPr lang="en-US" altLang="zh-CN" sz="1400" b="1" baseline="-25000" dirty="0">
                    <a:solidFill>
                      <a:srgbClr val="2D2015"/>
                    </a:solidFill>
                    <a:highlight>
                      <a:srgbClr val="D0E8C4"/>
                    </a:highlight>
                    <a:cs typeface="Calibri" panose="020F0502020204030204" pitchFamily="34" charset="0"/>
                  </a:rPr>
                  <a:t>HH</a:t>
                </a:r>
                <a:r>
                  <a:rPr kumimoji="0" lang="en-US" altLang="zh-CN" sz="1400" b="0" i="0" u="none" strike="noStrike" kern="1200" cap="none" spc="0" normalizeH="0" baseline="0" noProof="0" dirty="0">
                    <a:ln>
                      <a:noFill/>
                    </a:ln>
                    <a:solidFill>
                      <a:srgbClr val="2D2015"/>
                    </a:solidFill>
                    <a:effectLst/>
                    <a:highlight>
                      <a:srgbClr val="D0E8C4"/>
                    </a:highlight>
                    <a:uLnTx/>
                    <a:uFillTx/>
                    <a:latin typeface="Arial" panose="020B0604020202020204"/>
                    <a:ea typeface="黑体" panose="02010609060101010101" pitchFamily="49" charset="-122"/>
                    <a:cs typeface="Calibri" panose="020F0502020204030204" pitchFamily="34" charset="0"/>
                  </a:rPr>
                  <a:t> where channel covariance could be calculated per subband and average across subbands and time</a:t>
                </a:r>
                <a:r>
                  <a:rPr kumimoji="0" lang="en-US" altLang="zh-CN" sz="1200" b="0" i="0" u="none" strike="noStrike" kern="1200" cap="none" spc="0" normalizeH="0" baseline="0" noProof="0" dirty="0">
                    <a:ln>
                      <a:noFill/>
                    </a:ln>
                    <a:solidFill>
                      <a:srgbClr val="2D2015"/>
                    </a:solidFill>
                    <a:effectLst/>
                    <a:highlight>
                      <a:srgbClr val="D0E8C4"/>
                    </a:highlight>
                    <a:uLnTx/>
                    <a:uFillTx/>
                    <a:latin typeface="Arial" panose="020B0604020202020204"/>
                    <a:ea typeface="黑体" panose="02010609060101010101" pitchFamily="49" charset="-122"/>
                    <a:cs typeface="Calibri" panose="020F0502020204030204" pitchFamily="34" charset="0"/>
                  </a:rPr>
                  <a:t>.  </a:t>
                </a:r>
              </a:p>
              <a:p>
                <a:pPr marL="285750" lvl="0" indent="-285750" defTabSz="914400">
                  <a:spcAft>
                    <a:spcPts val="600"/>
                  </a:spcAft>
                  <a:buFont typeface="Wingdings" panose="05000000000000000000" pitchFamily="2" charset="2"/>
                  <a:buChar char="u"/>
                  <a:defRPr/>
                </a:pPr>
                <a:r>
                  <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UE qua</a:t>
                </a:r>
                <a:r>
                  <a:rPr lang="en-US" altLang="zh-CN" sz="1200" dirty="0" err="1">
                    <a:solidFill>
                      <a:srgbClr val="2D2015"/>
                    </a:solidFill>
                    <a:latin typeface="Arial" panose="020B0604020202020204"/>
                    <a:ea typeface="黑体" panose="02010609060101010101" pitchFamily="49" charset="-122"/>
                    <a:cs typeface="Calibri" panose="020F0502020204030204" pitchFamily="34" charset="0"/>
                  </a:rPr>
                  <a:t>ntize</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 the channel covariance: </a:t>
                </a:r>
                <a:r>
                  <a:rPr kumimoji="0" lang="en-US" altLang="zh-CN" sz="1400" b="0" i="0" u="none" strike="noStrike" kern="1200" cap="none" spc="0" normalizeH="0" baseline="0" noProof="0" dirty="0">
                    <a:ln>
                      <a:noFill/>
                    </a:ln>
                    <a:solidFill>
                      <a:srgbClr val="2D2015"/>
                    </a:solidFill>
                    <a:effectLst/>
                    <a:highlight>
                      <a:srgbClr val="D0E8C4"/>
                    </a:highlight>
                    <a:uLnTx/>
                    <a:uFillTx/>
                    <a:latin typeface="Arial" panose="020B0604020202020204"/>
                    <a:ea typeface="黑体" panose="02010609060101010101" pitchFamily="49" charset="-122"/>
                    <a:cs typeface="Calibri" panose="020F0502020204030204" pitchFamily="34" charset="0"/>
                  </a:rPr>
                  <a:t>using DFT projection to matrix </a:t>
                </a:r>
                <a:r>
                  <a:rPr kumimoji="0" lang="en-US" altLang="zh-CN" sz="1600" b="1" i="0" u="none" strike="noStrike" kern="1200" cap="none" spc="0" normalizeH="0" baseline="0" noProof="0" dirty="0">
                    <a:ln>
                      <a:noFill/>
                    </a:ln>
                    <a:solidFill>
                      <a:srgbClr val="2D2015"/>
                    </a:solidFill>
                    <a:effectLst/>
                    <a:highlight>
                      <a:srgbClr val="D0E8C4"/>
                    </a:highlight>
                    <a:uLnTx/>
                    <a:uFillTx/>
                    <a:latin typeface="Arial" panose="020B0604020202020204"/>
                    <a:ea typeface="黑体" panose="02010609060101010101" pitchFamily="49" charset="-122"/>
                    <a:cs typeface="Calibri" panose="020F0502020204030204" pitchFamily="34" charset="0"/>
                  </a:rPr>
                  <a:t>s</a:t>
                </a:r>
                <a:r>
                  <a:rPr kumimoji="0" lang="en-US" altLang="zh-CN" sz="1200" b="0" i="0" u="none" strike="noStrike" kern="1200" cap="none" spc="0" normalizeH="0" baseline="0" noProof="0" dirty="0">
                    <a:ln>
                      <a:noFill/>
                    </a:ln>
                    <a:solidFill>
                      <a:srgbClr val="2D2015"/>
                    </a:solidFill>
                    <a:effectLst/>
                    <a:highlight>
                      <a:srgbClr val="D0E8C4"/>
                    </a:highlight>
                    <a:uLnTx/>
                    <a:uFillTx/>
                    <a:latin typeface="Arial" panose="020B0604020202020204"/>
                    <a:ea typeface="黑体" panose="02010609060101010101" pitchFamily="49" charset="-122"/>
                    <a:cs typeface="Calibri" panose="020F0502020204030204" pitchFamily="34" charset="0"/>
                  </a:rPr>
                  <a:t>, </a:t>
                </a:r>
                <a:r>
                  <a:rPr kumimoji="0" lang="en-US" altLang="zh-CN" sz="1400" b="0" i="0" u="none" strike="noStrike" kern="1200" cap="none" spc="0" normalizeH="0" baseline="0" noProof="0" dirty="0">
                    <a:ln>
                      <a:noFill/>
                    </a:ln>
                    <a:solidFill>
                      <a:srgbClr val="2D2015"/>
                    </a:solidFill>
                    <a:effectLst/>
                    <a:highlight>
                      <a:srgbClr val="D0E8C4"/>
                    </a:highlight>
                    <a:uLnTx/>
                    <a:uFillTx/>
                    <a:latin typeface="Arial" panose="020B0604020202020204"/>
                    <a:ea typeface="黑体" panose="02010609060101010101" pitchFamily="49" charset="-122"/>
                    <a:cs typeface="Calibri" panose="020F0502020204030204" pitchFamily="34" charset="0"/>
                  </a:rPr>
                  <a:t>and select </a:t>
                </a:r>
                <a:r>
                  <a:rPr kumimoji="0" lang="en-US" altLang="zh-CN" sz="1400" b="1" i="0" u="none" strike="noStrike" kern="1200" cap="none" spc="0" normalizeH="0" baseline="0" noProof="0" dirty="0">
                    <a:ln>
                      <a:noFill/>
                    </a:ln>
                    <a:solidFill>
                      <a:srgbClr val="2D2015"/>
                    </a:solidFill>
                    <a:effectLst/>
                    <a:highlight>
                      <a:srgbClr val="D0E8C4"/>
                    </a:highlight>
                    <a:uLnTx/>
                    <a:uFillTx/>
                    <a:latin typeface="Arial" panose="020B0604020202020204"/>
                    <a:ea typeface="黑体" panose="02010609060101010101" pitchFamily="49" charset="-122"/>
                    <a:cs typeface="Calibri" panose="020F0502020204030204" pitchFamily="34" charset="0"/>
                  </a:rPr>
                  <a:t>L</a:t>
                </a:r>
                <a:r>
                  <a:rPr kumimoji="0" lang="en-US" altLang="zh-CN" sz="1400" b="0" i="0" u="none" strike="noStrike" kern="1200" cap="none" spc="0" normalizeH="0" baseline="0" noProof="0" dirty="0">
                    <a:ln>
                      <a:noFill/>
                    </a:ln>
                    <a:solidFill>
                      <a:srgbClr val="2D2015"/>
                    </a:solidFill>
                    <a:effectLst/>
                    <a:highlight>
                      <a:srgbClr val="D0E8C4"/>
                    </a:highlight>
                    <a:uLnTx/>
                    <a:uFillTx/>
                    <a:latin typeface="Arial" panose="020B0604020202020204"/>
                    <a:ea typeface="黑体" panose="02010609060101010101" pitchFamily="49" charset="-122"/>
                    <a:cs typeface="Calibri" panose="020F0502020204030204" pitchFamily="34" charset="0"/>
                  </a:rPr>
                  <a:t> largest coefficients</a:t>
                </a:r>
                <a:r>
                  <a:rPr kumimoji="0" lang="en-US" altLang="zh-CN" sz="14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 </a:t>
                </a:r>
                <a:r>
                  <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to report</a:t>
                </a:r>
              </a:p>
              <a:p>
                <a:pPr lvl="0" defTabSz="914400">
                  <a:spcAft>
                    <a:spcPts val="600"/>
                  </a:spcAft>
                  <a:defRPr/>
                </a:pPr>
                <a14:m>
                  <m:oMathPara xmlns:m="http://schemas.openxmlformats.org/officeDocument/2006/math">
                    <m:oMathParaPr>
                      <m:jc m:val="centerGroup"/>
                    </m:oMathParaPr>
                    <m:oMath xmlns:m="http://schemas.openxmlformats.org/officeDocument/2006/math">
                      <m:r>
                        <a:rPr kumimoji="0" lang="en-US" altLang="zh-CN" sz="1100" b="1" i="0" u="none" strike="noStrike" kern="1200" cap="none" spc="0" normalizeH="0" baseline="0" noProof="0" smtClean="0">
                          <a:ln>
                            <a:noFill/>
                          </a:ln>
                          <a:solidFill>
                            <a:srgbClr val="2D2015"/>
                          </a:solidFill>
                          <a:effectLst/>
                          <a:uLnTx/>
                          <a:uFillTx/>
                          <a:latin typeface="Cambria Math" panose="02040503050406030204" pitchFamily="18" charset="0"/>
                          <a:cs typeface="Calibri" panose="020F0502020204030204" pitchFamily="34" charset="0"/>
                        </a:rPr>
                        <m:t>𝐒</m:t>
                      </m:r>
                      <m:r>
                        <a:rPr kumimoji="0" lang="en-US" altLang="zh-CN" sz="1100" b="0" i="0" u="none" strike="noStrike" kern="1200" cap="none" spc="0" normalizeH="0" baseline="0" noProof="0">
                          <a:ln>
                            <a:noFill/>
                          </a:ln>
                          <a:solidFill>
                            <a:srgbClr val="2D2015"/>
                          </a:solidFill>
                          <a:effectLst/>
                          <a:uLnTx/>
                          <a:uFillTx/>
                          <a:latin typeface="Cambria Math" panose="02040503050406030204" pitchFamily="18" charset="0"/>
                          <a:cs typeface="Calibri" panose="020F0502020204030204" pitchFamily="34" charset="0"/>
                        </a:rPr>
                        <m:t>=</m:t>
                      </m:r>
                      <m:r>
                        <a:rPr lang="en-US" altLang="zh-CN" sz="1200">
                          <a:solidFill>
                            <a:srgbClr val="2D2015"/>
                          </a:solidFill>
                          <a:latin typeface="Cambria Math" panose="02040503050406030204" pitchFamily="18" charset="0"/>
                          <a:cs typeface="Calibri" panose="020F0502020204030204" pitchFamily="34" charset="0"/>
                        </a:rPr>
                        <m:t>𝑑𝑖𝑎𝑔</m:t>
                      </m:r>
                      <m:r>
                        <a:rPr lang="en-US" altLang="zh-CN" sz="1200">
                          <a:solidFill>
                            <a:srgbClr val="2D2015"/>
                          </a:solidFill>
                          <a:latin typeface="Cambria Math" panose="02040503050406030204" pitchFamily="18" charset="0"/>
                          <a:cs typeface="Calibri" panose="020F0502020204030204" pitchFamily="34" charset="0"/>
                        </a:rPr>
                        <m:t>(</m:t>
                      </m:r>
                      <m:r>
                        <a:rPr lang="en-US" altLang="zh-CN" sz="1200" b="1" i="1">
                          <a:solidFill>
                            <a:srgbClr val="2D2015"/>
                          </a:solidFill>
                          <a:latin typeface="Cambria Math" panose="02040503050406030204" pitchFamily="18" charset="0"/>
                          <a:cs typeface="Calibri" panose="020F0502020204030204" pitchFamily="34" charset="0"/>
                        </a:rPr>
                        <m:t>𝐅</m:t>
                      </m:r>
                      <m:sSub>
                        <m:sSubPr>
                          <m:ctrlPr>
                            <a:rPr lang="en-US" altLang="zh-CN" sz="1200" b="1" i="1">
                              <a:solidFill>
                                <a:srgbClr val="2D2015"/>
                              </a:solidFill>
                              <a:latin typeface="Cambria Math" panose="02040503050406030204" pitchFamily="18" charset="0"/>
                              <a:cs typeface="Calibri" panose="020F0502020204030204" pitchFamily="34" charset="0"/>
                            </a:rPr>
                          </m:ctrlPr>
                        </m:sSubPr>
                        <m:e>
                          <m:r>
                            <a:rPr lang="en-US" altLang="zh-CN" sz="1200" b="1" i="1" smtClean="0">
                              <a:solidFill>
                                <a:srgbClr val="2D2015"/>
                              </a:solidFill>
                              <a:latin typeface="Cambria Math" panose="02040503050406030204" pitchFamily="18" charset="0"/>
                              <a:cs typeface="Calibri" panose="020F0502020204030204" pitchFamily="34" charset="0"/>
                            </a:rPr>
                            <m:t>𝑹</m:t>
                          </m:r>
                        </m:e>
                        <m:sub>
                          <m:r>
                            <a:rPr lang="en-US" altLang="zh-CN" sz="1200" b="1" i="1" smtClean="0">
                              <a:solidFill>
                                <a:srgbClr val="2D2015"/>
                              </a:solidFill>
                              <a:latin typeface="Cambria Math" panose="02040503050406030204" pitchFamily="18" charset="0"/>
                              <a:cs typeface="Calibri" panose="020F0502020204030204" pitchFamily="34" charset="0"/>
                            </a:rPr>
                            <m:t>𝑯𝑯</m:t>
                          </m:r>
                        </m:sub>
                      </m:sSub>
                      <m:sSup>
                        <m:sSupPr>
                          <m:ctrlPr>
                            <a:rPr lang="en-US" altLang="zh-CN" sz="1200" b="1" i="1">
                              <a:solidFill>
                                <a:srgbClr val="2D2015"/>
                              </a:solidFill>
                              <a:latin typeface="Cambria Math" panose="02040503050406030204" pitchFamily="18" charset="0"/>
                              <a:cs typeface="Calibri" panose="020F0502020204030204" pitchFamily="34" charset="0"/>
                            </a:rPr>
                          </m:ctrlPr>
                        </m:sSupPr>
                        <m:e>
                          <m:r>
                            <a:rPr lang="en-US" altLang="zh-CN" sz="1200" b="1" i="1">
                              <a:solidFill>
                                <a:srgbClr val="2D2015"/>
                              </a:solidFill>
                              <a:latin typeface="Cambria Math" panose="02040503050406030204" pitchFamily="18" charset="0"/>
                              <a:cs typeface="Calibri" panose="020F0502020204030204" pitchFamily="34" charset="0"/>
                            </a:rPr>
                            <m:t>𝑭</m:t>
                          </m:r>
                        </m:e>
                        <m:sup>
                          <m:r>
                            <a:rPr lang="en-US" altLang="zh-CN" sz="1200" b="1" i="1">
                              <a:solidFill>
                                <a:srgbClr val="2D2015"/>
                              </a:solidFill>
                              <a:latin typeface="Cambria Math" panose="02040503050406030204" pitchFamily="18" charset="0"/>
                              <a:cs typeface="Calibri" panose="020F0502020204030204" pitchFamily="34" charset="0"/>
                            </a:rPr>
                            <m:t>𝑯</m:t>
                          </m:r>
                        </m:sup>
                      </m:sSup>
                      <m:r>
                        <a:rPr lang="en-US" altLang="zh-CN" sz="1200">
                          <a:solidFill>
                            <a:srgbClr val="2D2015"/>
                          </a:solidFill>
                          <a:latin typeface="Cambria Math" panose="02040503050406030204" pitchFamily="18" charset="0"/>
                          <a:cs typeface="Calibri" panose="020F0502020204030204" pitchFamily="34" charset="0"/>
                        </a:rPr>
                        <m:t>)</m:t>
                      </m:r>
                    </m:oMath>
                  </m:oMathPara>
                </a14:m>
                <a:endPar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endParaRPr>
              </a:p>
              <a:p>
                <a:pPr defTabSz="914400">
                  <a:spcAft>
                    <a:spcPts val="600"/>
                  </a:spcAft>
                  <a:defRPr/>
                </a:pPr>
                <a:r>
                  <a:rPr lang="en-US" altLang="zh-CN" sz="1200" b="1" u="sng" dirty="0" err="1">
                    <a:solidFill>
                      <a:srgbClr val="2D2015"/>
                    </a:solidFill>
                    <a:latin typeface="Arial" panose="020B0604020202020204"/>
                    <a:ea typeface="黑体" panose="02010609060101010101" pitchFamily="49" charset="-122"/>
                    <a:cs typeface="Calibri" panose="020F0502020204030204" pitchFamily="34" charset="0"/>
                  </a:rPr>
                  <a:t>gNB</a:t>
                </a:r>
                <a:r>
                  <a:rPr lang="en-US" altLang="zh-CN" sz="1200" b="1" u="sng" dirty="0">
                    <a:solidFill>
                      <a:srgbClr val="2D2015"/>
                    </a:solidFill>
                    <a:latin typeface="Arial" panose="020B0604020202020204"/>
                    <a:ea typeface="黑体" panose="02010609060101010101" pitchFamily="49" charset="-122"/>
                    <a:cs typeface="Calibri" panose="020F0502020204030204" pitchFamily="34" charset="0"/>
                  </a:rPr>
                  <a:t> Recover (implementation)</a:t>
                </a:r>
                <a:r>
                  <a:rPr lang="en-US" altLang="zh-CN" sz="1200" u="sng" dirty="0">
                    <a:solidFill>
                      <a:srgbClr val="2D2015"/>
                    </a:solidFill>
                    <a:latin typeface="Arial" panose="020B0604020202020204"/>
                    <a:ea typeface="黑体" panose="02010609060101010101" pitchFamily="49" charset="-122"/>
                    <a:cs typeface="Calibri" panose="020F0502020204030204" pitchFamily="34" charset="0"/>
                  </a:rPr>
                  <a:t>: </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In </a:t>
                </a:r>
                <a:r>
                  <a:rPr lang="en-US" altLang="zh-CN" sz="1200" dirty="0" err="1">
                    <a:solidFill>
                      <a:srgbClr val="2D2015"/>
                    </a:solidFill>
                    <a:latin typeface="Arial" panose="020B0604020202020204"/>
                    <a:ea typeface="黑体" panose="02010609060101010101" pitchFamily="49" charset="-122"/>
                    <a:cs typeface="Calibri" panose="020F0502020204030204" pitchFamily="34" charset="0"/>
                  </a:rPr>
                  <a:t>gNB</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 side,</a:t>
                </a:r>
                <a:r>
                  <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 channel</a:t>
                </a:r>
                <a:r>
                  <a:rPr kumimoji="0" lang="en-US" altLang="zh-CN" sz="1200" b="0" i="0" u="none" strike="noStrike" kern="1200" cap="none" spc="0" normalizeH="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 </a:t>
                </a:r>
                <a:r>
                  <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covariance</a:t>
                </a:r>
                <a:r>
                  <a:rPr lang="en-US" altLang="zh-CN" sz="1200" b="1" dirty="0">
                    <a:solidFill>
                      <a:srgbClr val="2D2015"/>
                    </a:solidFill>
                    <a:cs typeface="Calibri" panose="020F0502020204030204" pitchFamily="34" charset="0"/>
                  </a:rPr>
                  <a:t> </a:t>
                </a:r>
                <a14:m>
                  <m:oMath xmlns:m="http://schemas.openxmlformats.org/officeDocument/2006/math">
                    <m:sSub>
                      <m:sSubPr>
                        <m:ctrlPr>
                          <a:rPr lang="en-US" altLang="zh-CN" sz="1200" i="1">
                            <a:solidFill>
                              <a:srgbClr val="2D2015"/>
                            </a:solidFill>
                            <a:latin typeface="Cambria Math" panose="02040503050406030204" pitchFamily="18" charset="0"/>
                            <a:ea typeface="黑体" panose="02010609060101010101" pitchFamily="49" charset="-122"/>
                            <a:cs typeface="Calibri" panose="020F0502020204030204" pitchFamily="34" charset="0"/>
                          </a:rPr>
                        </m:ctrlPr>
                      </m:sSubPr>
                      <m:e>
                        <m:r>
                          <a:rPr lang="en-US" altLang="zh-CN" sz="1200">
                            <a:solidFill>
                              <a:srgbClr val="2D2015"/>
                            </a:solidFill>
                            <a:latin typeface="Cambria Math" panose="02040503050406030204" pitchFamily="18" charset="0"/>
                            <a:ea typeface="黑体" panose="02010609060101010101" pitchFamily="49" charset="-122"/>
                            <a:cs typeface="Calibri" panose="020F0502020204030204" pitchFamily="34" charset="0"/>
                          </a:rPr>
                          <m:t>𝑹</m:t>
                        </m:r>
                      </m:e>
                      <m:sub>
                        <m:r>
                          <a:rPr lang="en-US" altLang="zh-CN" sz="1200">
                            <a:solidFill>
                              <a:srgbClr val="2D2015"/>
                            </a:solidFill>
                            <a:latin typeface="Cambria Math" panose="02040503050406030204" pitchFamily="18" charset="0"/>
                            <a:ea typeface="黑体" panose="02010609060101010101" pitchFamily="49" charset="-122"/>
                            <a:cs typeface="Calibri" panose="020F0502020204030204" pitchFamily="34" charset="0"/>
                          </a:rPr>
                          <m:t>𝑯𝑯</m:t>
                        </m:r>
                      </m:sub>
                    </m:sSub>
                    <m:r>
                      <a:rPr lang="en-US" altLang="zh-CN" sz="1200">
                        <a:solidFill>
                          <a:srgbClr val="2D2015"/>
                        </a:solidFill>
                        <a:latin typeface="Cambria Math" panose="02040503050406030204" pitchFamily="18" charset="0"/>
                        <a:ea typeface="黑体" panose="02010609060101010101" pitchFamily="49" charset="-122"/>
                        <a:cs typeface="Calibri" panose="020F0502020204030204" pitchFamily="34" charset="0"/>
                      </a:rPr>
                      <m:t> </m:t>
                    </m:r>
                  </m:oMath>
                </a14:m>
                <a:r>
                  <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could be rebuild by </a:t>
                </a:r>
                <a14:m>
                  <m:oMath xmlns:m="http://schemas.openxmlformats.org/officeDocument/2006/math">
                    <m:sSup>
                      <m:sSupPr>
                        <m:ctrlPr>
                          <a:rPr lang="en-US" altLang="zh-CN" sz="1200" b="1" i="1">
                            <a:solidFill>
                              <a:srgbClr val="2D2015"/>
                            </a:solidFill>
                            <a:latin typeface="Cambria Math" panose="02040503050406030204" pitchFamily="18" charset="0"/>
                            <a:cs typeface="Calibri" panose="020F0502020204030204" pitchFamily="34" charset="0"/>
                          </a:rPr>
                        </m:ctrlPr>
                      </m:sSupPr>
                      <m:e>
                        <m:r>
                          <a:rPr lang="en-US" altLang="zh-CN" sz="1200" b="1" i="1">
                            <a:solidFill>
                              <a:srgbClr val="2D2015"/>
                            </a:solidFill>
                            <a:latin typeface="Cambria Math" panose="02040503050406030204" pitchFamily="18" charset="0"/>
                            <a:cs typeface="Calibri" panose="020F0502020204030204" pitchFamily="34" charset="0"/>
                          </a:rPr>
                          <m:t>𝑭</m:t>
                        </m:r>
                      </m:e>
                      <m:sup>
                        <m:r>
                          <a:rPr lang="en-US" altLang="zh-CN" sz="1200" b="1" i="1">
                            <a:solidFill>
                              <a:srgbClr val="2D2015"/>
                            </a:solidFill>
                            <a:latin typeface="Cambria Math" panose="02040503050406030204" pitchFamily="18" charset="0"/>
                            <a:cs typeface="Calibri" panose="020F0502020204030204" pitchFamily="34" charset="0"/>
                          </a:rPr>
                          <m:t>𝑯</m:t>
                        </m:r>
                      </m:sup>
                    </m:sSup>
                    <m:r>
                      <a:rPr lang="en-US" altLang="zh-CN" sz="1200" b="1" i="1" smtClean="0">
                        <a:solidFill>
                          <a:srgbClr val="2D2015"/>
                        </a:solidFill>
                        <a:latin typeface="Cambria Math" panose="02040503050406030204" pitchFamily="18" charset="0"/>
                        <a:cs typeface="Calibri" panose="020F0502020204030204" pitchFamily="34" charset="0"/>
                      </a:rPr>
                      <m:t>𝑺</m:t>
                    </m:r>
                    <m:r>
                      <a:rPr lang="en-US" altLang="zh-CN" sz="1200" b="1" i="1">
                        <a:solidFill>
                          <a:srgbClr val="2D2015"/>
                        </a:solidFill>
                        <a:latin typeface="Cambria Math" panose="02040503050406030204" pitchFamily="18" charset="0"/>
                        <a:cs typeface="Calibri" panose="020F0502020204030204" pitchFamily="34" charset="0"/>
                      </a:rPr>
                      <m:t>𝑭</m:t>
                    </m:r>
                  </m:oMath>
                </a14:m>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 and use the covariance matrix to filter out interference and noise with MMSE/LMMSE channel estimation by implementation.</a:t>
                </a:r>
              </a:p>
              <a:p>
                <a:pPr defTabSz="914400">
                  <a:spcAft>
                    <a:spcPts val="600"/>
                  </a:spcAft>
                  <a:defRPr/>
                </a:pPr>
                <a:r>
                  <a:rPr lang="en-US" altLang="zh-CN" sz="1200" b="1" dirty="0">
                    <a:solidFill>
                      <a:srgbClr val="2D2015"/>
                    </a:solidFill>
                    <a:latin typeface="Arial" panose="020B0604020202020204"/>
                    <a:ea typeface="黑体" panose="02010609060101010101" pitchFamily="49" charset="-122"/>
                    <a:cs typeface="Calibri" panose="020F0502020204030204" pitchFamily="34" charset="0"/>
                  </a:rPr>
                  <a:t>Overhead analysis: </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As an example, 64Tx, assuming L=128, and </a:t>
                </a:r>
                <a:r>
                  <a:rPr lang="en-US" altLang="zh-CN" sz="1200" b="1" dirty="0">
                    <a:solidFill>
                      <a:srgbClr val="2D2015"/>
                    </a:solidFill>
                    <a:latin typeface="Arial" panose="020B0604020202020204"/>
                    <a:ea typeface="黑体" panose="02010609060101010101" pitchFamily="49" charset="-122"/>
                    <a:cs typeface="Calibri" panose="020F0502020204030204" pitchFamily="34" charset="0"/>
                  </a:rPr>
                  <a:t>4 bits for each coefficient </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(only amplitude), including </a:t>
                </a:r>
                <a:r>
                  <a:rPr lang="en-US" altLang="zh-CN" sz="1200" b="1" dirty="0">
                    <a:solidFill>
                      <a:srgbClr val="2D2015"/>
                    </a:solidFill>
                    <a:latin typeface="Arial" panose="020B0604020202020204"/>
                    <a:ea typeface="黑体" panose="02010609060101010101" pitchFamily="49" charset="-122"/>
                    <a:cs typeface="Calibri" panose="020F0502020204030204" pitchFamily="34" charset="0"/>
                  </a:rPr>
                  <a:t>bits for coefficients position indication </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in space and frequency domain. then the feedback overhead:  128*4+</a:t>
                </a:r>
                <a:r>
                  <a:rPr lang="en-US" altLang="zh-CN" sz="1200" dirty="0">
                    <a:solidFill>
                      <a:srgbClr val="2D2015"/>
                    </a:solidFill>
                    <a:cs typeface="Calibri" panose="020F0502020204030204" pitchFamily="34" charset="0"/>
                  </a:rPr>
                  <a:t>log2(</a:t>
                </a:r>
                <a14:m>
                  <m:oMath xmlns:m="http://schemas.openxmlformats.org/officeDocument/2006/math">
                    <m:sSubSup>
                      <m:sSubSupPr>
                        <m:ctrlPr>
                          <a:rPr lang="zh-CN" altLang="zh-CN" sz="1200" i="1">
                            <a:solidFill>
                              <a:srgbClr val="2D2015"/>
                            </a:solidFill>
                            <a:latin typeface="Cambria Math" panose="02040503050406030204" pitchFamily="18" charset="0"/>
                            <a:cs typeface="Calibri" panose="020F0502020204030204" pitchFamily="34" charset="0"/>
                          </a:rPr>
                        </m:ctrlPr>
                      </m:sSubSupPr>
                      <m:e>
                        <m:r>
                          <a:rPr lang="en-US" altLang="zh-CN" sz="1200">
                            <a:solidFill>
                              <a:srgbClr val="2D2015"/>
                            </a:solidFill>
                            <a:latin typeface="Cambria Math" panose="02040503050406030204" pitchFamily="18" charset="0"/>
                            <a:cs typeface="Calibri" panose="020F0502020204030204" pitchFamily="34" charset="0"/>
                          </a:rPr>
                          <m:t>𝐶</m:t>
                        </m:r>
                      </m:e>
                      <m:sub>
                        <m:r>
                          <a:rPr lang="en-US" altLang="zh-CN" sz="1200">
                            <a:solidFill>
                              <a:srgbClr val="2D2015"/>
                            </a:solidFill>
                            <a:latin typeface="Cambria Math" panose="02040503050406030204" pitchFamily="18" charset="0"/>
                            <a:cs typeface="Calibri" panose="020F0502020204030204" pitchFamily="34" charset="0"/>
                          </a:rPr>
                          <m:t>32</m:t>
                        </m:r>
                      </m:sub>
                      <m:sup>
                        <m:r>
                          <a:rPr lang="en-US" altLang="zh-CN" sz="1200">
                            <a:solidFill>
                              <a:srgbClr val="2D2015"/>
                            </a:solidFill>
                            <a:latin typeface="Cambria Math" panose="02040503050406030204" pitchFamily="18" charset="0"/>
                            <a:cs typeface="Calibri" panose="020F0502020204030204" pitchFamily="34" charset="0"/>
                          </a:rPr>
                          <m:t>16</m:t>
                        </m:r>
                      </m:sup>
                    </m:sSubSup>
                  </m:oMath>
                </a14:m>
                <a:r>
                  <a:rPr lang="en-US" altLang="zh-CN" sz="1200" dirty="0">
                    <a:solidFill>
                      <a:srgbClr val="2D2015"/>
                    </a:solidFill>
                    <a:cs typeface="Calibri" panose="020F0502020204030204" pitchFamily="34" charset="0"/>
                  </a:rPr>
                  <a:t>)+ log2(</a:t>
                </a:r>
                <a14:m>
                  <m:oMath xmlns:m="http://schemas.openxmlformats.org/officeDocument/2006/math">
                    <m:sSubSup>
                      <m:sSubSupPr>
                        <m:ctrlPr>
                          <a:rPr lang="zh-CN" altLang="zh-CN" sz="1200" i="1">
                            <a:solidFill>
                              <a:srgbClr val="2D2015"/>
                            </a:solidFill>
                            <a:latin typeface="Cambria Math" panose="02040503050406030204" pitchFamily="18" charset="0"/>
                            <a:cs typeface="Calibri" panose="020F0502020204030204" pitchFamily="34" charset="0"/>
                          </a:rPr>
                        </m:ctrlPr>
                      </m:sSubSupPr>
                      <m:e>
                        <m:r>
                          <a:rPr lang="en-US" altLang="zh-CN" sz="1200">
                            <a:solidFill>
                              <a:srgbClr val="2D2015"/>
                            </a:solidFill>
                            <a:latin typeface="Cambria Math" panose="02040503050406030204" pitchFamily="18" charset="0"/>
                            <a:cs typeface="Calibri" panose="020F0502020204030204" pitchFamily="34" charset="0"/>
                          </a:rPr>
                          <m:t>𝐶</m:t>
                        </m:r>
                      </m:e>
                      <m:sub>
                        <m:r>
                          <a:rPr lang="en-US" altLang="zh-CN" sz="1200">
                            <a:solidFill>
                              <a:srgbClr val="2D2015"/>
                            </a:solidFill>
                            <a:latin typeface="Cambria Math" panose="02040503050406030204" pitchFamily="18" charset="0"/>
                            <a:cs typeface="Calibri" panose="020F0502020204030204" pitchFamily="34" charset="0"/>
                          </a:rPr>
                          <m:t>16</m:t>
                        </m:r>
                      </m:sub>
                      <m:sup>
                        <m:r>
                          <a:rPr lang="en-US" altLang="zh-CN" sz="1200">
                            <a:solidFill>
                              <a:srgbClr val="2D2015"/>
                            </a:solidFill>
                            <a:latin typeface="Cambria Math" panose="02040503050406030204" pitchFamily="18" charset="0"/>
                            <a:cs typeface="Calibri" panose="020F0502020204030204" pitchFamily="34" charset="0"/>
                          </a:rPr>
                          <m:t>8</m:t>
                        </m:r>
                      </m:sup>
                    </m:sSubSup>
                  </m:oMath>
                </a14:m>
                <a:r>
                  <a:rPr lang="en-US" altLang="zh-CN" sz="1200" dirty="0">
                    <a:solidFill>
                      <a:srgbClr val="2D2015"/>
                    </a:solidFill>
                    <a:cs typeface="Calibri" panose="020F0502020204030204" pitchFamily="34" charset="0"/>
                  </a:rPr>
                  <a:t>)=556 bits for 320ms period or more for each report.</a:t>
                </a:r>
              </a:p>
              <a:p>
                <a:pPr defTabSz="914400">
                  <a:spcAft>
                    <a:spcPts val="600"/>
                  </a:spcAft>
                  <a:defRPr/>
                </a:pPr>
                <a:endParaRPr lang="en-US" altLang="zh-CN" sz="1200" dirty="0">
                  <a:solidFill>
                    <a:srgbClr val="2D2015"/>
                  </a:solidFill>
                  <a:cs typeface="Calibri" panose="020F0502020204030204" pitchFamily="34" charset="0"/>
                </a:endParaRPr>
              </a:p>
            </p:txBody>
          </p:sp>
        </mc:Choice>
        <mc:Fallback xmlns="">
          <p:sp>
            <p:nvSpPr>
              <p:cNvPr id="1230" name="矩形 1229">
                <a:extLst>
                  <a:ext uri="{FF2B5EF4-FFF2-40B4-BE49-F238E27FC236}">
                    <a16:creationId xmlns:a16="http://schemas.microsoft.com/office/drawing/2014/main" id="{E3A9FA65-7307-4DCD-82A0-0CC2BC52CBE6}"/>
                  </a:ext>
                </a:extLst>
              </p:cNvPr>
              <p:cNvSpPr>
                <a:spLocks noRot="1" noChangeAspect="1" noMove="1" noResize="1" noEditPoints="1" noAdjustHandles="1" noChangeArrowheads="1" noChangeShapeType="1" noTextEdit="1"/>
              </p:cNvSpPr>
              <p:nvPr/>
            </p:nvSpPr>
            <p:spPr>
              <a:xfrm>
                <a:off x="333499" y="2161421"/>
                <a:ext cx="7932196" cy="3455433"/>
              </a:xfrm>
              <a:prstGeom prst="rect">
                <a:avLst/>
              </a:prstGeom>
              <a:blipFill>
                <a:blip r:embed="rId3"/>
                <a:stretch>
                  <a:fillRect l="-77" t="-353"/>
                </a:stretch>
              </a:blipFill>
            </p:spPr>
            <p:txBody>
              <a:bodyPr/>
              <a:lstStyle/>
              <a:p>
                <a:r>
                  <a:rPr lang="zh-CN" altLang="en-US">
                    <a:noFill/>
                  </a:rPr>
                  <a:t> </a:t>
                </a:r>
              </a:p>
            </p:txBody>
          </p:sp>
        </mc:Fallback>
      </mc:AlternateContent>
      <p:sp>
        <p:nvSpPr>
          <p:cNvPr id="1170" name="副标题 1">
            <a:extLst>
              <a:ext uri="{FF2B5EF4-FFF2-40B4-BE49-F238E27FC236}">
                <a16:creationId xmlns:a16="http://schemas.microsoft.com/office/drawing/2014/main" id="{8345C4CE-C179-4E04-B178-EFB8812B7E58}"/>
              </a:ext>
            </a:extLst>
          </p:cNvPr>
          <p:cNvSpPr txBox="1">
            <a:spLocks/>
          </p:cNvSpPr>
          <p:nvPr/>
        </p:nvSpPr>
        <p:spPr>
          <a:xfrm>
            <a:off x="204284" y="53119"/>
            <a:ext cx="11763562"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altLang="zh-CN" sz="1800" b="1" i="0" u="none" strike="noStrike" kern="1200" cap="none" spc="0" normalizeH="0" baseline="0" noProof="0" dirty="0" err="1">
                <a:ln>
                  <a:noFill/>
                </a:ln>
                <a:solidFill>
                  <a:srgbClr val="C00000"/>
                </a:solidFill>
                <a:effectLst/>
                <a:uLnTx/>
                <a:uFillTx/>
                <a:latin typeface="Arial" panose="020B0604020202020204"/>
                <a:ea typeface="Microsoft YaHei" panose="020B0503020204020204" pitchFamily="34" charset="-122"/>
                <a:cs typeface="Calibri" panose="020F0502020204030204" pitchFamily="34" charset="0"/>
              </a:rPr>
              <a:t>Enh</a:t>
            </a:r>
            <a:r>
              <a:rPr lang="en-US" altLang="zh-CN" sz="1800" b="1" dirty="0">
                <a:solidFill>
                  <a:srgbClr val="C00000"/>
                </a:solidFill>
                <a:latin typeface="Arial" panose="020B0604020202020204"/>
                <a:cs typeface="Calibri" panose="020F0502020204030204" pitchFamily="34" charset="0"/>
              </a:rPr>
              <a:t>.</a:t>
            </a:r>
            <a:r>
              <a:rPr kumimoji="0" lang="en-US" altLang="zh-CN" sz="1800" b="1" i="0" u="none" strike="noStrike" kern="1200" cap="none" spc="0" normalizeH="0" baseline="0" noProof="0" dirty="0">
                <a:ln>
                  <a:noFill/>
                </a:ln>
                <a:solidFill>
                  <a:srgbClr val="C00000"/>
                </a:solidFill>
                <a:effectLst/>
                <a:uLnTx/>
                <a:uFillTx/>
                <a:latin typeface="Arial" panose="020B0604020202020204"/>
                <a:ea typeface="Microsoft YaHei" panose="020B0503020204020204" pitchFamily="34" charset="-122"/>
                <a:cs typeface="Calibri" panose="020F0502020204030204" pitchFamily="34" charset="0"/>
              </a:rPr>
              <a:t> 1: Long-Term </a:t>
            </a:r>
            <a:r>
              <a:rPr lang="en-US" altLang="zh-CN" sz="1800" b="1" dirty="0">
                <a:solidFill>
                  <a:srgbClr val="C00000"/>
                </a:solidFill>
                <a:latin typeface="Arial" panose="020B0604020202020204"/>
                <a:cs typeface="Calibri" panose="020F0502020204030204" pitchFamily="34" charset="0"/>
              </a:rPr>
              <a:t>Channel </a:t>
            </a:r>
            <a:r>
              <a:rPr kumimoji="0" lang="en-US" altLang="zh-CN" sz="1800" b="1" i="0" u="none" strike="noStrike" kern="1200" cap="none" spc="0" normalizeH="0" baseline="0" noProof="0" dirty="0">
                <a:ln>
                  <a:noFill/>
                </a:ln>
                <a:solidFill>
                  <a:srgbClr val="C00000"/>
                </a:solidFill>
                <a:effectLst/>
                <a:uLnTx/>
                <a:uFillTx/>
                <a:latin typeface="Arial" panose="020B0604020202020204"/>
                <a:ea typeface="Microsoft YaHei" panose="020B0503020204020204" pitchFamily="34" charset="-122"/>
                <a:cs typeface="Calibri" panose="020F0502020204030204" pitchFamily="34" charset="0"/>
              </a:rPr>
              <a:t>Covariance Assisted SRS Channel Estimation </a:t>
            </a:r>
          </a:p>
        </p:txBody>
      </p:sp>
      <p:sp>
        <p:nvSpPr>
          <p:cNvPr id="1224" name="矩形 1223">
            <a:extLst>
              <a:ext uri="{FF2B5EF4-FFF2-40B4-BE49-F238E27FC236}">
                <a16:creationId xmlns:a16="http://schemas.microsoft.com/office/drawing/2014/main" id="{C39F51C3-CA88-4587-875C-0322030718A6}"/>
              </a:ext>
            </a:extLst>
          </p:cNvPr>
          <p:cNvSpPr/>
          <p:nvPr/>
        </p:nvSpPr>
        <p:spPr>
          <a:xfrm>
            <a:off x="380786" y="5904507"/>
            <a:ext cx="10671292" cy="58477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Pct val="100000"/>
              <a:buFontTx/>
              <a:buNone/>
              <a:tabLst/>
              <a:defRPr/>
            </a:pPr>
            <a:r>
              <a:rPr kumimoji="0" lang="en-US" altLang="zh-CN" sz="1600" b="1" i="1" u="none" strike="noStrike" kern="0" cap="none" spc="0" normalizeH="0" baseline="0" noProof="0" dirty="0">
                <a:ln>
                  <a:noFill/>
                </a:ln>
                <a:solidFill>
                  <a:srgbClr val="C00000"/>
                </a:solidFill>
                <a:effectLst/>
                <a:uLnTx/>
                <a:uFillTx/>
                <a:latin typeface="Arial" panose="020B0604020202020204"/>
                <a:ea typeface="微软雅黑" panose="020B0503020204020204" pitchFamily="34" charset="-122"/>
                <a:cs typeface="Calibri" panose="020F0502020204030204" pitchFamily="34" charset="0"/>
              </a:rPr>
              <a:t>Proposal 1</a:t>
            </a:r>
            <a:r>
              <a:rPr lang="en-US" altLang="zh-CN" sz="1600" b="1" i="1" kern="0" dirty="0">
                <a:solidFill>
                  <a:srgbClr val="C00000"/>
                </a:solidFill>
                <a:latin typeface="Arial" panose="020B0604020202020204"/>
                <a:ea typeface="微软雅黑" panose="020B0503020204020204" pitchFamily="34" charset="-122"/>
                <a:cs typeface="Calibri" panose="020F0502020204030204" pitchFamily="34" charset="0"/>
              </a:rPr>
              <a:t>:</a:t>
            </a:r>
          </a:p>
          <a:p>
            <a:pPr marL="285750" marR="0" lvl="0" indent="-285750" algn="l" defTabSz="914400" rtl="0" eaLnBrk="0" fontAlgn="base" latinLnBrk="0" hangingPunct="0">
              <a:lnSpc>
                <a:spcPct val="100000"/>
              </a:lnSpc>
              <a:spcBef>
                <a:spcPct val="0"/>
              </a:spcBef>
              <a:spcAft>
                <a:spcPct val="0"/>
              </a:spcAft>
              <a:buClrTx/>
              <a:buSzPct val="100000"/>
              <a:buFont typeface="Wingdings" panose="05000000000000000000" pitchFamily="2" charset="2"/>
              <a:buChar char="n"/>
              <a:tabLst/>
              <a:defRPr/>
            </a:pPr>
            <a:r>
              <a:rPr lang="en-US" altLang="zh-CN" sz="1600" kern="0" dirty="0">
                <a:solidFill>
                  <a:srgbClr val="1D1D1A"/>
                </a:solidFill>
                <a:latin typeface="Arial" panose="020B0604020202020204"/>
                <a:ea typeface="等线" panose="02010600030101010101" pitchFamily="2" charset="-122"/>
                <a:cs typeface="Arial"/>
              </a:rPr>
              <a:t>Specify CSI feedback with long term channel covariance to assist SRS channel estimation.</a:t>
            </a:r>
            <a:endParaRPr kumimoji="0" lang="zh-CN" altLang="en-US" sz="1600" b="1" i="0" u="none" strike="noStrike" kern="0" cap="none" spc="0" normalizeH="0" baseline="0" noProof="0" dirty="0">
              <a:ln>
                <a:noFill/>
              </a:ln>
              <a:solidFill>
                <a:srgbClr val="990000"/>
              </a:solidFill>
              <a:effectLst/>
              <a:uLnTx/>
              <a:uFillTx/>
              <a:latin typeface="Arial" panose="020B0604020202020204"/>
              <a:ea typeface="微软雅黑" panose="020B0503020204020204" pitchFamily="34" charset="-122"/>
              <a:cs typeface="Calibri" panose="020F0502020204030204" pitchFamily="34" charset="0"/>
            </a:endParaRPr>
          </a:p>
        </p:txBody>
      </p:sp>
      <mc:AlternateContent xmlns:mc="http://schemas.openxmlformats.org/markup-compatibility/2006" xmlns:a14="http://schemas.microsoft.com/office/drawing/2010/main">
        <mc:Choice Requires="a14">
          <p:sp>
            <p:nvSpPr>
              <p:cNvPr id="1227" name="矩形 1226"/>
              <p:cNvSpPr/>
              <p:nvPr/>
            </p:nvSpPr>
            <p:spPr>
              <a:xfrm>
                <a:off x="197426" y="683654"/>
                <a:ext cx="8358589" cy="849143"/>
              </a:xfrm>
              <a:prstGeom prst="rect">
                <a:avLst/>
              </a:prstGeom>
            </p:spPr>
            <p:txBody>
              <a:bodyPr wrap="square">
                <a:spAutoFit/>
              </a:bodyPr>
              <a:lstStyle/>
              <a:p>
                <a:pPr marL="0" lvl="1" algn="just" defTabSz="914400" eaLnBrk="0" fontAlgn="base" hangingPunct="0">
                  <a:spcBef>
                    <a:spcPct val="0"/>
                  </a:spcBef>
                  <a:spcAft>
                    <a:spcPct val="0"/>
                  </a:spcAft>
                  <a:buSzPct val="100000"/>
                  <a:defRPr/>
                </a:pPr>
                <a:r>
                  <a:rPr kumimoji="0" lang="en-US" altLang="zh-CN" sz="1200" b="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To address the issue </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of strong interference on SRS from other TRPs, </a:t>
                </a:r>
                <a:r>
                  <a:rPr kumimoji="0" lang="en-US" altLang="zh-CN" sz="1200" i="0" u="none" strike="noStrike" kern="1200" cap="none" spc="0" normalizeH="0" baseline="0" noProof="0" dirty="0" err="1">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gNB</a:t>
                </a:r>
                <a:r>
                  <a:rPr kumimoji="0" lang="en-US" altLang="zh-CN" sz="1200" i="0" u="none" strike="noStrike" kern="120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 can use </a:t>
                </a:r>
                <a:r>
                  <a:rPr lang="en-US" altLang="zh-CN" sz="1200" b="1" dirty="0">
                    <a:solidFill>
                      <a:srgbClr val="2D2015"/>
                    </a:solidFill>
                    <a:latin typeface="Arial" panose="020B0604020202020204"/>
                    <a:ea typeface="黑体" panose="02010609060101010101" pitchFamily="49" charset="-122"/>
                    <a:cs typeface="Calibri" panose="020F0502020204030204" pitchFamily="34" charset="0"/>
                  </a:rPr>
                  <a:t>long term channel covariance matrix </a:t>
                </a:r>
                <a:r>
                  <a:rPr lang="zh-CN" altLang="en-US" sz="1200" b="1" dirty="0">
                    <a:solidFill>
                      <a:srgbClr val="2D2015"/>
                    </a:solidFill>
                    <a:latin typeface="Arial" panose="020B0604020202020204"/>
                    <a:ea typeface="黑体" panose="02010609060101010101" pitchFamily="49" charset="-122"/>
                    <a:cs typeface="Calibri" panose="020F0502020204030204" pitchFamily="34" charset="0"/>
                  </a:rPr>
                  <a:t>（</a:t>
                </a:r>
                <a14:m>
                  <m:oMath xmlns:m="http://schemas.openxmlformats.org/officeDocument/2006/math">
                    <m:sSub>
                      <m:sSubPr>
                        <m:ctrlPr>
                          <a:rPr lang="en-US" altLang="zh-CN" sz="1200" i="1">
                            <a:solidFill>
                              <a:srgbClr val="2D2015"/>
                            </a:solidFill>
                            <a:latin typeface="Cambria Math" panose="02040503050406030204" pitchFamily="18" charset="0"/>
                            <a:cs typeface="Calibri" panose="020F0502020204030204" pitchFamily="34" charset="0"/>
                          </a:rPr>
                        </m:ctrlPr>
                      </m:sSubPr>
                      <m:e>
                        <m:r>
                          <a:rPr lang="en-US" altLang="zh-CN" sz="1200" b="1" i="1">
                            <a:solidFill>
                              <a:srgbClr val="2D2015"/>
                            </a:solidFill>
                            <a:latin typeface="Cambria Math" panose="02040503050406030204" pitchFamily="18" charset="0"/>
                            <a:cs typeface="Calibri" panose="020F0502020204030204" pitchFamily="34" charset="0"/>
                          </a:rPr>
                          <m:t>𝑹</m:t>
                        </m:r>
                      </m:e>
                      <m:sub>
                        <m:r>
                          <a:rPr lang="en-US" altLang="zh-CN" sz="1200" i="1">
                            <a:solidFill>
                              <a:srgbClr val="2D2015"/>
                            </a:solidFill>
                            <a:latin typeface="Cambria Math" panose="02040503050406030204" pitchFamily="18" charset="0"/>
                            <a:cs typeface="Calibri" panose="020F0502020204030204" pitchFamily="34" charset="0"/>
                          </a:rPr>
                          <m:t>𝐻𝐻</m:t>
                        </m:r>
                      </m:sub>
                    </m:sSub>
                    <m:r>
                      <a:rPr lang="en-US" altLang="zh-CN" sz="1200" i="1">
                        <a:solidFill>
                          <a:srgbClr val="2D2015"/>
                        </a:solidFill>
                        <a:latin typeface="Cambria Math" panose="02040503050406030204" pitchFamily="18" charset="0"/>
                        <a:cs typeface="Calibri" panose="020F0502020204030204" pitchFamily="34" charset="0"/>
                      </a:rPr>
                      <m:t> </m:t>
                    </m:r>
                  </m:oMath>
                </a14:m>
                <a:r>
                  <a:rPr lang="zh-CN" altLang="en-US" sz="1200" b="1" dirty="0">
                    <a:solidFill>
                      <a:srgbClr val="2D2015"/>
                    </a:solidFill>
                    <a:latin typeface="Arial" panose="020B0604020202020204"/>
                    <a:ea typeface="黑体" panose="02010609060101010101" pitchFamily="49" charset="-122"/>
                    <a:cs typeface="Calibri" panose="020F0502020204030204" pitchFamily="34" charset="0"/>
                  </a:rPr>
                  <a:t>）</a:t>
                </a:r>
                <a:r>
                  <a:rPr lang="en-US" altLang="zh-CN" sz="1200" b="1" dirty="0">
                    <a:solidFill>
                      <a:srgbClr val="2D2015"/>
                    </a:solidFill>
                    <a:latin typeface="Arial" panose="020B0604020202020204"/>
                    <a:ea typeface="黑体" panose="02010609060101010101" pitchFamily="49" charset="-122"/>
                    <a:cs typeface="Calibri" panose="020F0502020204030204" pitchFamily="34" charset="0"/>
                  </a:rPr>
                  <a:t> </a:t>
                </a:r>
                <a:r>
                  <a:rPr lang="en-US" altLang="zh-CN" sz="1200" b="1" dirty="0">
                    <a:solidFill>
                      <a:srgbClr val="2D2015"/>
                    </a:solidFill>
                    <a:cs typeface="Calibri" panose="020F0502020204030204" pitchFamily="34" charset="0"/>
                  </a:rPr>
                  <a:t>to</a:t>
                </a:r>
                <a:r>
                  <a:rPr lang="zh-CN" altLang="en-US" sz="1200" b="1" dirty="0">
                    <a:solidFill>
                      <a:srgbClr val="2D2015"/>
                    </a:solidFill>
                    <a:cs typeface="Calibri" panose="020F0502020204030204" pitchFamily="34" charset="0"/>
                  </a:rPr>
                  <a:t> </a:t>
                </a:r>
                <a:r>
                  <a:rPr lang="en-US" altLang="zh-CN" sz="1200" b="1" dirty="0">
                    <a:solidFill>
                      <a:srgbClr val="2D2015"/>
                    </a:solidFill>
                    <a:cs typeface="Calibri" panose="020F0502020204030204" pitchFamily="34" charset="0"/>
                  </a:rPr>
                  <a:t>filter out interference and noise</a:t>
                </a:r>
                <a:r>
                  <a:rPr lang="en-US" altLang="zh-CN" sz="1200" dirty="0">
                    <a:solidFill>
                      <a:srgbClr val="2D2015"/>
                    </a:solidFill>
                    <a:cs typeface="Calibri" panose="020F0502020204030204" pitchFamily="34" charset="0"/>
                  </a:rPr>
                  <a:t> (e.g., using MMSE/LMMSE: </a:t>
                </a:r>
                <a14:m>
                  <m:oMath xmlns:m="http://schemas.openxmlformats.org/officeDocument/2006/math">
                    <m:sSub>
                      <m:sSubPr>
                        <m:ctrlPr>
                          <a:rPr lang="en-US" altLang="zh-CN" sz="1200" i="1">
                            <a:solidFill>
                              <a:srgbClr val="2D2015"/>
                            </a:solidFill>
                            <a:latin typeface="Cambria Math" panose="02040503050406030204" pitchFamily="18" charset="0"/>
                            <a:cs typeface="Calibri" panose="020F0502020204030204" pitchFamily="34" charset="0"/>
                          </a:rPr>
                        </m:ctrlPr>
                      </m:sSubPr>
                      <m:e>
                        <m:r>
                          <a:rPr lang="en-US" altLang="zh-CN" sz="1200" b="1" i="1" smtClean="0">
                            <a:solidFill>
                              <a:srgbClr val="2D2015"/>
                            </a:solidFill>
                            <a:latin typeface="Cambria Math" panose="02040503050406030204" pitchFamily="18" charset="0"/>
                            <a:cs typeface="Calibri" panose="020F0502020204030204" pitchFamily="34" charset="0"/>
                          </a:rPr>
                          <m:t>𝑯</m:t>
                        </m:r>
                      </m:e>
                      <m:sub>
                        <m:r>
                          <a:rPr lang="en-US" altLang="zh-CN" sz="1200" b="0" i="1" smtClean="0">
                            <a:solidFill>
                              <a:srgbClr val="2D2015"/>
                            </a:solidFill>
                            <a:latin typeface="Cambria Math" panose="02040503050406030204" pitchFamily="18" charset="0"/>
                            <a:cs typeface="Calibri" panose="020F0502020204030204" pitchFamily="34" charset="0"/>
                          </a:rPr>
                          <m:t>𝑓𝑖𝑙𝑡𝑒𝑟𝑒𝑑</m:t>
                        </m:r>
                      </m:sub>
                    </m:sSub>
                    <m:r>
                      <a:rPr lang="en-US" altLang="zh-CN" sz="1200" i="1">
                        <a:solidFill>
                          <a:srgbClr val="2D2015"/>
                        </a:solidFill>
                        <a:latin typeface="Cambria Math" panose="02040503050406030204" pitchFamily="18" charset="0"/>
                        <a:cs typeface="Calibri" panose="020F0502020204030204" pitchFamily="34" charset="0"/>
                      </a:rPr>
                      <m:t>=</m:t>
                    </m:r>
                    <m:sSub>
                      <m:sSubPr>
                        <m:ctrlPr>
                          <a:rPr lang="en-US" altLang="zh-CN" sz="1200" i="1">
                            <a:solidFill>
                              <a:srgbClr val="2D2015"/>
                            </a:solidFill>
                            <a:latin typeface="Cambria Math" panose="02040503050406030204" pitchFamily="18" charset="0"/>
                            <a:cs typeface="Calibri" panose="020F0502020204030204" pitchFamily="34" charset="0"/>
                          </a:rPr>
                        </m:ctrlPr>
                      </m:sSubPr>
                      <m:e>
                        <m:r>
                          <a:rPr lang="en-US" altLang="zh-CN" sz="1200" b="1" i="1" smtClean="0">
                            <a:solidFill>
                              <a:srgbClr val="2D2015"/>
                            </a:solidFill>
                            <a:latin typeface="Cambria Math" panose="02040503050406030204" pitchFamily="18" charset="0"/>
                            <a:cs typeface="Calibri" panose="020F0502020204030204" pitchFamily="34" charset="0"/>
                          </a:rPr>
                          <m:t>𝑹</m:t>
                        </m:r>
                      </m:e>
                      <m:sub>
                        <m:r>
                          <a:rPr lang="en-US" altLang="zh-CN" sz="1200" b="0" i="1" smtClean="0">
                            <a:solidFill>
                              <a:srgbClr val="2D2015"/>
                            </a:solidFill>
                            <a:latin typeface="Cambria Math" panose="02040503050406030204" pitchFamily="18" charset="0"/>
                            <a:cs typeface="Calibri" panose="020F0502020204030204" pitchFamily="34" charset="0"/>
                          </a:rPr>
                          <m:t>𝐻𝐻</m:t>
                        </m:r>
                      </m:sub>
                    </m:sSub>
                    <m:sSup>
                      <m:sSupPr>
                        <m:ctrlPr>
                          <a:rPr lang="en-US" altLang="zh-CN" sz="1200" i="1">
                            <a:solidFill>
                              <a:srgbClr val="2D2015"/>
                            </a:solidFill>
                            <a:latin typeface="Cambria Math" panose="02040503050406030204" pitchFamily="18" charset="0"/>
                            <a:cs typeface="Calibri" panose="020F0502020204030204" pitchFamily="34" charset="0"/>
                          </a:rPr>
                        </m:ctrlPr>
                      </m:sSupPr>
                      <m:e>
                        <m:d>
                          <m:dPr>
                            <m:ctrlPr>
                              <a:rPr lang="en-US" altLang="zh-CN" sz="1200" i="1">
                                <a:solidFill>
                                  <a:srgbClr val="2D2015"/>
                                </a:solidFill>
                                <a:latin typeface="Cambria Math" panose="02040503050406030204" pitchFamily="18" charset="0"/>
                                <a:cs typeface="Calibri" panose="020F0502020204030204" pitchFamily="34" charset="0"/>
                              </a:rPr>
                            </m:ctrlPr>
                          </m:dPr>
                          <m:e>
                            <m:sSub>
                              <m:sSubPr>
                                <m:ctrlPr>
                                  <a:rPr lang="en-US" altLang="zh-CN" sz="1200" i="1">
                                    <a:solidFill>
                                      <a:srgbClr val="2D2015"/>
                                    </a:solidFill>
                                    <a:latin typeface="Cambria Math" panose="02040503050406030204" pitchFamily="18" charset="0"/>
                                    <a:cs typeface="Calibri" panose="020F0502020204030204" pitchFamily="34" charset="0"/>
                                  </a:rPr>
                                </m:ctrlPr>
                              </m:sSubPr>
                              <m:e>
                                <m:r>
                                  <a:rPr lang="en-US" altLang="zh-CN" sz="1200" b="1" i="1">
                                    <a:solidFill>
                                      <a:srgbClr val="2D2015"/>
                                    </a:solidFill>
                                    <a:latin typeface="Cambria Math" panose="02040503050406030204" pitchFamily="18" charset="0"/>
                                    <a:cs typeface="Calibri" panose="020F0502020204030204" pitchFamily="34" charset="0"/>
                                  </a:rPr>
                                  <m:t>𝑹</m:t>
                                </m:r>
                              </m:e>
                              <m:sub>
                                <m:r>
                                  <a:rPr lang="en-US" altLang="zh-CN" sz="1200" i="1">
                                    <a:solidFill>
                                      <a:srgbClr val="2D2015"/>
                                    </a:solidFill>
                                    <a:latin typeface="Cambria Math" panose="02040503050406030204" pitchFamily="18" charset="0"/>
                                    <a:cs typeface="Calibri" panose="020F0502020204030204" pitchFamily="34" charset="0"/>
                                  </a:rPr>
                                  <m:t>𝐻𝐻</m:t>
                                </m:r>
                              </m:sub>
                            </m:sSub>
                            <m:r>
                              <a:rPr lang="en-US" altLang="zh-CN" sz="1200" i="1">
                                <a:solidFill>
                                  <a:srgbClr val="2D2015"/>
                                </a:solidFill>
                                <a:latin typeface="Cambria Math" panose="02040503050406030204" pitchFamily="18" charset="0"/>
                                <a:cs typeface="Calibri" panose="020F0502020204030204" pitchFamily="34" charset="0"/>
                              </a:rPr>
                              <m:t>+</m:t>
                            </m:r>
                            <m:r>
                              <a:rPr lang="en-US" altLang="zh-CN" sz="1200" i="1">
                                <a:solidFill>
                                  <a:srgbClr val="2D2015"/>
                                </a:solidFill>
                                <a:latin typeface="Cambria Math" panose="02040503050406030204" pitchFamily="18" charset="0"/>
                                <a:cs typeface="Calibri" panose="020F0502020204030204" pitchFamily="34" charset="0"/>
                              </a:rPr>
                              <m:t>𝜎</m:t>
                            </m:r>
                            <m:r>
                              <a:rPr lang="en-US" altLang="zh-CN" sz="1200" b="1" i="1">
                                <a:solidFill>
                                  <a:srgbClr val="2D2015"/>
                                </a:solidFill>
                                <a:latin typeface="Cambria Math" panose="02040503050406030204" pitchFamily="18" charset="0"/>
                                <a:cs typeface="Calibri" panose="020F0502020204030204" pitchFamily="34" charset="0"/>
                              </a:rPr>
                              <m:t>𝑰</m:t>
                            </m:r>
                          </m:e>
                        </m:d>
                      </m:e>
                      <m:sup>
                        <m:r>
                          <a:rPr lang="en-US" altLang="zh-CN" sz="1200" i="1">
                            <a:solidFill>
                              <a:srgbClr val="2D2015"/>
                            </a:solidFill>
                            <a:latin typeface="Cambria Math" panose="02040503050406030204" pitchFamily="18" charset="0"/>
                            <a:cs typeface="Calibri" panose="020F0502020204030204" pitchFamily="34" charset="0"/>
                          </a:rPr>
                          <m:t>−1</m:t>
                        </m:r>
                      </m:sup>
                    </m:sSup>
                    <m:sSub>
                      <m:sSubPr>
                        <m:ctrlPr>
                          <a:rPr lang="en-US" altLang="zh-CN" sz="1200" i="1">
                            <a:solidFill>
                              <a:srgbClr val="2D2015"/>
                            </a:solidFill>
                            <a:latin typeface="Cambria Math" panose="02040503050406030204" pitchFamily="18" charset="0"/>
                            <a:cs typeface="Calibri" panose="020F0502020204030204" pitchFamily="34" charset="0"/>
                          </a:rPr>
                        </m:ctrlPr>
                      </m:sSubPr>
                      <m:e>
                        <m:r>
                          <a:rPr lang="en-US" altLang="zh-CN" sz="1200" b="1" i="1">
                            <a:solidFill>
                              <a:srgbClr val="2D2015"/>
                            </a:solidFill>
                            <a:latin typeface="Cambria Math" panose="02040503050406030204" pitchFamily="18" charset="0"/>
                            <a:cs typeface="Calibri" panose="020F0502020204030204" pitchFamily="34" charset="0"/>
                          </a:rPr>
                          <m:t>𝑯</m:t>
                        </m:r>
                      </m:e>
                      <m:sub>
                        <m:r>
                          <a:rPr lang="en-US" altLang="zh-CN" sz="1200" i="1">
                            <a:solidFill>
                              <a:srgbClr val="2D2015"/>
                            </a:solidFill>
                            <a:latin typeface="Cambria Math" panose="02040503050406030204" pitchFamily="18" charset="0"/>
                            <a:cs typeface="Calibri" panose="020F0502020204030204" pitchFamily="34" charset="0"/>
                          </a:rPr>
                          <m:t>𝑆𝑅𝑆</m:t>
                        </m:r>
                      </m:sub>
                    </m:sSub>
                  </m:oMath>
                </a14:m>
                <a:r>
                  <a:rPr lang="en-US" altLang="zh-CN" sz="1200" dirty="0">
                    <a:solidFill>
                      <a:srgbClr val="2D2015"/>
                    </a:solidFill>
                    <a:cs typeface="Calibri" panose="020F0502020204030204" pitchFamily="34" charset="0"/>
                  </a:rPr>
                  <a:t>) outside the signal space </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to assist SRS channel estimation, while the </a:t>
                </a:r>
                <a:r>
                  <a:rPr lang="en-US" altLang="zh-CN" sz="1200" b="1" dirty="0">
                    <a:solidFill>
                      <a:srgbClr val="2D2015"/>
                    </a:solidFill>
                    <a:latin typeface="Arial" panose="020B0604020202020204"/>
                    <a:ea typeface="黑体" panose="02010609060101010101" pitchFamily="49" charset="-122"/>
                    <a:cs typeface="Calibri" panose="020F0502020204030204" pitchFamily="34" charset="0"/>
                  </a:rPr>
                  <a:t>channel covariance matrix is based on DL signal measurement and UE feedback </a:t>
                </a:r>
                <a:r>
                  <a:rPr lang="en-US" altLang="zh-CN" sz="1200" dirty="0">
                    <a:solidFill>
                      <a:srgbClr val="2D2015"/>
                    </a:solidFill>
                    <a:latin typeface="Arial" panose="020B0604020202020204"/>
                    <a:ea typeface="黑体" panose="02010609060101010101" pitchFamily="49" charset="-122"/>
                    <a:cs typeface="Calibri" panose="020F0502020204030204" pitchFamily="34" charset="0"/>
                  </a:rPr>
                  <a:t>to guarantee the accuracy.</a:t>
                </a:r>
              </a:p>
            </p:txBody>
          </p:sp>
        </mc:Choice>
        <mc:Fallback xmlns="">
          <p:sp>
            <p:nvSpPr>
              <p:cNvPr id="1227" name="矩形 1226"/>
              <p:cNvSpPr>
                <a:spLocks noRot="1" noChangeAspect="1" noMove="1" noResize="1" noEditPoints="1" noAdjustHandles="1" noChangeArrowheads="1" noChangeShapeType="1" noTextEdit="1"/>
              </p:cNvSpPr>
              <p:nvPr/>
            </p:nvSpPr>
            <p:spPr>
              <a:xfrm>
                <a:off x="197426" y="683654"/>
                <a:ext cx="8358589" cy="849143"/>
              </a:xfrm>
              <a:prstGeom prst="rect">
                <a:avLst/>
              </a:prstGeom>
              <a:blipFill>
                <a:blip r:embed="rId4"/>
                <a:stretch>
                  <a:fillRect t="-719" b="-4317"/>
                </a:stretch>
              </a:blipFill>
            </p:spPr>
            <p:txBody>
              <a:bodyPr/>
              <a:lstStyle/>
              <a:p>
                <a:r>
                  <a:rPr lang="zh-CN" altLang="en-US">
                    <a:noFill/>
                  </a:rPr>
                  <a:t> </a:t>
                </a:r>
              </a:p>
            </p:txBody>
          </p:sp>
        </mc:Fallback>
      </mc:AlternateContent>
      <p:grpSp>
        <p:nvGrpSpPr>
          <p:cNvPr id="1231" name="组合 1230">
            <a:extLst>
              <a:ext uri="{FF2B5EF4-FFF2-40B4-BE49-F238E27FC236}">
                <a16:creationId xmlns:a16="http://schemas.microsoft.com/office/drawing/2014/main" id="{BC9E7EF8-85CB-4C98-9017-C583BCA586C6}"/>
              </a:ext>
            </a:extLst>
          </p:cNvPr>
          <p:cNvGrpSpPr/>
          <p:nvPr/>
        </p:nvGrpSpPr>
        <p:grpSpPr>
          <a:xfrm>
            <a:off x="6066264" y="3078268"/>
            <a:ext cx="2281346" cy="1011554"/>
            <a:chOff x="4636033" y="3616700"/>
            <a:chExt cx="2931498" cy="1011554"/>
          </a:xfrm>
        </p:grpSpPr>
        <p:grpSp>
          <p:nvGrpSpPr>
            <p:cNvPr id="1232" name="组合 1231">
              <a:extLst>
                <a:ext uri="{FF2B5EF4-FFF2-40B4-BE49-F238E27FC236}">
                  <a16:creationId xmlns:a16="http://schemas.microsoft.com/office/drawing/2014/main" id="{D3DC4070-D22A-479B-801F-205EE59E1DEF}"/>
                </a:ext>
              </a:extLst>
            </p:cNvPr>
            <p:cNvGrpSpPr/>
            <p:nvPr/>
          </p:nvGrpSpPr>
          <p:grpSpPr>
            <a:xfrm>
              <a:off x="4636033" y="3616700"/>
              <a:ext cx="2285105" cy="895276"/>
              <a:chOff x="4153014" y="5497368"/>
              <a:chExt cx="1546829" cy="601069"/>
            </a:xfrm>
          </p:grpSpPr>
          <p:cxnSp>
            <p:nvCxnSpPr>
              <p:cNvPr id="1235" name="直接箭头连接符 1234">
                <a:extLst>
                  <a:ext uri="{FF2B5EF4-FFF2-40B4-BE49-F238E27FC236}">
                    <a16:creationId xmlns:a16="http://schemas.microsoft.com/office/drawing/2014/main" id="{6DC87106-7030-4157-9101-0AC7D0ABC9CE}"/>
                  </a:ext>
                </a:extLst>
              </p:cNvPr>
              <p:cNvCxnSpPr>
                <a:cxnSpLocks/>
              </p:cNvCxnSpPr>
              <p:nvPr/>
            </p:nvCxnSpPr>
            <p:spPr>
              <a:xfrm flipV="1">
                <a:off x="4591139" y="6080832"/>
                <a:ext cx="1017720" cy="5189"/>
              </a:xfrm>
              <a:prstGeom prst="straightConnector1">
                <a:avLst/>
              </a:prstGeom>
              <a:noFill/>
              <a:ln w="6350" cap="flat" cmpd="sng" algn="ctr">
                <a:solidFill>
                  <a:srgbClr val="1D1D1A"/>
                </a:solidFill>
                <a:prstDash val="solid"/>
                <a:miter lim="800000"/>
                <a:tailEnd type="triangle"/>
              </a:ln>
              <a:effectLst/>
            </p:spPr>
          </p:cxnSp>
          <p:cxnSp>
            <p:nvCxnSpPr>
              <p:cNvPr id="1236" name="直接箭头连接符 1235">
                <a:extLst>
                  <a:ext uri="{FF2B5EF4-FFF2-40B4-BE49-F238E27FC236}">
                    <a16:creationId xmlns:a16="http://schemas.microsoft.com/office/drawing/2014/main" id="{CC7F488F-B8A4-4CE8-A16A-10ACABC37A8C}"/>
                  </a:ext>
                </a:extLst>
              </p:cNvPr>
              <p:cNvCxnSpPr>
                <a:cxnSpLocks/>
              </p:cNvCxnSpPr>
              <p:nvPr/>
            </p:nvCxnSpPr>
            <p:spPr>
              <a:xfrm flipV="1">
                <a:off x="4584006" y="5567047"/>
                <a:ext cx="0" cy="531390"/>
              </a:xfrm>
              <a:prstGeom prst="straightConnector1">
                <a:avLst/>
              </a:prstGeom>
              <a:noFill/>
              <a:ln w="6350" cap="flat" cmpd="sng" algn="ctr">
                <a:solidFill>
                  <a:srgbClr val="1D1D1A"/>
                </a:solidFill>
                <a:prstDash val="solid"/>
                <a:miter lim="800000"/>
                <a:tailEnd type="triangle"/>
              </a:ln>
              <a:effectLst/>
            </p:spPr>
          </p:cxnSp>
          <p:sp>
            <p:nvSpPr>
              <p:cNvPr id="1237" name="文本框 1236">
                <a:extLst>
                  <a:ext uri="{FF2B5EF4-FFF2-40B4-BE49-F238E27FC236}">
                    <a16:creationId xmlns:a16="http://schemas.microsoft.com/office/drawing/2014/main" id="{9D8D178F-1B81-4934-BF52-DCDF49FD3C9E}"/>
                  </a:ext>
                </a:extLst>
              </p:cNvPr>
              <p:cNvSpPr txBox="1"/>
              <p:nvPr/>
            </p:nvSpPr>
            <p:spPr>
              <a:xfrm>
                <a:off x="4153014" y="5497368"/>
                <a:ext cx="560375" cy="278956"/>
              </a:xfrm>
              <a:prstGeom prst="rect">
                <a:avLst/>
              </a:prstGeom>
              <a:noFill/>
            </p:spPr>
            <p:txBody>
              <a:bodyPr wrap="square" rtlCol="0">
                <a:spAutoFit/>
              </a:bodyPr>
              <a:lstStyle/>
              <a:p>
                <a:pPr marL="0" marR="0" lvl="0" indent="0" algn="ctr" defTabSz="913646" rtl="0" eaLnBrk="1" fontAlgn="base" latinLnBrk="0" hangingPunct="1">
                  <a:lnSpc>
                    <a:spcPct val="100000"/>
                  </a:lnSpc>
                  <a:spcBef>
                    <a:spcPct val="0"/>
                  </a:spcBef>
                  <a:spcAft>
                    <a:spcPct val="0"/>
                  </a:spcAft>
                  <a:buClrTx/>
                  <a:buSzTx/>
                  <a:buFontTx/>
                  <a:buNone/>
                  <a:tabLst/>
                  <a:defRPr/>
                </a:pPr>
                <a:r>
                  <a:rPr kumimoji="0" lang="en-US" altLang="zh-CN" sz="700" b="0" i="0" u="none" strike="noStrike" kern="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Angle-Delay power </a:t>
                </a:r>
                <a:endParaRPr kumimoji="0" lang="zh-CN" altLang="en-US" sz="700" b="0" i="0" u="none" strike="noStrike" kern="0" cap="none" spc="0" normalizeH="0" baseline="0" noProof="0" dirty="0">
                  <a:ln>
                    <a:noFill/>
                  </a:ln>
                  <a:solidFill>
                    <a:srgbClr val="1D1D1A"/>
                  </a:solidFill>
                  <a:effectLst/>
                  <a:uLnTx/>
                  <a:uFillTx/>
                  <a:latin typeface="Arial" panose="020B0604020202020204"/>
                  <a:ea typeface="宋体" charset="-122"/>
                  <a:cs typeface="+mn-cs"/>
                </a:endParaRPr>
              </a:p>
            </p:txBody>
          </p:sp>
          <p:sp>
            <p:nvSpPr>
              <p:cNvPr id="1238" name="任意多边形 206">
                <a:extLst>
                  <a:ext uri="{FF2B5EF4-FFF2-40B4-BE49-F238E27FC236}">
                    <a16:creationId xmlns:a16="http://schemas.microsoft.com/office/drawing/2014/main" id="{D40C1EA9-F10D-4497-9065-10302CF9C698}"/>
                  </a:ext>
                </a:extLst>
              </p:cNvPr>
              <p:cNvSpPr/>
              <p:nvPr/>
            </p:nvSpPr>
            <p:spPr bwMode="auto">
              <a:xfrm>
                <a:off x="4614955" y="5637468"/>
                <a:ext cx="598432" cy="436642"/>
              </a:xfrm>
              <a:custGeom>
                <a:avLst/>
                <a:gdLst>
                  <a:gd name="connsiteX0" fmla="*/ 0 w 637563"/>
                  <a:gd name="connsiteY0" fmla="*/ 419879 h 426801"/>
                  <a:gd name="connsiteX1" fmla="*/ 83889 w 637563"/>
                  <a:gd name="connsiteY1" fmla="*/ 268877 h 426801"/>
                  <a:gd name="connsiteX2" fmla="*/ 117445 w 637563"/>
                  <a:gd name="connsiteY2" fmla="*/ 430 h 426801"/>
                  <a:gd name="connsiteX3" fmla="*/ 176168 w 637563"/>
                  <a:gd name="connsiteY3" fmla="*/ 335989 h 426801"/>
                  <a:gd name="connsiteX4" fmla="*/ 218113 w 637563"/>
                  <a:gd name="connsiteY4" fmla="*/ 403101 h 426801"/>
                  <a:gd name="connsiteX5" fmla="*/ 302003 w 637563"/>
                  <a:gd name="connsiteY5" fmla="*/ 386323 h 426801"/>
                  <a:gd name="connsiteX6" fmla="*/ 343948 w 637563"/>
                  <a:gd name="connsiteY6" fmla="*/ 201765 h 426801"/>
                  <a:gd name="connsiteX7" fmla="*/ 377504 w 637563"/>
                  <a:gd name="connsiteY7" fmla="*/ 394712 h 426801"/>
                  <a:gd name="connsiteX8" fmla="*/ 536895 w 637563"/>
                  <a:gd name="connsiteY8" fmla="*/ 403101 h 426801"/>
                  <a:gd name="connsiteX9" fmla="*/ 587229 w 637563"/>
                  <a:gd name="connsiteY9" fmla="*/ 159820 h 426801"/>
                  <a:gd name="connsiteX10" fmla="*/ 637563 w 637563"/>
                  <a:gd name="connsiteY10" fmla="*/ 419879 h 42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7563" h="426801">
                    <a:moveTo>
                      <a:pt x="0" y="419879"/>
                    </a:moveTo>
                    <a:cubicBezTo>
                      <a:pt x="32157" y="379332"/>
                      <a:pt x="64315" y="338785"/>
                      <a:pt x="83889" y="268877"/>
                    </a:cubicBezTo>
                    <a:cubicBezTo>
                      <a:pt x="103463" y="198969"/>
                      <a:pt x="102065" y="-10755"/>
                      <a:pt x="117445" y="430"/>
                    </a:cubicBezTo>
                    <a:cubicBezTo>
                      <a:pt x="132825" y="11615"/>
                      <a:pt x="159390" y="268877"/>
                      <a:pt x="176168" y="335989"/>
                    </a:cubicBezTo>
                    <a:cubicBezTo>
                      <a:pt x="192946" y="403101"/>
                      <a:pt x="197141" y="394712"/>
                      <a:pt x="218113" y="403101"/>
                    </a:cubicBezTo>
                    <a:cubicBezTo>
                      <a:pt x="239085" y="411490"/>
                      <a:pt x="281031" y="419879"/>
                      <a:pt x="302003" y="386323"/>
                    </a:cubicBezTo>
                    <a:cubicBezTo>
                      <a:pt x="322975" y="352767"/>
                      <a:pt x="331365" y="200367"/>
                      <a:pt x="343948" y="201765"/>
                    </a:cubicBezTo>
                    <a:cubicBezTo>
                      <a:pt x="356531" y="203163"/>
                      <a:pt x="345346" y="361156"/>
                      <a:pt x="377504" y="394712"/>
                    </a:cubicBezTo>
                    <a:cubicBezTo>
                      <a:pt x="409662" y="428268"/>
                      <a:pt x="501941" y="442250"/>
                      <a:pt x="536895" y="403101"/>
                    </a:cubicBezTo>
                    <a:cubicBezTo>
                      <a:pt x="571849" y="363952"/>
                      <a:pt x="570451" y="157024"/>
                      <a:pt x="587229" y="159820"/>
                    </a:cubicBezTo>
                    <a:cubicBezTo>
                      <a:pt x="604007" y="162616"/>
                      <a:pt x="620785" y="291247"/>
                      <a:pt x="637563" y="419879"/>
                    </a:cubicBezTo>
                  </a:path>
                </a:pathLst>
              </a:custGeom>
              <a:noFill/>
              <a:ln w="19050" cap="flat" cmpd="sng" algn="ctr">
                <a:solidFill>
                  <a:srgbClr val="00B0F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368" tIns="45685" rIns="91368" bIns="45685" numCol="1" rtlCol="0" anchor="t" anchorCtr="0" compatLnSpc="1">
                <a:prstTxWarp prst="textNoShape">
                  <a:avLst/>
                </a:prstTxWarp>
              </a:bodyPr>
              <a:lstStyle/>
              <a:p>
                <a:pPr marL="0" marR="0" lvl="0" indent="0" algn="l" defTabSz="913646" rtl="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399" b="0" i="0" u="none" strike="noStrike" kern="0" cap="none" spc="0" normalizeH="0" baseline="0" noProof="0">
                  <a:ln>
                    <a:noFill/>
                  </a:ln>
                  <a:solidFill>
                    <a:srgbClr val="1D1D1A"/>
                  </a:solidFill>
                  <a:effectLst/>
                  <a:uLnTx/>
                  <a:uFillTx/>
                  <a:latin typeface="Arial" panose="020B0604020202020204"/>
                  <a:ea typeface="宋体" charset="-122"/>
                  <a:cs typeface="+mn-cs"/>
                </a:endParaRPr>
              </a:p>
            </p:txBody>
          </p:sp>
          <mc:AlternateContent xmlns:mc="http://schemas.openxmlformats.org/markup-compatibility/2006" xmlns:a14="http://schemas.microsoft.com/office/drawing/2010/main">
            <mc:Choice Requires="a14">
              <p:sp>
                <p:nvSpPr>
                  <p:cNvPr id="1239" name="矩形 1238">
                    <a:extLst>
                      <a:ext uri="{FF2B5EF4-FFF2-40B4-BE49-F238E27FC236}">
                        <a16:creationId xmlns:a16="http://schemas.microsoft.com/office/drawing/2014/main" id="{E64DDA46-D3C1-48CF-AD8F-6BB846656134}"/>
                      </a:ext>
                    </a:extLst>
                  </p:cNvPr>
                  <p:cNvSpPr/>
                  <p:nvPr/>
                </p:nvSpPr>
                <p:spPr>
                  <a:xfrm>
                    <a:off x="5166089" y="5883861"/>
                    <a:ext cx="533754" cy="14464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zh-CN" altLang="zh-CN" sz="800" b="0" i="1" u="none" strike="noStrike" kern="0" cap="none" spc="0" normalizeH="0" baseline="0" noProof="0" smtClean="0">
                                  <a:ln>
                                    <a:noFill/>
                                  </a:ln>
                                  <a:solidFill>
                                    <a:srgbClr val="1D1D1A"/>
                                  </a:solidFill>
                                  <a:effectLst/>
                                  <a:uLnTx/>
                                  <a:uFillTx/>
                                  <a:latin typeface="Cambria Math" panose="02040503050406030204" pitchFamily="18" charset="0"/>
                                  <a:ea typeface="Cambria Math" panose="02040503050406030204" pitchFamily="18" charset="0"/>
                                  <a:cs typeface="+mn-cs"/>
                                </a:rPr>
                              </m:ctrlPr>
                            </m:sSubPr>
                            <m:e>
                              <m:r>
                                <a:rPr kumimoji="0" lang="en-US" altLang="zh-CN" sz="800" b="0" i="1" u="none" strike="noStrike" kern="0" cap="none" spc="0" normalizeH="0" baseline="0" noProof="0" smtClean="0">
                                  <a:ln>
                                    <a:noFill/>
                                  </a:ln>
                                  <a:solidFill>
                                    <a:srgbClr val="1D1D1A"/>
                                  </a:solidFill>
                                  <a:effectLst/>
                                  <a:uLnTx/>
                                  <a:uFillTx/>
                                  <a:latin typeface="Cambria Math" panose="02040503050406030204" pitchFamily="18" charset="0"/>
                                  <a:ea typeface="宋体" panose="02010600030101010101" pitchFamily="2" charset="-122"/>
                                  <a:cs typeface="Times New Roman" panose="02020603050405020304" pitchFamily="18" charset="0"/>
                                </a:rPr>
                                <m:t>𝑁</m:t>
                              </m:r>
                            </m:e>
                            <m:sub>
                              <m:r>
                                <a:rPr kumimoji="0" lang="en-US" altLang="zh-CN" sz="800" b="0" i="1" u="none" strike="noStrike" kern="0" cap="none" spc="0" normalizeH="0" baseline="0" noProof="0" smtClean="0">
                                  <a:ln>
                                    <a:noFill/>
                                  </a:ln>
                                  <a:solidFill>
                                    <a:srgbClr val="1D1D1A"/>
                                  </a:solidFill>
                                  <a:effectLst/>
                                  <a:uLnTx/>
                                  <a:uFillTx/>
                                  <a:latin typeface="Cambria Math" panose="02040503050406030204" pitchFamily="18" charset="0"/>
                                  <a:ea typeface="宋体" panose="02010600030101010101" pitchFamily="2" charset="-122"/>
                                  <a:cs typeface="Times New Roman" panose="02020603050405020304" pitchFamily="18" charset="0"/>
                                </a:rPr>
                                <m:t>𝑡𝑥</m:t>
                              </m:r>
                            </m:sub>
                          </m:sSub>
                          <m:r>
                            <a:rPr kumimoji="0" lang="en-US" altLang="zh-CN" sz="800" b="0" i="0" u="none" strike="noStrike" kern="0" cap="none" spc="0" normalizeH="0" baseline="0" noProof="0" smtClean="0">
                              <a:ln>
                                <a:noFill/>
                              </a:ln>
                              <a:solidFill>
                                <a:srgbClr val="1D1D1A"/>
                              </a:solidFill>
                              <a:effectLst/>
                              <a:uLnTx/>
                              <a:uFillTx/>
                              <a:latin typeface="Cambria Math" panose="02040503050406030204" pitchFamily="18" charset="0"/>
                              <a:ea typeface="宋体" panose="02010600030101010101" pitchFamily="2" charset="-122"/>
                              <a:cs typeface="Times New Roman" panose="02020603050405020304" pitchFamily="18" charset="0"/>
                            </a:rPr>
                            <m:t>⋅</m:t>
                          </m:r>
                          <m:sSub>
                            <m:sSubPr>
                              <m:ctrlPr>
                                <a:rPr kumimoji="0" lang="zh-CN" altLang="zh-CN" sz="800" b="0" i="1" u="none" strike="noStrike" kern="0" cap="none" spc="0" normalizeH="0" baseline="0" noProof="0" smtClean="0">
                                  <a:ln>
                                    <a:noFill/>
                                  </a:ln>
                                  <a:solidFill>
                                    <a:srgbClr val="1D1D1A"/>
                                  </a:solidFill>
                                  <a:effectLst/>
                                  <a:uLnTx/>
                                  <a:uFillTx/>
                                  <a:latin typeface="Cambria Math" panose="02040503050406030204" pitchFamily="18" charset="0"/>
                                  <a:ea typeface="Cambria Math" panose="02040503050406030204" pitchFamily="18" charset="0"/>
                                  <a:cs typeface="+mn-cs"/>
                                </a:rPr>
                              </m:ctrlPr>
                            </m:sSubPr>
                            <m:e>
                              <m:r>
                                <a:rPr kumimoji="0" lang="en-US" altLang="zh-CN" sz="800" b="0" i="1" u="none" strike="noStrike" kern="0" cap="none" spc="0" normalizeH="0" baseline="0" noProof="0" smtClean="0">
                                  <a:ln>
                                    <a:noFill/>
                                  </a:ln>
                                  <a:solidFill>
                                    <a:srgbClr val="1D1D1A"/>
                                  </a:solidFill>
                                  <a:effectLst/>
                                  <a:uLnTx/>
                                  <a:uFillTx/>
                                  <a:latin typeface="Cambria Math" panose="02040503050406030204" pitchFamily="18" charset="0"/>
                                  <a:ea typeface="宋体" panose="02010600030101010101" pitchFamily="2" charset="-122"/>
                                  <a:cs typeface="Times New Roman" panose="02020603050405020304" pitchFamily="18" charset="0"/>
                                </a:rPr>
                                <m:t>𝑁</m:t>
                              </m:r>
                            </m:e>
                            <m:sub>
                              <m:r>
                                <a:rPr kumimoji="0" lang="en-US" altLang="zh-CN" sz="800" b="0" i="1" u="none" strike="noStrike" kern="0" cap="none" spc="0" normalizeH="0" baseline="0" noProof="0" smtClean="0">
                                  <a:ln>
                                    <a:noFill/>
                                  </a:ln>
                                  <a:solidFill>
                                    <a:srgbClr val="1D1D1A"/>
                                  </a:solidFill>
                                  <a:effectLst/>
                                  <a:uLnTx/>
                                  <a:uFillTx/>
                                  <a:latin typeface="Cambria Math" panose="02040503050406030204" pitchFamily="18" charset="0"/>
                                  <a:ea typeface="宋体" panose="02010600030101010101" pitchFamily="2" charset="-122"/>
                                  <a:cs typeface="Times New Roman" panose="02020603050405020304" pitchFamily="18" charset="0"/>
                                </a:rPr>
                                <m:t>𝑅𝐵</m:t>
                              </m:r>
                            </m:sub>
                          </m:sSub>
                        </m:oMath>
                      </m:oMathPara>
                    </a14:m>
                    <a:endParaRPr kumimoji="0" lang="zh-CN" altLang="en-US" sz="1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mc:Choice>
            <mc:Fallback xmlns="">
              <p:sp>
                <p:nvSpPr>
                  <p:cNvPr id="1239" name="矩形 1238">
                    <a:extLst>
                      <a:ext uri="{FF2B5EF4-FFF2-40B4-BE49-F238E27FC236}">
                        <a16:creationId xmlns:a16="http://schemas.microsoft.com/office/drawing/2014/main" id="{E64DDA46-D3C1-48CF-AD8F-6BB846656134}"/>
                      </a:ext>
                    </a:extLst>
                  </p:cNvPr>
                  <p:cNvSpPr>
                    <a:spLocks noRot="1" noChangeAspect="1" noMove="1" noResize="1" noEditPoints="1" noAdjustHandles="1" noChangeArrowheads="1" noChangeShapeType="1" noTextEdit="1"/>
                  </p:cNvSpPr>
                  <p:nvPr/>
                </p:nvSpPr>
                <p:spPr>
                  <a:xfrm>
                    <a:off x="5166089" y="5883861"/>
                    <a:ext cx="533754" cy="144644"/>
                  </a:xfrm>
                  <a:prstGeom prst="rect">
                    <a:avLst/>
                  </a:prstGeom>
                  <a:blipFill>
                    <a:blip r:embed="rId5"/>
                    <a:stretch>
                      <a:fillRect/>
                    </a:stretch>
                  </a:blipFill>
                </p:spPr>
                <p:txBody>
                  <a:bodyPr/>
                  <a:lstStyle/>
                  <a:p>
                    <a:r>
                      <a:rPr lang="zh-CN" altLang="en-US">
                        <a:noFill/>
                      </a:rPr>
                      <a:t> </a:t>
                    </a:r>
                  </a:p>
                </p:txBody>
              </p:sp>
            </mc:Fallback>
          </mc:AlternateContent>
          <p:sp>
            <p:nvSpPr>
              <p:cNvPr id="1240" name="椭圆 1239">
                <a:extLst>
                  <a:ext uri="{FF2B5EF4-FFF2-40B4-BE49-F238E27FC236}">
                    <a16:creationId xmlns:a16="http://schemas.microsoft.com/office/drawing/2014/main" id="{C13DAC5D-9BC1-4B46-8A25-7716282D5162}"/>
                  </a:ext>
                </a:extLst>
              </p:cNvPr>
              <p:cNvSpPr/>
              <p:nvPr/>
            </p:nvSpPr>
            <p:spPr>
              <a:xfrm>
                <a:off x="4656485" y="5603931"/>
                <a:ext cx="136999" cy="120624"/>
              </a:xfrm>
              <a:prstGeom prst="ellipse">
                <a:avLst/>
              </a:prstGeom>
              <a:noFill/>
              <a:ln>
                <a:solidFill>
                  <a:srgbClr val="C00000"/>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41" name="椭圆 1240">
                <a:extLst>
                  <a:ext uri="{FF2B5EF4-FFF2-40B4-BE49-F238E27FC236}">
                    <a16:creationId xmlns:a16="http://schemas.microsoft.com/office/drawing/2014/main" id="{411E8672-E9F1-442C-AE4C-2B7752E5C2CE}"/>
                  </a:ext>
                </a:extLst>
              </p:cNvPr>
              <p:cNvSpPr/>
              <p:nvPr/>
            </p:nvSpPr>
            <p:spPr>
              <a:xfrm flipH="1">
                <a:off x="5085192" y="5752017"/>
                <a:ext cx="137000" cy="131844"/>
              </a:xfrm>
              <a:prstGeom prst="ellipse">
                <a:avLst/>
              </a:prstGeom>
              <a:noFill/>
              <a:ln>
                <a:solidFill>
                  <a:srgbClr val="C00000"/>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42" name="椭圆 1241">
                <a:extLst>
                  <a:ext uri="{FF2B5EF4-FFF2-40B4-BE49-F238E27FC236}">
                    <a16:creationId xmlns:a16="http://schemas.microsoft.com/office/drawing/2014/main" id="{9ECB7294-6BE9-459D-B58A-8302D4B7418F}"/>
                  </a:ext>
                </a:extLst>
              </p:cNvPr>
              <p:cNvSpPr/>
              <p:nvPr/>
            </p:nvSpPr>
            <p:spPr>
              <a:xfrm>
                <a:off x="4872677" y="5791771"/>
                <a:ext cx="136999" cy="120624"/>
              </a:xfrm>
              <a:prstGeom prst="ellipse">
                <a:avLst/>
              </a:prstGeom>
              <a:noFill/>
              <a:ln>
                <a:solidFill>
                  <a:srgbClr val="C00000"/>
                </a:solidFill>
              </a:ln>
            </p:spPr>
            <p:txBody>
              <a:bodyPr wrap="square" rtlCol="0" anchor="ctr">
                <a:spAutoFit/>
              </a:bodyPr>
              <a:lstStyle/>
              <a:p>
                <a:pPr marL="0" marR="0" lvl="0" indent="0" algn="ctr" defTabSz="1219200" rtl="0" eaLnBrk="1" fontAlgn="base" latinLnBrk="0" hangingPunct="1">
                  <a:lnSpc>
                    <a:spcPct val="100000"/>
                  </a:lnSpc>
                  <a:spcBef>
                    <a:spcPct val="0"/>
                  </a:spcBef>
                  <a:spcAft>
                    <a:spcPct val="0"/>
                  </a:spcAft>
                  <a:buClrTx/>
                  <a:buSzTx/>
                  <a:buFontTx/>
                  <a:buNone/>
                  <a:tabLst/>
                  <a:defRPr/>
                </a:pPr>
                <a:endPar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
          <p:nvSpPr>
            <p:cNvPr id="1233" name="矩形 1232">
              <a:extLst>
                <a:ext uri="{FF2B5EF4-FFF2-40B4-BE49-F238E27FC236}">
                  <a16:creationId xmlns:a16="http://schemas.microsoft.com/office/drawing/2014/main" id="{D3C942BF-1333-43BA-96CC-F48E8D0E1091}"/>
                </a:ext>
              </a:extLst>
            </p:cNvPr>
            <p:cNvSpPr/>
            <p:nvPr/>
          </p:nvSpPr>
          <p:spPr>
            <a:xfrm>
              <a:off x="5693130" y="3792164"/>
              <a:ext cx="1874401" cy="2308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00" b="0" i="1" u="none" strike="noStrike" kern="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L </a:t>
              </a:r>
              <a:r>
                <a:rPr kumimoji="0" lang="en-US" altLang="zh-CN" sz="900" b="0" i="0" u="none" strike="noStrike" kern="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largest coefficients</a:t>
              </a:r>
              <a:endParaRPr kumimoji="0" lang="zh-CN" altLang="en-US" sz="900" b="0" i="0" u="none" strike="noStrike" kern="0" cap="none" spc="0" normalizeH="0" baseline="0" noProof="0" dirty="0">
                <a:ln>
                  <a:noFill/>
                </a:ln>
                <a:solidFill>
                  <a:srgbClr val="B2B2B2"/>
                </a:solidFill>
                <a:effectLst/>
                <a:uLnTx/>
                <a:uFillTx/>
                <a:latin typeface="Arial" panose="020B0604020202020204"/>
                <a:ea typeface="黑体" panose="02010609060101010101" pitchFamily="49" charset="-122"/>
                <a:cs typeface="+mn-cs"/>
              </a:endParaRPr>
            </a:p>
          </p:txBody>
        </p:sp>
        <p:sp>
          <p:nvSpPr>
            <p:cNvPr id="1234" name="矩形 1233">
              <a:extLst>
                <a:ext uri="{FF2B5EF4-FFF2-40B4-BE49-F238E27FC236}">
                  <a16:creationId xmlns:a16="http://schemas.microsoft.com/office/drawing/2014/main" id="{8CB084AA-E5D7-4A48-935E-EB43F080191F}"/>
                </a:ext>
              </a:extLst>
            </p:cNvPr>
            <p:cNvSpPr/>
            <p:nvPr/>
          </p:nvSpPr>
          <p:spPr>
            <a:xfrm>
              <a:off x="6732100" y="4397422"/>
              <a:ext cx="654548" cy="2308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rgbClr val="2D2015"/>
                  </a:solidFill>
                  <a:effectLst/>
                  <a:uLnTx/>
                  <a:uFillTx/>
                  <a:latin typeface="Arial" panose="020B0604020202020204"/>
                  <a:ea typeface="黑体" panose="02010609060101010101" pitchFamily="49" charset="-122"/>
                  <a:cs typeface="Calibri" panose="020F0502020204030204" pitchFamily="34" charset="0"/>
                </a:rPr>
                <a:t>index</a:t>
              </a:r>
              <a:endParaRPr kumimoji="0" lang="zh-CN" altLang="en-US" sz="1600" b="0" i="0" u="none" strike="noStrike" kern="0" cap="none" spc="0" normalizeH="0" baseline="0" noProof="0" dirty="0">
                <a:ln>
                  <a:noFill/>
                </a:ln>
                <a:solidFill>
                  <a:srgbClr val="B2B2B2"/>
                </a:solidFill>
                <a:effectLst/>
                <a:uLnTx/>
                <a:uFillTx/>
                <a:latin typeface="Arial" panose="020B0604020202020204"/>
                <a:ea typeface="黑体" panose="02010609060101010101" pitchFamily="49" charset="-122"/>
                <a:cs typeface="+mn-cs"/>
              </a:endParaRPr>
            </a:p>
          </p:txBody>
        </p:sp>
      </p:grpSp>
      <p:cxnSp>
        <p:nvCxnSpPr>
          <p:cNvPr id="4" name="Straight Connector 3">
            <a:extLst>
              <a:ext uri="{FF2B5EF4-FFF2-40B4-BE49-F238E27FC236}">
                <a16:creationId xmlns:a16="http://schemas.microsoft.com/office/drawing/2014/main" id="{DF614A7E-6457-47B0-A6CE-0E0231C9D9C1}"/>
              </a:ext>
            </a:extLst>
          </p:cNvPr>
          <p:cNvCxnSpPr/>
          <p:nvPr/>
        </p:nvCxnSpPr>
        <p:spPr>
          <a:xfrm>
            <a:off x="8473451" y="2640750"/>
            <a:ext cx="0" cy="25707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5A6096EB-678F-41EB-8B61-2A136445B4C5}"/>
              </a:ext>
            </a:extLst>
          </p:cNvPr>
          <p:cNvGrpSpPr/>
          <p:nvPr/>
        </p:nvGrpSpPr>
        <p:grpSpPr>
          <a:xfrm>
            <a:off x="8733242" y="771637"/>
            <a:ext cx="3266095" cy="1035055"/>
            <a:chOff x="734877" y="593829"/>
            <a:chExt cx="2821911" cy="844033"/>
          </a:xfrm>
        </p:grpSpPr>
        <p:sp>
          <p:nvSpPr>
            <p:cNvPr id="48" name="矩形 4">
              <a:extLst>
                <a:ext uri="{FF2B5EF4-FFF2-40B4-BE49-F238E27FC236}">
                  <a16:creationId xmlns:a16="http://schemas.microsoft.com/office/drawing/2014/main" id="{37434575-52E5-43BF-A0BA-456F88BE096E}"/>
                </a:ext>
              </a:extLst>
            </p:cNvPr>
            <p:cNvSpPr/>
            <p:nvPr/>
          </p:nvSpPr>
          <p:spPr>
            <a:xfrm>
              <a:off x="774777" y="593829"/>
              <a:ext cx="1473915" cy="389347"/>
            </a:xfrm>
            <a:prstGeom prst="rect">
              <a:avLst/>
            </a:prstGeom>
            <a:solidFill>
              <a:srgbClr val="FFC000">
                <a:lumMod val="20000"/>
                <a:lumOff val="80000"/>
              </a:srgbClr>
            </a:solidFill>
            <a:ln w="12700" cap="flat" cmpd="sng" algn="ctr">
              <a:solidFill>
                <a:sysClr val="windowText" lastClr="000000"/>
              </a:solidFill>
              <a:prstDash val="sysDot"/>
              <a:miter lim="800000"/>
            </a:ln>
            <a:effectLst/>
          </p:spPr>
          <p:txBody>
            <a:bodyPr rtlCol="0" anchor="ctr"/>
            <a:lstStyle/>
            <a:p>
              <a:pPr marL="0" marR="0" lvl="0" indent="0" algn="ctr" defTabSz="914387"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9" name="矩形 5">
              <a:extLst>
                <a:ext uri="{FF2B5EF4-FFF2-40B4-BE49-F238E27FC236}">
                  <a16:creationId xmlns:a16="http://schemas.microsoft.com/office/drawing/2014/main" id="{341D099D-7617-42D9-ABA1-907F7B4A067B}"/>
                </a:ext>
              </a:extLst>
            </p:cNvPr>
            <p:cNvSpPr/>
            <p:nvPr/>
          </p:nvSpPr>
          <p:spPr>
            <a:xfrm>
              <a:off x="1127640" y="593830"/>
              <a:ext cx="287574" cy="388975"/>
            </a:xfrm>
            <a:prstGeom prst="rect">
              <a:avLst/>
            </a:prstGeom>
            <a:solidFill>
              <a:srgbClr val="70AD47">
                <a:lumMod val="20000"/>
                <a:lumOff val="80000"/>
              </a:srgbClr>
            </a:solidFill>
            <a:ln w="12700" cap="flat" cmpd="sng" algn="ctr">
              <a:solidFill>
                <a:sysClr val="windowText" lastClr="000000"/>
              </a:solidFill>
              <a:prstDash val="solid"/>
              <a:miter lim="800000"/>
            </a:ln>
            <a:effectLst/>
          </p:spPr>
          <p:txBody>
            <a:bodyPr rtlCol="0" anchor="ctr"/>
            <a:lstStyle/>
            <a:p>
              <a:pPr marL="0" marR="0" lvl="0" indent="0" algn="ctr" defTabSz="914387"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50" name="直接箭头连接符 6">
              <a:extLst>
                <a:ext uri="{FF2B5EF4-FFF2-40B4-BE49-F238E27FC236}">
                  <a16:creationId xmlns:a16="http://schemas.microsoft.com/office/drawing/2014/main" id="{E5D4A511-66F5-4A68-80AD-456056C5D5B0}"/>
                </a:ext>
              </a:extLst>
            </p:cNvPr>
            <p:cNvCxnSpPr>
              <a:cxnSpLocks/>
            </p:cNvCxnSpPr>
            <p:nvPr/>
          </p:nvCxnSpPr>
          <p:spPr>
            <a:xfrm flipV="1">
              <a:off x="734877" y="993023"/>
              <a:ext cx="1746108" cy="650"/>
            </a:xfrm>
            <a:prstGeom prst="straightConnector1">
              <a:avLst/>
            </a:prstGeom>
            <a:noFill/>
            <a:ln w="28575" cap="flat" cmpd="sng" algn="ctr">
              <a:solidFill>
                <a:sysClr val="windowText" lastClr="000000"/>
              </a:solidFill>
              <a:prstDash val="solid"/>
              <a:miter lim="800000"/>
              <a:tailEnd type="triangle"/>
            </a:ln>
            <a:effectLst/>
          </p:spPr>
        </p:cxnSp>
        <p:sp>
          <p:nvSpPr>
            <p:cNvPr id="51" name="文本框 7">
              <a:extLst>
                <a:ext uri="{FF2B5EF4-FFF2-40B4-BE49-F238E27FC236}">
                  <a16:creationId xmlns:a16="http://schemas.microsoft.com/office/drawing/2014/main" id="{26E49F37-F90C-4E13-BC1F-0A54C093D22B}"/>
                </a:ext>
              </a:extLst>
            </p:cNvPr>
            <p:cNvSpPr txBox="1"/>
            <p:nvPr/>
          </p:nvSpPr>
          <p:spPr>
            <a:xfrm>
              <a:off x="2284131" y="805878"/>
              <a:ext cx="804835" cy="123111"/>
            </a:xfrm>
            <a:prstGeom prst="rect">
              <a:avLst/>
            </a:prstGeom>
            <a:noFill/>
          </p:spPr>
          <p:txBody>
            <a:bodyPr wrap="square" lIns="0" tIns="0" rIns="0" bIns="0" rtlCol="0">
              <a:spAutoFit/>
            </a:bodyPr>
            <a:lstStyle/>
            <a:p>
              <a:pPr fontAlgn="base">
                <a:spcBef>
                  <a:spcPct val="0"/>
                </a:spcBef>
                <a:spcAft>
                  <a:spcPct val="0"/>
                </a:spcAft>
                <a:buClr>
                  <a:srgbClr val="CC9900"/>
                </a:buClr>
                <a:defRPr/>
              </a:pPr>
              <a:r>
                <a:rPr kumimoji="1" lang="en-US" altLang="zh-CN" sz="800" kern="0" dirty="0">
                  <a:solidFill>
                    <a:prstClr val="black"/>
                  </a:solidFill>
                  <a:latin typeface="Arial" panose="020B0604020202020204" pitchFamily="34" charset="0"/>
                  <a:ea typeface="Microsoft YaHei" panose="020B0503020204020204" pitchFamily="34" charset="-122"/>
                  <a:cs typeface="Arial" panose="020B0604020202020204" pitchFamily="34" charset="0"/>
                </a:rPr>
                <a:t>channel energy</a:t>
              </a:r>
              <a:endParaRPr kumimoji="1" lang="zh-CN" altLang="en-US" sz="800" kern="0" dirty="0">
                <a:solidFill>
                  <a:prstClr val="black"/>
                </a:solidFill>
                <a:latin typeface="Arial" panose="020B0604020202020204" pitchFamily="34" charset="0"/>
                <a:ea typeface="Microsoft YaHei" panose="020B0503020204020204" pitchFamily="34" charset="-122"/>
                <a:cs typeface="Arial" panose="020B0604020202020204" pitchFamily="34" charset="0"/>
              </a:endParaRPr>
            </a:p>
          </p:txBody>
        </p:sp>
        <p:grpSp>
          <p:nvGrpSpPr>
            <p:cNvPr id="52" name="组合 8">
              <a:extLst>
                <a:ext uri="{FF2B5EF4-FFF2-40B4-BE49-F238E27FC236}">
                  <a16:creationId xmlns:a16="http://schemas.microsoft.com/office/drawing/2014/main" id="{4D49E3EE-E820-4641-B1F9-1161C52A7648}"/>
                </a:ext>
              </a:extLst>
            </p:cNvPr>
            <p:cNvGrpSpPr/>
            <p:nvPr/>
          </p:nvGrpSpPr>
          <p:grpSpPr>
            <a:xfrm>
              <a:off x="951499" y="644380"/>
              <a:ext cx="848577" cy="273113"/>
              <a:chOff x="7207274" y="5422269"/>
              <a:chExt cx="837605" cy="195727"/>
            </a:xfrm>
          </p:grpSpPr>
          <p:sp>
            <p:nvSpPr>
              <p:cNvPr id="61" name="任意多边形 227">
                <a:extLst>
                  <a:ext uri="{FF2B5EF4-FFF2-40B4-BE49-F238E27FC236}">
                    <a16:creationId xmlns:a16="http://schemas.microsoft.com/office/drawing/2014/main" id="{15F6D503-F243-402A-9FEC-B7F8D0ACE75B}"/>
                  </a:ext>
                </a:extLst>
              </p:cNvPr>
              <p:cNvSpPr/>
              <p:nvPr/>
            </p:nvSpPr>
            <p:spPr>
              <a:xfrm>
                <a:off x="7409178" y="5422269"/>
                <a:ext cx="635701" cy="141073"/>
              </a:xfrm>
              <a:custGeom>
                <a:avLst/>
                <a:gdLst>
                  <a:gd name="connsiteX0" fmla="*/ 0 w 1046284"/>
                  <a:gd name="connsiteY0" fmla="*/ 871188 h 888773"/>
                  <a:gd name="connsiteX1" fmla="*/ 105508 w 1046284"/>
                  <a:gd name="connsiteY1" fmla="*/ 238142 h 888773"/>
                  <a:gd name="connsiteX2" fmla="*/ 193431 w 1046284"/>
                  <a:gd name="connsiteY2" fmla="*/ 750 h 888773"/>
                  <a:gd name="connsiteX3" fmla="*/ 272561 w 1046284"/>
                  <a:gd name="connsiteY3" fmla="*/ 185388 h 888773"/>
                  <a:gd name="connsiteX4" fmla="*/ 413238 w 1046284"/>
                  <a:gd name="connsiteY4" fmla="*/ 748096 h 888773"/>
                  <a:gd name="connsiteX5" fmla="*/ 817684 w 1046284"/>
                  <a:gd name="connsiteY5" fmla="*/ 792057 h 888773"/>
                  <a:gd name="connsiteX6" fmla="*/ 1046284 w 1046284"/>
                  <a:gd name="connsiteY6" fmla="*/ 888773 h 888773"/>
                  <a:gd name="connsiteX7" fmla="*/ 1046284 w 1046284"/>
                  <a:gd name="connsiteY7" fmla="*/ 888773 h 888773"/>
                  <a:gd name="connsiteX8" fmla="*/ 1046284 w 1046284"/>
                  <a:gd name="connsiteY8" fmla="*/ 888773 h 88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6284" h="888773">
                    <a:moveTo>
                      <a:pt x="0" y="871188"/>
                    </a:moveTo>
                    <a:cubicBezTo>
                      <a:pt x="36635" y="627201"/>
                      <a:pt x="73270" y="383215"/>
                      <a:pt x="105508" y="238142"/>
                    </a:cubicBezTo>
                    <a:cubicBezTo>
                      <a:pt x="137746" y="93069"/>
                      <a:pt x="165589" y="9542"/>
                      <a:pt x="193431" y="750"/>
                    </a:cubicBezTo>
                    <a:cubicBezTo>
                      <a:pt x="221273" y="-8042"/>
                      <a:pt x="235926" y="60830"/>
                      <a:pt x="272561" y="185388"/>
                    </a:cubicBezTo>
                    <a:cubicBezTo>
                      <a:pt x="309196" y="309946"/>
                      <a:pt x="322384" y="646984"/>
                      <a:pt x="413238" y="748096"/>
                    </a:cubicBezTo>
                    <a:cubicBezTo>
                      <a:pt x="504092" y="849207"/>
                      <a:pt x="712176" y="768611"/>
                      <a:pt x="817684" y="792057"/>
                    </a:cubicBezTo>
                    <a:cubicBezTo>
                      <a:pt x="923192" y="815503"/>
                      <a:pt x="1046284" y="888773"/>
                      <a:pt x="1046284" y="888773"/>
                    </a:cubicBezTo>
                    <a:lnTo>
                      <a:pt x="1046284" y="888773"/>
                    </a:lnTo>
                    <a:lnTo>
                      <a:pt x="1046284" y="888773"/>
                    </a:lnTo>
                  </a:path>
                </a:pathLst>
              </a:custGeom>
              <a:noFill/>
              <a:ln w="28575" cap="flat" cmpd="sng" algn="ctr">
                <a:solidFill>
                  <a:srgbClr val="FF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62" name="任意多边形: 形状 114">
                <a:extLst>
                  <a:ext uri="{FF2B5EF4-FFF2-40B4-BE49-F238E27FC236}">
                    <a16:creationId xmlns:a16="http://schemas.microsoft.com/office/drawing/2014/main" id="{E9C49977-3C00-437E-9885-530CDA23574B}"/>
                  </a:ext>
                </a:extLst>
              </p:cNvPr>
              <p:cNvSpPr/>
              <p:nvPr/>
            </p:nvSpPr>
            <p:spPr>
              <a:xfrm rot="196406">
                <a:off x="7207274" y="5551322"/>
                <a:ext cx="206503" cy="66674"/>
              </a:xfrm>
              <a:custGeom>
                <a:avLst/>
                <a:gdLst>
                  <a:gd name="connsiteX0" fmla="*/ 352425 w 352425"/>
                  <a:gd name="connsiteY0" fmla="*/ 0 h 62517"/>
                  <a:gd name="connsiteX1" fmla="*/ 328613 w 352425"/>
                  <a:gd name="connsiteY1" fmla="*/ 14288 h 62517"/>
                  <a:gd name="connsiteX2" fmla="*/ 314325 w 352425"/>
                  <a:gd name="connsiteY2" fmla="*/ 23813 h 62517"/>
                  <a:gd name="connsiteX3" fmla="*/ 266700 w 352425"/>
                  <a:gd name="connsiteY3" fmla="*/ 38100 h 62517"/>
                  <a:gd name="connsiteX4" fmla="*/ 252413 w 352425"/>
                  <a:gd name="connsiteY4" fmla="*/ 42863 h 62517"/>
                  <a:gd name="connsiteX5" fmla="*/ 233363 w 352425"/>
                  <a:gd name="connsiteY5" fmla="*/ 47625 h 62517"/>
                  <a:gd name="connsiteX6" fmla="*/ 219075 w 352425"/>
                  <a:gd name="connsiteY6" fmla="*/ 52388 h 62517"/>
                  <a:gd name="connsiteX7" fmla="*/ 171450 w 352425"/>
                  <a:gd name="connsiteY7" fmla="*/ 61913 h 62517"/>
                  <a:gd name="connsiteX8" fmla="*/ 0 w 352425"/>
                  <a:gd name="connsiteY8" fmla="*/ 61913 h 62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425" h="62517">
                    <a:moveTo>
                      <a:pt x="352425" y="0"/>
                    </a:moveTo>
                    <a:cubicBezTo>
                      <a:pt x="344488" y="4763"/>
                      <a:pt x="336463" y="9382"/>
                      <a:pt x="328613" y="14288"/>
                    </a:cubicBezTo>
                    <a:cubicBezTo>
                      <a:pt x="323759" y="17322"/>
                      <a:pt x="319556" y="21488"/>
                      <a:pt x="314325" y="23813"/>
                    </a:cubicBezTo>
                    <a:cubicBezTo>
                      <a:pt x="293944" y="32871"/>
                      <a:pt x="286100" y="32557"/>
                      <a:pt x="266700" y="38100"/>
                    </a:cubicBezTo>
                    <a:cubicBezTo>
                      <a:pt x="261873" y="39479"/>
                      <a:pt x="257240" y="41484"/>
                      <a:pt x="252413" y="42863"/>
                    </a:cubicBezTo>
                    <a:cubicBezTo>
                      <a:pt x="246119" y="44661"/>
                      <a:pt x="239657" y="45827"/>
                      <a:pt x="233363" y="47625"/>
                    </a:cubicBezTo>
                    <a:cubicBezTo>
                      <a:pt x="228536" y="49004"/>
                      <a:pt x="223902" y="51009"/>
                      <a:pt x="219075" y="52388"/>
                    </a:cubicBezTo>
                    <a:cubicBezTo>
                      <a:pt x="207488" y="55698"/>
                      <a:pt x="181650" y="61670"/>
                      <a:pt x="171450" y="61913"/>
                    </a:cubicBezTo>
                    <a:cubicBezTo>
                      <a:pt x="114316" y="63273"/>
                      <a:pt x="57150" y="61913"/>
                      <a:pt x="0" y="61913"/>
                    </a:cubicBezTo>
                  </a:path>
                </a:pathLst>
              </a:custGeom>
              <a:noFill/>
              <a:ln w="28575" cap="flat" cmpd="sng" algn="ctr">
                <a:solidFill>
                  <a:srgbClr val="FF0000"/>
                </a:solidFill>
                <a:prstDash val="solid"/>
                <a:miter lim="800000"/>
              </a:ln>
              <a:effectLst/>
            </p:spPr>
            <p:txBody>
              <a:bodyPr rtlCol="0" anchor="ctr"/>
              <a:lstStyle/>
              <a:p>
                <a:pPr marL="0" marR="0" lvl="0" indent="0" algn="ctr" defTabSz="914387"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sp>
          <p:nvSpPr>
            <p:cNvPr id="53" name="任意多边形: 形状 118">
              <a:extLst>
                <a:ext uri="{FF2B5EF4-FFF2-40B4-BE49-F238E27FC236}">
                  <a16:creationId xmlns:a16="http://schemas.microsoft.com/office/drawing/2014/main" id="{99FEECD6-3CD2-4805-8402-AA413F802C01}"/>
                </a:ext>
              </a:extLst>
            </p:cNvPr>
            <p:cNvSpPr/>
            <p:nvPr/>
          </p:nvSpPr>
          <p:spPr>
            <a:xfrm>
              <a:off x="788435" y="729980"/>
              <a:ext cx="1452854" cy="45287"/>
            </a:xfrm>
            <a:custGeom>
              <a:avLst/>
              <a:gdLst>
                <a:gd name="connsiteX0" fmla="*/ 0 w 1471613"/>
                <a:gd name="connsiteY0" fmla="*/ 33337 h 60465"/>
                <a:gd name="connsiteX1" fmla="*/ 95250 w 1471613"/>
                <a:gd name="connsiteY1" fmla="*/ 38100 h 60465"/>
                <a:gd name="connsiteX2" fmla="*/ 109538 w 1471613"/>
                <a:gd name="connsiteY2" fmla="*/ 28575 h 60465"/>
                <a:gd name="connsiteX3" fmla="*/ 161925 w 1471613"/>
                <a:gd name="connsiteY3" fmla="*/ 19050 h 60465"/>
                <a:gd name="connsiteX4" fmla="*/ 271463 w 1471613"/>
                <a:gd name="connsiteY4" fmla="*/ 23812 h 60465"/>
                <a:gd name="connsiteX5" fmla="*/ 300038 w 1471613"/>
                <a:gd name="connsiteY5" fmla="*/ 42862 h 60465"/>
                <a:gd name="connsiteX6" fmla="*/ 390525 w 1471613"/>
                <a:gd name="connsiteY6" fmla="*/ 52387 h 60465"/>
                <a:gd name="connsiteX7" fmla="*/ 533400 w 1471613"/>
                <a:gd name="connsiteY7" fmla="*/ 52387 h 60465"/>
                <a:gd name="connsiteX8" fmla="*/ 561975 w 1471613"/>
                <a:gd name="connsiteY8" fmla="*/ 42862 h 60465"/>
                <a:gd name="connsiteX9" fmla="*/ 614363 w 1471613"/>
                <a:gd name="connsiteY9" fmla="*/ 38100 h 60465"/>
                <a:gd name="connsiteX10" fmla="*/ 800100 w 1471613"/>
                <a:gd name="connsiteY10" fmla="*/ 28575 h 60465"/>
                <a:gd name="connsiteX11" fmla="*/ 981075 w 1471613"/>
                <a:gd name="connsiteY11" fmla="*/ 33337 h 60465"/>
                <a:gd name="connsiteX12" fmla="*/ 1057275 w 1471613"/>
                <a:gd name="connsiteY12" fmla="*/ 38100 h 60465"/>
                <a:gd name="connsiteX13" fmla="*/ 1095375 w 1471613"/>
                <a:gd name="connsiteY13" fmla="*/ 28575 h 60465"/>
                <a:gd name="connsiteX14" fmla="*/ 1123950 w 1471613"/>
                <a:gd name="connsiteY14" fmla="*/ 9525 h 60465"/>
                <a:gd name="connsiteX15" fmla="*/ 1152525 w 1471613"/>
                <a:gd name="connsiteY15" fmla="*/ 0 h 60465"/>
                <a:gd name="connsiteX16" fmla="*/ 1323975 w 1471613"/>
                <a:gd name="connsiteY16" fmla="*/ 4762 h 60465"/>
                <a:gd name="connsiteX17" fmla="*/ 1376363 w 1471613"/>
                <a:gd name="connsiteY17" fmla="*/ 14287 h 60465"/>
                <a:gd name="connsiteX18" fmla="*/ 1404938 w 1471613"/>
                <a:gd name="connsiteY18" fmla="*/ 23812 h 60465"/>
                <a:gd name="connsiteX19" fmla="*/ 1471613 w 1471613"/>
                <a:gd name="connsiteY19" fmla="*/ 9525 h 6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71613" h="60465">
                  <a:moveTo>
                    <a:pt x="0" y="33337"/>
                  </a:moveTo>
                  <a:cubicBezTo>
                    <a:pt x="42593" y="47535"/>
                    <a:pt x="34362" y="48845"/>
                    <a:pt x="95250" y="38100"/>
                  </a:cubicBezTo>
                  <a:cubicBezTo>
                    <a:pt x="100887" y="37105"/>
                    <a:pt x="104418" y="31135"/>
                    <a:pt x="109538" y="28575"/>
                  </a:cubicBezTo>
                  <a:cubicBezTo>
                    <a:pt x="124224" y="21232"/>
                    <a:pt x="148784" y="20693"/>
                    <a:pt x="161925" y="19050"/>
                  </a:cubicBezTo>
                  <a:cubicBezTo>
                    <a:pt x="198438" y="20637"/>
                    <a:pt x="235447" y="17603"/>
                    <a:pt x="271463" y="23812"/>
                  </a:cubicBezTo>
                  <a:cubicBezTo>
                    <a:pt x="282744" y="25757"/>
                    <a:pt x="288660" y="41598"/>
                    <a:pt x="300038" y="42862"/>
                  </a:cubicBezTo>
                  <a:cubicBezTo>
                    <a:pt x="358757" y="49387"/>
                    <a:pt x="328596" y="46195"/>
                    <a:pt x="390525" y="52387"/>
                  </a:cubicBezTo>
                  <a:cubicBezTo>
                    <a:pt x="448329" y="63949"/>
                    <a:pt x="430572" y="62338"/>
                    <a:pt x="533400" y="52387"/>
                  </a:cubicBezTo>
                  <a:cubicBezTo>
                    <a:pt x="543394" y="51420"/>
                    <a:pt x="551976" y="43771"/>
                    <a:pt x="561975" y="42862"/>
                  </a:cubicBezTo>
                  <a:cubicBezTo>
                    <a:pt x="579438" y="41275"/>
                    <a:pt x="596860" y="39150"/>
                    <a:pt x="614363" y="38100"/>
                  </a:cubicBezTo>
                  <a:lnTo>
                    <a:pt x="800100" y="28575"/>
                  </a:lnTo>
                  <a:lnTo>
                    <a:pt x="981075" y="33337"/>
                  </a:lnTo>
                  <a:cubicBezTo>
                    <a:pt x="1006507" y="34279"/>
                    <a:pt x="1031825" y="38100"/>
                    <a:pt x="1057275" y="38100"/>
                  </a:cubicBezTo>
                  <a:cubicBezTo>
                    <a:pt x="1068767" y="38100"/>
                    <a:pt x="1084102" y="32332"/>
                    <a:pt x="1095375" y="28575"/>
                  </a:cubicBezTo>
                  <a:cubicBezTo>
                    <a:pt x="1104900" y="22225"/>
                    <a:pt x="1113090" y="13145"/>
                    <a:pt x="1123950" y="9525"/>
                  </a:cubicBezTo>
                  <a:lnTo>
                    <a:pt x="1152525" y="0"/>
                  </a:lnTo>
                  <a:lnTo>
                    <a:pt x="1323975" y="4762"/>
                  </a:lnTo>
                  <a:cubicBezTo>
                    <a:pt x="1328366" y="4971"/>
                    <a:pt x="1370047" y="12565"/>
                    <a:pt x="1376363" y="14287"/>
                  </a:cubicBezTo>
                  <a:cubicBezTo>
                    <a:pt x="1386049" y="16929"/>
                    <a:pt x="1404938" y="23812"/>
                    <a:pt x="1404938" y="23812"/>
                  </a:cubicBezTo>
                  <a:cubicBezTo>
                    <a:pt x="1466563" y="18677"/>
                    <a:pt x="1448571" y="32567"/>
                    <a:pt x="1471613" y="9525"/>
                  </a:cubicBezTo>
                </a:path>
              </a:pathLst>
            </a:custGeom>
            <a:noFill/>
            <a:ln w="28575" cap="flat" cmpd="sng" algn="ctr">
              <a:solidFill>
                <a:srgbClr val="00B0F0"/>
              </a:solidFill>
              <a:prstDash val="sysDot"/>
              <a:miter lim="800000"/>
            </a:ln>
            <a:effectLst/>
          </p:spPr>
          <p:txBody>
            <a:bodyPr rtlCol="0" anchor="ctr"/>
            <a:lstStyle/>
            <a:p>
              <a:pPr marL="0" marR="0" lvl="0" indent="0" algn="ctr" defTabSz="914387"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4" name="文本框 10">
              <a:extLst>
                <a:ext uri="{FF2B5EF4-FFF2-40B4-BE49-F238E27FC236}">
                  <a16:creationId xmlns:a16="http://schemas.microsoft.com/office/drawing/2014/main" id="{4840271F-A723-49B1-888E-67127D16A7FA}"/>
                </a:ext>
              </a:extLst>
            </p:cNvPr>
            <p:cNvSpPr txBox="1"/>
            <p:nvPr/>
          </p:nvSpPr>
          <p:spPr>
            <a:xfrm>
              <a:off x="1992408" y="1015230"/>
              <a:ext cx="835452" cy="123111"/>
            </a:xfrm>
            <a:prstGeom prst="rect">
              <a:avLst/>
            </a:prstGeom>
            <a:noFill/>
          </p:spPr>
          <p:txBody>
            <a:bodyPr wrap="square" lIns="0" tIns="0" rIns="0" bIns="0" rtlCol="0">
              <a:spAutoFit/>
            </a:bodyPr>
            <a:lstStyle/>
            <a:p>
              <a:pPr algn="ctr" defTabSz="914400">
                <a:defRPr/>
              </a:pPr>
              <a:r>
                <a:rPr kumimoji="1" lang="en-US" altLang="zh-CN" sz="800" kern="0" dirty="0">
                  <a:solidFill>
                    <a:prstClr val="black"/>
                  </a:solidFill>
                  <a:latin typeface="Microsoft YaHei" panose="020B0503020204020204" pitchFamily="34" charset="-122"/>
                  <a:ea typeface="Microsoft YaHei" panose="020B0503020204020204" pitchFamily="34" charset="-122"/>
                </a:rPr>
                <a:t>Signal space</a:t>
              </a:r>
              <a:endParaRPr kumimoji="1" lang="zh-CN" altLang="en-US" sz="800" kern="0" dirty="0">
                <a:solidFill>
                  <a:prstClr val="black"/>
                </a:solidFill>
                <a:latin typeface="Microsoft YaHei" panose="020B0503020204020204" pitchFamily="34" charset="-122"/>
                <a:ea typeface="Microsoft YaHei" panose="020B0503020204020204" pitchFamily="34" charset="-122"/>
              </a:endParaRPr>
            </a:p>
          </p:txBody>
        </p:sp>
        <p:sp>
          <p:nvSpPr>
            <p:cNvPr id="55" name="文本框 11">
              <a:extLst>
                <a:ext uri="{FF2B5EF4-FFF2-40B4-BE49-F238E27FC236}">
                  <a16:creationId xmlns:a16="http://schemas.microsoft.com/office/drawing/2014/main" id="{AFCD6F09-87A2-4418-95A3-CE301E249935}"/>
                </a:ext>
              </a:extLst>
            </p:cNvPr>
            <p:cNvSpPr txBox="1"/>
            <p:nvPr/>
          </p:nvSpPr>
          <p:spPr>
            <a:xfrm>
              <a:off x="2285592" y="613494"/>
              <a:ext cx="1271196" cy="123111"/>
            </a:xfrm>
            <a:prstGeom prst="rect">
              <a:avLst/>
            </a:prstGeom>
            <a:noFill/>
          </p:spPr>
          <p:txBody>
            <a:bodyPr wrap="square" lIns="0" tIns="0" rIns="0" bIns="0" rtlCol="0">
              <a:spAutoFit/>
            </a:bodyPr>
            <a:lstStyle/>
            <a:p>
              <a:pPr defTabSz="914400" fontAlgn="base">
                <a:spcBef>
                  <a:spcPct val="0"/>
                </a:spcBef>
                <a:spcAft>
                  <a:spcPct val="0"/>
                </a:spcAft>
                <a:buClr>
                  <a:srgbClr val="CC9900"/>
                </a:buClr>
                <a:defRPr/>
              </a:pPr>
              <a:r>
                <a:rPr kumimoji="1" lang="en-US" altLang="zh-CN" sz="800" kern="0" dirty="0">
                  <a:solidFill>
                    <a:prstClr val="black"/>
                  </a:solidFill>
                  <a:latin typeface="Arial" panose="020B0604020202020204" pitchFamily="34" charset="0"/>
                  <a:ea typeface="Microsoft YaHei" panose="020B0503020204020204" pitchFamily="34" charset="-122"/>
                  <a:cs typeface="Arial" panose="020B0604020202020204" pitchFamily="34" charset="0"/>
                </a:rPr>
                <a:t>Interference + noise</a:t>
              </a:r>
              <a:endParaRPr kumimoji="1" lang="zh-CN" altLang="en-US" sz="800" kern="0" dirty="0">
                <a:solidFill>
                  <a:prstClr val="black"/>
                </a:solidFill>
                <a:latin typeface="Arial" panose="020B0604020202020204" pitchFamily="34" charset="0"/>
                <a:ea typeface="Microsoft YaHei" panose="020B0503020204020204" pitchFamily="34" charset="-122"/>
                <a:cs typeface="Arial" panose="020B0604020202020204" pitchFamily="34" charset="0"/>
              </a:endParaRPr>
            </a:p>
          </p:txBody>
        </p:sp>
        <p:sp>
          <p:nvSpPr>
            <p:cNvPr id="56" name="任意多边形: 形状 139">
              <a:extLst>
                <a:ext uri="{FF2B5EF4-FFF2-40B4-BE49-F238E27FC236}">
                  <a16:creationId xmlns:a16="http://schemas.microsoft.com/office/drawing/2014/main" id="{13ED4208-4DCC-47D3-B5FD-6EC57C0FD387}"/>
                </a:ext>
              </a:extLst>
            </p:cNvPr>
            <p:cNvSpPr/>
            <p:nvPr/>
          </p:nvSpPr>
          <p:spPr>
            <a:xfrm>
              <a:off x="1784461" y="835122"/>
              <a:ext cx="404426" cy="34414"/>
            </a:xfrm>
            <a:custGeom>
              <a:avLst/>
              <a:gdLst>
                <a:gd name="connsiteX0" fmla="*/ 0 w 309563"/>
                <a:gd name="connsiteY0" fmla="*/ 0 h 28575"/>
                <a:gd name="connsiteX1" fmla="*/ 23813 w 309563"/>
                <a:gd name="connsiteY1" fmla="*/ 9525 h 28575"/>
                <a:gd name="connsiteX2" fmla="*/ 209550 w 309563"/>
                <a:gd name="connsiteY2" fmla="*/ 23812 h 28575"/>
                <a:gd name="connsiteX3" fmla="*/ 309563 w 309563"/>
                <a:gd name="connsiteY3" fmla="*/ 28575 h 28575"/>
              </a:gdLst>
              <a:ahLst/>
              <a:cxnLst>
                <a:cxn ang="0">
                  <a:pos x="connsiteX0" y="connsiteY0"/>
                </a:cxn>
                <a:cxn ang="0">
                  <a:pos x="connsiteX1" y="connsiteY1"/>
                </a:cxn>
                <a:cxn ang="0">
                  <a:pos x="connsiteX2" y="connsiteY2"/>
                </a:cxn>
                <a:cxn ang="0">
                  <a:pos x="connsiteX3" y="connsiteY3"/>
                </a:cxn>
              </a:cxnLst>
              <a:rect l="l" t="t" r="r" b="b"/>
              <a:pathLst>
                <a:path w="309563" h="28575">
                  <a:moveTo>
                    <a:pt x="0" y="0"/>
                  </a:moveTo>
                  <a:cubicBezTo>
                    <a:pt x="7938" y="3175"/>
                    <a:pt x="15779" y="6603"/>
                    <a:pt x="23813" y="9525"/>
                  </a:cubicBezTo>
                  <a:cubicBezTo>
                    <a:pt x="95507" y="35595"/>
                    <a:pt x="76822" y="18896"/>
                    <a:pt x="209550" y="23812"/>
                  </a:cubicBezTo>
                  <a:cubicBezTo>
                    <a:pt x="242903" y="25047"/>
                    <a:pt x="309563" y="28575"/>
                    <a:pt x="309563" y="28575"/>
                  </a:cubicBezTo>
                </a:path>
              </a:pathLst>
            </a:custGeom>
            <a:noFill/>
            <a:ln w="28575" cap="flat" cmpd="sng" algn="ctr">
              <a:solidFill>
                <a:srgbClr val="FF0000"/>
              </a:solidFill>
              <a:prstDash val="solid"/>
              <a:miter lim="800000"/>
            </a:ln>
            <a:effectLst/>
          </p:spPr>
          <p:txBody>
            <a:bodyPr rtlCol="0" anchor="ctr"/>
            <a:lstStyle/>
            <a:p>
              <a:pPr marL="0" marR="0" lvl="0" indent="0" algn="ctr" defTabSz="914387"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7" name="矩形 13">
              <a:extLst>
                <a:ext uri="{FF2B5EF4-FFF2-40B4-BE49-F238E27FC236}">
                  <a16:creationId xmlns:a16="http://schemas.microsoft.com/office/drawing/2014/main" id="{51EADA3B-D751-47B0-BBB8-4E1D71139A64}"/>
                </a:ext>
              </a:extLst>
            </p:cNvPr>
            <p:cNvSpPr/>
            <p:nvPr/>
          </p:nvSpPr>
          <p:spPr>
            <a:xfrm>
              <a:off x="734877" y="1156999"/>
              <a:ext cx="739312" cy="277739"/>
            </a:xfrm>
            <a:prstGeom prst="rect">
              <a:avLst/>
            </a:prstGeom>
            <a:solidFill>
              <a:srgbClr val="70AD47">
                <a:lumMod val="20000"/>
                <a:lumOff val="80000"/>
              </a:srgbClr>
            </a:solidFill>
            <a:ln w="12700" cap="flat" cmpd="sng" algn="ctr">
              <a:solidFill>
                <a:sysClr val="windowText" lastClr="000000"/>
              </a:solidFill>
              <a:prstDash val="solid"/>
              <a:miter lim="800000"/>
            </a:ln>
            <a:effectLst/>
          </p:spPr>
          <p:txBody>
            <a:bodyPr rtlCol="0" anchor="ctr"/>
            <a:lstStyle/>
            <a:p>
              <a:pPr marL="0" marR="0" lvl="0" indent="0" algn="ctr" defTabSz="914387"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8" name="文本框 14">
              <a:extLst>
                <a:ext uri="{FF2B5EF4-FFF2-40B4-BE49-F238E27FC236}">
                  <a16:creationId xmlns:a16="http://schemas.microsoft.com/office/drawing/2014/main" id="{5CA607C9-5A29-415F-A64F-3865414DF627}"/>
                </a:ext>
              </a:extLst>
            </p:cNvPr>
            <p:cNvSpPr txBox="1"/>
            <p:nvPr/>
          </p:nvSpPr>
          <p:spPr>
            <a:xfrm>
              <a:off x="831826" y="1234312"/>
              <a:ext cx="599472" cy="123111"/>
            </a:xfrm>
            <a:prstGeom prst="rect">
              <a:avLst/>
            </a:prstGeom>
            <a:noFill/>
          </p:spPr>
          <p:txBody>
            <a:bodyPr wrap="square" lIns="0" tIns="0" rIns="0" bIns="0" rtlCol="0">
              <a:spAutoFit/>
            </a:bodyPr>
            <a:lstStyle/>
            <a:p>
              <a:pPr algn="ctr">
                <a:defRPr/>
              </a:pPr>
              <a:r>
                <a:rPr kumimoji="1" lang="en-US" altLang="zh-CN" sz="800" kern="0" dirty="0">
                  <a:solidFill>
                    <a:prstClr val="black"/>
                  </a:solidFill>
                  <a:latin typeface="Arial" panose="020B0604020202020204" pitchFamily="34" charset="0"/>
                  <a:ea typeface="Microsoft YaHei" panose="020B0503020204020204" pitchFamily="34" charset="-122"/>
                  <a:cs typeface="Arial" panose="020B0604020202020204" pitchFamily="34" charset="0"/>
                </a:rPr>
                <a:t>Signal space</a:t>
              </a:r>
              <a:endParaRPr kumimoji="1" lang="zh-CN" altLang="en-US" sz="800" kern="0" dirty="0">
                <a:solidFill>
                  <a:prstClr val="black"/>
                </a:solidFill>
                <a:latin typeface="Arial" panose="020B0604020202020204" pitchFamily="34" charset="0"/>
                <a:ea typeface="Microsoft YaHei" panose="020B0503020204020204" pitchFamily="34" charset="-122"/>
                <a:cs typeface="Arial" panose="020B0604020202020204" pitchFamily="34" charset="0"/>
              </a:endParaRPr>
            </a:p>
          </p:txBody>
        </p:sp>
        <p:sp>
          <p:nvSpPr>
            <p:cNvPr id="59" name="矩形 15">
              <a:extLst>
                <a:ext uri="{FF2B5EF4-FFF2-40B4-BE49-F238E27FC236}">
                  <a16:creationId xmlns:a16="http://schemas.microsoft.com/office/drawing/2014/main" id="{1BD0F490-39B4-40C2-ABA6-55EED3F94A7A}"/>
                </a:ext>
              </a:extLst>
            </p:cNvPr>
            <p:cNvSpPr/>
            <p:nvPr/>
          </p:nvSpPr>
          <p:spPr>
            <a:xfrm>
              <a:off x="1570832" y="1156999"/>
              <a:ext cx="739312" cy="280863"/>
            </a:xfrm>
            <a:prstGeom prst="rect">
              <a:avLst/>
            </a:prstGeom>
            <a:solidFill>
              <a:srgbClr val="FFC000">
                <a:lumMod val="20000"/>
                <a:lumOff val="80000"/>
              </a:srgbClr>
            </a:solidFill>
            <a:ln w="12700" cap="flat" cmpd="sng" algn="ctr">
              <a:solidFill>
                <a:sysClr val="windowText" lastClr="000000"/>
              </a:solidFill>
              <a:prstDash val="solid"/>
              <a:miter lim="800000"/>
            </a:ln>
            <a:effectLst/>
          </p:spPr>
          <p:txBody>
            <a:bodyPr rtlCol="0" anchor="ctr"/>
            <a:lstStyle/>
            <a:p>
              <a:pPr marL="0" marR="0" lvl="0" indent="0" algn="ctr" defTabSz="914387"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0" name="文本框 16">
              <a:extLst>
                <a:ext uri="{FF2B5EF4-FFF2-40B4-BE49-F238E27FC236}">
                  <a16:creationId xmlns:a16="http://schemas.microsoft.com/office/drawing/2014/main" id="{59A7B84B-A2B4-4029-9494-65A17F392026}"/>
                </a:ext>
              </a:extLst>
            </p:cNvPr>
            <p:cNvSpPr txBox="1"/>
            <p:nvPr/>
          </p:nvSpPr>
          <p:spPr>
            <a:xfrm>
              <a:off x="1619911" y="1172756"/>
              <a:ext cx="599472" cy="246221"/>
            </a:xfrm>
            <a:prstGeom prst="rect">
              <a:avLst/>
            </a:prstGeom>
            <a:noFill/>
          </p:spPr>
          <p:txBody>
            <a:bodyPr wrap="square" lIns="0" tIns="0" rIns="0" bIns="0" rtlCol="0">
              <a:spAutoFit/>
            </a:bodyPr>
            <a:lstStyle/>
            <a:p>
              <a:pPr algn="ctr">
                <a:defRPr/>
              </a:pPr>
              <a:r>
                <a:rPr kumimoji="1" lang="en-US" altLang="zh-CN" sz="800" kern="0" dirty="0">
                  <a:solidFill>
                    <a:prstClr val="black"/>
                  </a:solidFill>
                  <a:latin typeface="Arial" panose="020B0604020202020204" pitchFamily="34" charset="0"/>
                  <a:ea typeface="Microsoft YaHei" panose="020B0503020204020204" pitchFamily="34" charset="-122"/>
                  <a:cs typeface="Arial" panose="020B0604020202020204" pitchFamily="34" charset="0"/>
                </a:rPr>
                <a:t>Filtered out part</a:t>
              </a:r>
              <a:endParaRPr kumimoji="1" lang="zh-CN" altLang="en-US" sz="800" kern="0" dirty="0">
                <a:solidFill>
                  <a:prstClr val="black"/>
                </a:solidFill>
                <a:latin typeface="Arial" panose="020B0604020202020204" pitchFamily="34" charset="0"/>
                <a:ea typeface="Microsoft YaHei" panose="020B0503020204020204" pitchFamily="34" charset="-122"/>
                <a:cs typeface="Arial" panose="020B0604020202020204" pitchFamily="34" charset="0"/>
              </a:endParaRPr>
            </a:p>
          </p:txBody>
        </p:sp>
      </p:gr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5B620754-0E2B-4E5F-BDAE-0DCBA4315BCC}"/>
                  </a:ext>
                </a:extLst>
              </p:cNvPr>
              <p:cNvSpPr/>
              <p:nvPr/>
            </p:nvSpPr>
            <p:spPr>
              <a:xfrm>
                <a:off x="372473" y="3355632"/>
                <a:ext cx="6096000" cy="663900"/>
              </a:xfrm>
              <a:prstGeom prst="rect">
                <a:avLst/>
              </a:prstGeom>
            </p:spPr>
            <p:txBody>
              <a:bodyPr>
                <a:spAutoFit/>
              </a:bodyPr>
              <a:lstStyle/>
              <a:p>
                <a:pPr marL="284400" defTabSz="914400">
                  <a:spcAft>
                    <a:spcPts val="600"/>
                  </a:spcAft>
                  <a:defRPr/>
                </a:pPr>
                <a14:m>
                  <m:oMath xmlns:m="http://schemas.openxmlformats.org/officeDocument/2006/math">
                    <m:r>
                      <a:rPr lang="en-US" altLang="zh-CN" sz="1200" b="1" i="1">
                        <a:solidFill>
                          <a:srgbClr val="2D2015"/>
                        </a:solidFill>
                        <a:latin typeface="Cambria Math" panose="02040503050406030204" pitchFamily="18" charset="0"/>
                        <a:cs typeface="Calibri" panose="020F0502020204030204" pitchFamily="34" charset="0"/>
                      </a:rPr>
                      <m:t>𝐅</m:t>
                    </m:r>
                  </m:oMath>
                </a14:m>
                <a:r>
                  <a:rPr lang="en-US" altLang="zh-CN" sz="1200" dirty="0">
                    <a:solidFill>
                      <a:srgbClr val="2D2015"/>
                    </a:solidFill>
                    <a:cs typeface="Calibri" panose="020F0502020204030204" pitchFamily="34" charset="0"/>
                  </a:rPr>
                  <a:t> is the DFT matrix for transforming the space-frequency channel to angular delay domain, such as </a:t>
                </a:r>
                <a14:m>
                  <m:oMath xmlns:m="http://schemas.openxmlformats.org/officeDocument/2006/math">
                    <m:r>
                      <a:rPr lang="en-US" altLang="zh-CN" sz="1200" b="1" i="1">
                        <a:latin typeface="Cambria Math" panose="02040503050406030204" pitchFamily="18" charset="0"/>
                      </a:rPr>
                      <m:t>𝑭</m:t>
                    </m:r>
                    <m:r>
                      <a:rPr lang="en-US" altLang="zh-CN" sz="1200" b="1" i="1">
                        <a:latin typeface="Cambria Math" panose="02040503050406030204" pitchFamily="18" charset="0"/>
                      </a:rPr>
                      <m:t>=</m:t>
                    </m:r>
                    <m:sSub>
                      <m:sSubPr>
                        <m:ctrlPr>
                          <a:rPr lang="en-US" altLang="zh-CN" sz="1200" b="1" i="1">
                            <a:latin typeface="Cambria Math" panose="02040503050406030204" pitchFamily="18" charset="0"/>
                          </a:rPr>
                        </m:ctrlPr>
                      </m:sSubPr>
                      <m:e>
                        <m:r>
                          <a:rPr lang="en-US" altLang="zh-CN" sz="1200" b="1" i="1">
                            <a:latin typeface="Cambria Math" panose="02040503050406030204" pitchFamily="18" charset="0"/>
                          </a:rPr>
                          <m:t>𝑭</m:t>
                        </m:r>
                      </m:e>
                      <m:sub>
                        <m:r>
                          <a:rPr lang="en-US" altLang="zh-CN" sz="1200" b="1" i="1">
                            <a:latin typeface="Cambria Math" panose="02040503050406030204" pitchFamily="18" charset="0"/>
                          </a:rPr>
                          <m:t>𝑵</m:t>
                        </m:r>
                        <m:r>
                          <a:rPr lang="en-US" altLang="zh-CN" sz="1200" b="1" i="1">
                            <a:latin typeface="Cambria Math" panose="02040503050406030204" pitchFamily="18" charset="0"/>
                          </a:rPr>
                          <m:t>𝟏</m:t>
                        </m:r>
                      </m:sub>
                    </m:sSub>
                    <m:r>
                      <a:rPr lang="en-US" altLang="zh-CN" sz="1200" b="1" i="1">
                        <a:latin typeface="Cambria Math" panose="02040503050406030204" pitchFamily="18" charset="0"/>
                        <a:ea typeface="Cambria Math" panose="02040503050406030204" pitchFamily="18" charset="0"/>
                      </a:rPr>
                      <m:t>⨂</m:t>
                    </m:r>
                  </m:oMath>
                </a14:m>
                <a:r>
                  <a:rPr lang="en-US" altLang="zh-CN" sz="1200" b="1" dirty="0"/>
                  <a:t> </a:t>
                </a:r>
                <a14:m>
                  <m:oMath xmlns:m="http://schemas.openxmlformats.org/officeDocument/2006/math">
                    <m:sSub>
                      <m:sSubPr>
                        <m:ctrlPr>
                          <a:rPr lang="en-US" altLang="zh-CN" sz="1200" b="1" i="1">
                            <a:latin typeface="Cambria Math" panose="02040503050406030204" pitchFamily="18" charset="0"/>
                          </a:rPr>
                        </m:ctrlPr>
                      </m:sSubPr>
                      <m:e>
                        <m:r>
                          <a:rPr lang="en-US" altLang="zh-CN" sz="1200" b="1" i="1">
                            <a:latin typeface="Cambria Math" panose="02040503050406030204" pitchFamily="18" charset="0"/>
                          </a:rPr>
                          <m:t>𝑭</m:t>
                        </m:r>
                      </m:e>
                      <m:sub>
                        <m:r>
                          <a:rPr lang="en-US" altLang="zh-CN" sz="1200" b="1" i="1">
                            <a:latin typeface="Cambria Math" panose="02040503050406030204" pitchFamily="18" charset="0"/>
                          </a:rPr>
                          <m:t>𝑵</m:t>
                        </m:r>
                        <m:r>
                          <a:rPr lang="en-US" altLang="zh-CN" sz="1200" b="1" i="1">
                            <a:latin typeface="Cambria Math" panose="02040503050406030204" pitchFamily="18" charset="0"/>
                          </a:rPr>
                          <m:t>𝟐</m:t>
                        </m:r>
                      </m:sub>
                    </m:sSub>
                    <m:sSub>
                      <m:sSubPr>
                        <m:ctrlPr>
                          <a:rPr lang="en-US" altLang="zh-CN" sz="1200" b="1" i="1">
                            <a:solidFill>
                              <a:prstClr val="black"/>
                            </a:solidFill>
                            <a:latin typeface="Cambria Math" panose="02040503050406030204" pitchFamily="18" charset="0"/>
                          </a:rPr>
                        </m:ctrlPr>
                      </m:sSubPr>
                      <m:e>
                        <m:r>
                          <a:rPr lang="en-US" altLang="zh-CN" sz="1200" b="1" i="1">
                            <a:latin typeface="Cambria Math" panose="02040503050406030204" pitchFamily="18" charset="0"/>
                            <a:ea typeface="Cambria Math" panose="02040503050406030204" pitchFamily="18" charset="0"/>
                          </a:rPr>
                          <m:t>⨂</m:t>
                        </m:r>
                        <m:r>
                          <a:rPr lang="en-US" altLang="zh-CN" sz="1200" b="1" i="1">
                            <a:solidFill>
                              <a:prstClr val="black"/>
                            </a:solidFill>
                            <a:latin typeface="Cambria Math" panose="02040503050406030204" pitchFamily="18" charset="0"/>
                          </a:rPr>
                          <m:t>𝑭</m:t>
                        </m:r>
                      </m:e>
                      <m:sub>
                        <m:r>
                          <a:rPr lang="en-US" altLang="zh-CN" sz="1200" b="1" i="1">
                            <a:solidFill>
                              <a:prstClr val="black"/>
                            </a:solidFill>
                            <a:latin typeface="Cambria Math" panose="02040503050406030204" pitchFamily="18" charset="0"/>
                          </a:rPr>
                          <m:t>𝒇</m:t>
                        </m:r>
                      </m:sub>
                    </m:sSub>
                  </m:oMath>
                </a14:m>
                <a:r>
                  <a:rPr lang="zh-CN" altLang="en-US" sz="1200" b="1" dirty="0"/>
                  <a:t> </a:t>
                </a:r>
                <a:r>
                  <a:rPr lang="en-US" altLang="zh-CN" sz="1200" dirty="0"/>
                  <a:t>kronecked from vertical, horizontal and frequency (only a subband length) DFT vectors.</a:t>
                </a:r>
                <a:endParaRPr lang="zh-CN" altLang="en-US" sz="1200" dirty="0"/>
              </a:p>
            </p:txBody>
          </p:sp>
        </mc:Choice>
        <mc:Fallback xmlns="">
          <p:sp>
            <p:nvSpPr>
              <p:cNvPr id="5" name="Rectangle 4">
                <a:extLst>
                  <a:ext uri="{FF2B5EF4-FFF2-40B4-BE49-F238E27FC236}">
                    <a16:creationId xmlns:a16="http://schemas.microsoft.com/office/drawing/2014/main" id="{5B620754-0E2B-4E5F-BDAE-0DCBA4315BCC}"/>
                  </a:ext>
                </a:extLst>
              </p:cNvPr>
              <p:cNvSpPr>
                <a:spLocks noRot="1" noChangeAspect="1" noMove="1" noResize="1" noEditPoints="1" noAdjustHandles="1" noChangeArrowheads="1" noChangeShapeType="1" noTextEdit="1"/>
              </p:cNvSpPr>
              <p:nvPr/>
            </p:nvSpPr>
            <p:spPr>
              <a:xfrm>
                <a:off x="372473" y="3355632"/>
                <a:ext cx="6096000" cy="663900"/>
              </a:xfrm>
              <a:prstGeom prst="rect">
                <a:avLst/>
              </a:prstGeom>
              <a:blipFill>
                <a:blip r:embed="rId6"/>
                <a:stretch>
                  <a:fillRect t="-917" b="-5505"/>
                </a:stretch>
              </a:blipFill>
            </p:spPr>
            <p:txBody>
              <a:bodyPr/>
              <a:lstStyle/>
              <a:p>
                <a:r>
                  <a:rPr lang="zh-CN" altLang="en-US">
                    <a:noFill/>
                  </a:rPr>
                  <a:t> </a:t>
                </a:r>
              </a:p>
            </p:txBody>
          </p:sp>
        </mc:Fallback>
      </mc:AlternateContent>
      <p:sp>
        <p:nvSpPr>
          <p:cNvPr id="64" name="矩形: 圆角 29">
            <a:extLst>
              <a:ext uri="{FF2B5EF4-FFF2-40B4-BE49-F238E27FC236}">
                <a16:creationId xmlns:a16="http://schemas.microsoft.com/office/drawing/2014/main" id="{9622E54D-3B52-47CD-8B38-4E7497B5F48D}"/>
              </a:ext>
            </a:extLst>
          </p:cNvPr>
          <p:cNvSpPr/>
          <p:nvPr/>
        </p:nvSpPr>
        <p:spPr>
          <a:xfrm>
            <a:off x="331756" y="1956875"/>
            <a:ext cx="7859818" cy="2135662"/>
          </a:xfrm>
          <a:prstGeom prst="roundRect">
            <a:avLst>
              <a:gd name="adj" fmla="val 7284"/>
            </a:avLst>
          </a:prstGeom>
          <a:noFill/>
          <a:ln w="12700" cap="flat" cmpd="sng" algn="ctr">
            <a:solidFill>
              <a:srgbClr val="1D1D1A">
                <a:lumMod val="50000"/>
                <a:lumOff val="50000"/>
              </a:srgbClr>
            </a:solidFill>
            <a:prstDash val="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D2015"/>
              </a:solidFill>
              <a:effectLst/>
              <a:uLnTx/>
              <a:uFillTx/>
              <a:latin typeface="Calibri"/>
              <a:ea typeface="等线" panose="02010600030101010101" pitchFamily="2" charset="-122"/>
              <a:cs typeface="Arial"/>
            </a:endParaRPr>
          </a:p>
        </p:txBody>
      </p:sp>
      <p:sp>
        <p:nvSpPr>
          <p:cNvPr id="6" name="Rectangle 5">
            <a:extLst>
              <a:ext uri="{FF2B5EF4-FFF2-40B4-BE49-F238E27FC236}">
                <a16:creationId xmlns:a16="http://schemas.microsoft.com/office/drawing/2014/main" id="{55BFF27E-811E-4C1B-BB46-27923155ED94}"/>
              </a:ext>
            </a:extLst>
          </p:cNvPr>
          <p:cNvSpPr/>
          <p:nvPr/>
        </p:nvSpPr>
        <p:spPr>
          <a:xfrm>
            <a:off x="258552" y="1587613"/>
            <a:ext cx="4358886" cy="416011"/>
          </a:xfrm>
          <a:prstGeom prst="rect">
            <a:avLst/>
          </a:prstGeom>
        </p:spPr>
        <p:txBody>
          <a:bodyPr wrap="none">
            <a:spAutoFit/>
          </a:bodyPr>
          <a:lstStyle/>
          <a:p>
            <a:pPr lvl="0" defTabSz="914400">
              <a:lnSpc>
                <a:spcPct val="150000"/>
              </a:lnSpc>
              <a:defRPr/>
            </a:pPr>
            <a:r>
              <a:rPr lang="en-US" altLang="zh-CN" sz="1600" b="1" dirty="0">
                <a:solidFill>
                  <a:srgbClr val="2D2015"/>
                </a:solidFill>
                <a:cs typeface="Calibri" panose="020F0502020204030204" pitchFamily="34" charset="0"/>
              </a:rPr>
              <a:t>Long term channel covariance acquisition:</a:t>
            </a:r>
          </a:p>
        </p:txBody>
      </p:sp>
      <p:sp>
        <p:nvSpPr>
          <p:cNvPr id="7" name="TextBox 6">
            <a:extLst>
              <a:ext uri="{FF2B5EF4-FFF2-40B4-BE49-F238E27FC236}">
                <a16:creationId xmlns:a16="http://schemas.microsoft.com/office/drawing/2014/main" id="{2E3DF100-A2B4-408E-9D9E-AE4743BF899F}"/>
              </a:ext>
            </a:extLst>
          </p:cNvPr>
          <p:cNvSpPr txBox="1"/>
          <p:nvPr/>
        </p:nvSpPr>
        <p:spPr>
          <a:xfrm>
            <a:off x="1097282" y="5427830"/>
            <a:ext cx="523701" cy="246221"/>
          </a:xfrm>
          <a:prstGeom prst="rect">
            <a:avLst/>
          </a:prstGeom>
          <a:noFill/>
        </p:spPr>
        <p:txBody>
          <a:bodyPr wrap="square" lIns="0" tIns="0" rIns="0" bIns="0" rtlCol="0">
            <a:spAutoFit/>
          </a:bodyPr>
          <a:lstStyle/>
          <a:p>
            <a:pPr algn="ctr"/>
            <a:r>
              <a:rPr kumimoji="1" lang="en-US" altLang="zh-CN" sz="800" dirty="0">
                <a:solidFill>
                  <a:srgbClr val="000000"/>
                </a:solidFill>
                <a:latin typeface="Microsoft YaHei" panose="020B0503020204020204" pitchFamily="34" charset="-122"/>
                <a:ea typeface="Microsoft YaHei" panose="020B0503020204020204" pitchFamily="34" charset="-122"/>
              </a:rPr>
              <a:t>½</a:t>
            </a:r>
            <a:r>
              <a:rPr kumimoji="1" lang="zh-CN" altLang="en-US" sz="800" dirty="0">
                <a:solidFill>
                  <a:srgbClr val="000000"/>
                </a:solidFill>
                <a:latin typeface="Microsoft YaHei" panose="020B0503020204020204" pitchFamily="34" charset="-122"/>
                <a:ea typeface="Microsoft YaHei" panose="020B0503020204020204" pitchFamily="34" charset="-122"/>
              </a:rPr>
              <a:t> </a:t>
            </a:r>
            <a:r>
              <a:rPr kumimoji="1" lang="en-US" altLang="zh-CN" sz="800" dirty="0">
                <a:solidFill>
                  <a:srgbClr val="000000"/>
                </a:solidFill>
                <a:latin typeface="Microsoft YaHei" panose="020B0503020204020204" pitchFamily="34" charset="-122"/>
                <a:ea typeface="Microsoft YaHei" panose="020B0503020204020204" pitchFamily="34" charset="-122"/>
              </a:rPr>
              <a:t>number</a:t>
            </a:r>
            <a:r>
              <a:rPr kumimoji="1" lang="zh-CN" altLang="en-US" sz="800" dirty="0">
                <a:solidFill>
                  <a:srgbClr val="000000"/>
                </a:solidFill>
                <a:latin typeface="Microsoft YaHei" panose="020B0503020204020204" pitchFamily="34" charset="-122"/>
                <a:ea typeface="Microsoft YaHei" panose="020B0503020204020204" pitchFamily="34" charset="-122"/>
              </a:rPr>
              <a:t> </a:t>
            </a:r>
            <a:r>
              <a:rPr kumimoji="1" lang="en-US" altLang="zh-CN" sz="800" dirty="0">
                <a:solidFill>
                  <a:srgbClr val="000000"/>
                </a:solidFill>
                <a:latin typeface="Microsoft YaHei" panose="020B0503020204020204" pitchFamily="34" charset="-122"/>
                <a:ea typeface="Microsoft YaHei" panose="020B0503020204020204" pitchFamily="34" charset="-122"/>
              </a:rPr>
              <a:t>of</a:t>
            </a:r>
            <a:r>
              <a:rPr kumimoji="1" lang="zh-CN" altLang="en-US" sz="800" dirty="0">
                <a:solidFill>
                  <a:srgbClr val="000000"/>
                </a:solidFill>
                <a:latin typeface="Microsoft YaHei" panose="020B0503020204020204" pitchFamily="34" charset="-122"/>
                <a:ea typeface="Microsoft YaHei" panose="020B0503020204020204" pitchFamily="34" charset="-122"/>
              </a:rPr>
              <a:t> </a:t>
            </a:r>
            <a:r>
              <a:rPr kumimoji="1" lang="en-US" altLang="zh-CN" sz="800" dirty="0">
                <a:solidFill>
                  <a:srgbClr val="000000"/>
                </a:solidFill>
                <a:latin typeface="Microsoft YaHei" panose="020B0503020204020204" pitchFamily="34" charset="-122"/>
                <a:ea typeface="Microsoft YaHei" panose="020B0503020204020204" pitchFamily="34" charset="-122"/>
              </a:rPr>
              <a:t>Tx</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67" name="TextBox 66">
            <a:extLst>
              <a:ext uri="{FF2B5EF4-FFF2-40B4-BE49-F238E27FC236}">
                <a16:creationId xmlns:a16="http://schemas.microsoft.com/office/drawing/2014/main" id="{27DC6AF1-7340-4F8A-BA29-8103C9E0E5F1}"/>
              </a:ext>
            </a:extLst>
          </p:cNvPr>
          <p:cNvSpPr txBox="1"/>
          <p:nvPr/>
        </p:nvSpPr>
        <p:spPr>
          <a:xfrm>
            <a:off x="1889762" y="5418252"/>
            <a:ext cx="703810" cy="24622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RB number</a:t>
            </a:r>
            <a:r>
              <a:rPr kumimoji="1" lang="zh-CN" altLang="en-US" sz="800" dirty="0">
                <a:solidFill>
                  <a:srgbClr val="000000"/>
                </a:solidFill>
                <a:latin typeface="Microsoft YaHei" panose="020B0503020204020204" pitchFamily="34" charset="-122"/>
                <a:ea typeface="Microsoft YaHei" panose="020B0503020204020204" pitchFamily="34" charset="-122"/>
              </a:rPr>
              <a:t> </a:t>
            </a:r>
            <a:r>
              <a:rPr kumimoji="1" lang="en-US" altLang="zh-CN" sz="800" dirty="0">
                <a:solidFill>
                  <a:srgbClr val="000000"/>
                </a:solidFill>
                <a:latin typeface="Microsoft YaHei" panose="020B0503020204020204" pitchFamily="34" charset="-122"/>
                <a:ea typeface="Microsoft YaHei" panose="020B0503020204020204" pitchFamily="34" charset="-122"/>
              </a:rPr>
              <a:t>in a subband</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cxnSp>
        <p:nvCxnSpPr>
          <p:cNvPr id="9" name="Straight Arrow Connector 8">
            <a:extLst>
              <a:ext uri="{FF2B5EF4-FFF2-40B4-BE49-F238E27FC236}">
                <a16:creationId xmlns:a16="http://schemas.microsoft.com/office/drawing/2014/main" id="{FEC7E466-041B-484F-A79C-DE68FDC6802F}"/>
              </a:ext>
            </a:extLst>
          </p:cNvPr>
          <p:cNvCxnSpPr>
            <a:stCxn id="7" idx="0"/>
          </p:cNvCxnSpPr>
          <p:nvPr/>
        </p:nvCxnSpPr>
        <p:spPr>
          <a:xfrm flipH="1" flipV="1">
            <a:off x="1359132" y="5320140"/>
            <a:ext cx="1" cy="10769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3C0498C-01A8-432C-B7F6-65D2B4774F11}"/>
              </a:ext>
            </a:extLst>
          </p:cNvPr>
          <p:cNvCxnSpPr/>
          <p:nvPr/>
        </p:nvCxnSpPr>
        <p:spPr>
          <a:xfrm flipH="1" flipV="1">
            <a:off x="2151610" y="5331220"/>
            <a:ext cx="1" cy="10769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D77BB136-E395-4B85-981C-D72AB9FEFEC1}"/>
              </a:ext>
            </a:extLst>
          </p:cNvPr>
          <p:cNvSpPr/>
          <p:nvPr/>
        </p:nvSpPr>
        <p:spPr>
          <a:xfrm>
            <a:off x="372473" y="1956875"/>
            <a:ext cx="2443298" cy="307777"/>
          </a:xfrm>
          <a:prstGeom prst="rect">
            <a:avLst/>
          </a:prstGeom>
        </p:spPr>
        <p:txBody>
          <a:bodyPr wrap="none">
            <a:spAutoFit/>
          </a:bodyPr>
          <a:lstStyle/>
          <a:p>
            <a:r>
              <a:rPr lang="en-US" altLang="zh-CN" sz="1400" b="1" u="sng" dirty="0">
                <a:solidFill>
                  <a:srgbClr val="2D2015"/>
                </a:solidFill>
                <a:cs typeface="Calibri" panose="020F0502020204030204" pitchFamily="34" charset="0"/>
              </a:rPr>
              <a:t>UE report: (Spec impacts):</a:t>
            </a:r>
            <a:endParaRPr lang="zh-CN" altLang="en-US" sz="1400" u="sng" dirty="0"/>
          </a:p>
        </p:txBody>
      </p:sp>
      <p:sp>
        <p:nvSpPr>
          <p:cNvPr id="71" name="矩形 1246">
            <a:extLst>
              <a:ext uri="{FF2B5EF4-FFF2-40B4-BE49-F238E27FC236}">
                <a16:creationId xmlns:a16="http://schemas.microsoft.com/office/drawing/2014/main" id="{81FB1922-7989-4B45-982F-0AB0619C71E4}"/>
              </a:ext>
            </a:extLst>
          </p:cNvPr>
          <p:cNvSpPr/>
          <p:nvPr/>
        </p:nvSpPr>
        <p:spPr>
          <a:xfrm>
            <a:off x="8568396" y="2700285"/>
            <a:ext cx="315182" cy="516979"/>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72" name="矩形 1247">
            <a:extLst>
              <a:ext uri="{FF2B5EF4-FFF2-40B4-BE49-F238E27FC236}">
                <a16:creationId xmlns:a16="http://schemas.microsoft.com/office/drawing/2014/main" id="{F3CAF987-AC12-4A79-A202-37DEAFC2B00B}"/>
              </a:ext>
            </a:extLst>
          </p:cNvPr>
          <p:cNvSpPr/>
          <p:nvPr/>
        </p:nvSpPr>
        <p:spPr>
          <a:xfrm>
            <a:off x="9331811" y="2461053"/>
            <a:ext cx="315182" cy="764718"/>
          </a:xfrm>
          <a:prstGeom prst="rect">
            <a:avLst/>
          </a:prstGeom>
          <a:solidFill>
            <a:srgbClr val="00B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73" name="文本框 1248">
            <a:extLst>
              <a:ext uri="{FF2B5EF4-FFF2-40B4-BE49-F238E27FC236}">
                <a16:creationId xmlns:a16="http://schemas.microsoft.com/office/drawing/2014/main" id="{F5C2DBB5-BAE0-4EB5-8A3F-8F2C9B039147}"/>
              </a:ext>
            </a:extLst>
          </p:cNvPr>
          <p:cNvSpPr txBox="1"/>
          <p:nvPr/>
        </p:nvSpPr>
        <p:spPr>
          <a:xfrm>
            <a:off x="8502954" y="2538967"/>
            <a:ext cx="436389" cy="197730"/>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sp>
        <p:nvSpPr>
          <p:cNvPr id="74" name="文本框 1249">
            <a:extLst>
              <a:ext uri="{FF2B5EF4-FFF2-40B4-BE49-F238E27FC236}">
                <a16:creationId xmlns:a16="http://schemas.microsoft.com/office/drawing/2014/main" id="{178F3E0C-9085-40AF-80B0-D7AB1A8480F3}"/>
              </a:ext>
            </a:extLst>
          </p:cNvPr>
          <p:cNvSpPr txBox="1"/>
          <p:nvPr/>
        </p:nvSpPr>
        <p:spPr>
          <a:xfrm>
            <a:off x="9192852" y="2257131"/>
            <a:ext cx="602064" cy="197730"/>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1.26X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cxnSp>
        <p:nvCxnSpPr>
          <p:cNvPr id="75" name="直接箭头连接符 1250">
            <a:extLst>
              <a:ext uri="{FF2B5EF4-FFF2-40B4-BE49-F238E27FC236}">
                <a16:creationId xmlns:a16="http://schemas.microsoft.com/office/drawing/2014/main" id="{FE05D493-CFA0-4D8F-9B49-869C5EA5517C}"/>
              </a:ext>
            </a:extLst>
          </p:cNvPr>
          <p:cNvCxnSpPr>
            <a:cxnSpLocks/>
          </p:cNvCxnSpPr>
          <p:nvPr/>
        </p:nvCxnSpPr>
        <p:spPr>
          <a:xfrm>
            <a:off x="8496104" y="3227855"/>
            <a:ext cx="1310584" cy="1191"/>
          </a:xfrm>
          <a:prstGeom prst="straightConnector1">
            <a:avLst/>
          </a:prstGeom>
          <a:noFill/>
          <a:ln w="28575" cap="flat" cmpd="sng" algn="ctr">
            <a:solidFill>
              <a:sysClr val="windowText" lastClr="000000"/>
            </a:solidFill>
            <a:prstDash val="solid"/>
            <a:miter lim="800000"/>
            <a:tailEnd type="triangle"/>
          </a:ln>
          <a:effectLst/>
        </p:spPr>
      </p:cxnSp>
      <p:sp>
        <p:nvSpPr>
          <p:cNvPr id="76" name="矩形 1245">
            <a:extLst>
              <a:ext uri="{FF2B5EF4-FFF2-40B4-BE49-F238E27FC236}">
                <a16:creationId xmlns:a16="http://schemas.microsoft.com/office/drawing/2014/main" id="{81D069C1-96E1-4F1A-90C1-4D258AE3E80C}"/>
              </a:ext>
            </a:extLst>
          </p:cNvPr>
          <p:cNvSpPr/>
          <p:nvPr/>
        </p:nvSpPr>
        <p:spPr>
          <a:xfrm>
            <a:off x="8673528" y="3265235"/>
            <a:ext cx="1089887" cy="210087"/>
          </a:xfrm>
          <a:prstGeom prst="rect">
            <a:avLst/>
          </a:prstGeom>
        </p:spPr>
        <p:txBody>
          <a:bodyPr wrap="square">
            <a:spAutoFit/>
          </a:bodyP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Cell Average</a:t>
            </a:r>
            <a:endParaRPr kumimoji="0" lang="zh-CN" altLang="en-US" sz="1100" b="0" i="0" u="none" strike="noStrike" kern="1200" cap="none" spc="0" normalizeH="0" baseline="0" noProof="0" dirty="0">
              <a:ln>
                <a:noFill/>
              </a:ln>
              <a:solidFill>
                <a:prstClr val="black"/>
              </a:solidFill>
              <a:effectLst/>
              <a:uLnTx/>
              <a:uFillTx/>
              <a:latin typeface="Arial" panose="020B0604020202020204"/>
              <a:ea typeface="等线" panose="02010600030101010101" pitchFamily="2" charset="-122"/>
              <a:cs typeface="Arial"/>
            </a:endParaRPr>
          </a:p>
        </p:txBody>
      </p:sp>
      <p:sp>
        <p:nvSpPr>
          <p:cNvPr id="77" name="矩形 1252">
            <a:extLst>
              <a:ext uri="{FF2B5EF4-FFF2-40B4-BE49-F238E27FC236}">
                <a16:creationId xmlns:a16="http://schemas.microsoft.com/office/drawing/2014/main" id="{22EF3838-2DAE-42C1-B6F7-AF998D76C16E}"/>
              </a:ext>
            </a:extLst>
          </p:cNvPr>
          <p:cNvSpPr/>
          <p:nvPr/>
        </p:nvSpPr>
        <p:spPr>
          <a:xfrm>
            <a:off x="10204749" y="3308801"/>
            <a:ext cx="784569" cy="248147"/>
          </a:xfrm>
          <a:prstGeom prst="rect">
            <a:avLst/>
          </a:prstGeom>
        </p:spPr>
        <p:txBody>
          <a:bodyPr wrap="square">
            <a:spAutoFit/>
          </a:bodyP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Cell Edge</a:t>
            </a:r>
            <a:endParaRPr kumimoji="0" lang="zh-CN" altLang="en-US" sz="1000" b="0" i="0" u="none" strike="noStrike" kern="1200" cap="none" spc="0" normalizeH="0" baseline="0" noProof="0" dirty="0">
              <a:ln>
                <a:noFill/>
              </a:ln>
              <a:solidFill>
                <a:prstClr val="black"/>
              </a:solidFill>
              <a:effectLst/>
              <a:uLnTx/>
              <a:uFillTx/>
              <a:latin typeface="Arial" panose="020B0604020202020204"/>
              <a:ea typeface="等线" panose="02010600030101010101" pitchFamily="2" charset="-122"/>
              <a:cs typeface="Arial"/>
            </a:endParaRPr>
          </a:p>
        </p:txBody>
      </p:sp>
      <p:sp>
        <p:nvSpPr>
          <p:cNvPr id="78" name="矩形 1255">
            <a:extLst>
              <a:ext uri="{FF2B5EF4-FFF2-40B4-BE49-F238E27FC236}">
                <a16:creationId xmlns:a16="http://schemas.microsoft.com/office/drawing/2014/main" id="{3A2656D8-17DD-40B1-9B45-0FE674E83E5A}"/>
              </a:ext>
            </a:extLst>
          </p:cNvPr>
          <p:cNvSpPr/>
          <p:nvPr/>
        </p:nvSpPr>
        <p:spPr>
          <a:xfrm>
            <a:off x="10048517" y="2560664"/>
            <a:ext cx="286474" cy="668381"/>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79" name="矩形 1256">
            <a:extLst>
              <a:ext uri="{FF2B5EF4-FFF2-40B4-BE49-F238E27FC236}">
                <a16:creationId xmlns:a16="http://schemas.microsoft.com/office/drawing/2014/main" id="{69F25C4E-ADD8-4E3D-A623-F2B4B871F229}"/>
              </a:ext>
            </a:extLst>
          </p:cNvPr>
          <p:cNvSpPr/>
          <p:nvPr/>
        </p:nvSpPr>
        <p:spPr>
          <a:xfrm>
            <a:off x="10756622" y="2213727"/>
            <a:ext cx="286474" cy="1027925"/>
          </a:xfrm>
          <a:prstGeom prst="rect">
            <a:avLst/>
          </a:prstGeom>
          <a:solidFill>
            <a:srgbClr val="00B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80" name="文本框 1257">
            <a:extLst>
              <a:ext uri="{FF2B5EF4-FFF2-40B4-BE49-F238E27FC236}">
                <a16:creationId xmlns:a16="http://schemas.microsoft.com/office/drawing/2014/main" id="{7D87F222-F222-4509-90D0-382D5FCC49BE}"/>
              </a:ext>
            </a:extLst>
          </p:cNvPr>
          <p:cNvSpPr txBox="1"/>
          <p:nvPr/>
        </p:nvSpPr>
        <p:spPr>
          <a:xfrm>
            <a:off x="10626495" y="2026015"/>
            <a:ext cx="547226" cy="248147"/>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1.55X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cxnSp>
        <p:nvCxnSpPr>
          <p:cNvPr id="81" name="直接箭头连接符 1258">
            <a:extLst>
              <a:ext uri="{FF2B5EF4-FFF2-40B4-BE49-F238E27FC236}">
                <a16:creationId xmlns:a16="http://schemas.microsoft.com/office/drawing/2014/main" id="{4A1CD9A3-B5B4-495F-9342-598A0F4D00A5}"/>
              </a:ext>
            </a:extLst>
          </p:cNvPr>
          <p:cNvCxnSpPr>
            <a:cxnSpLocks/>
          </p:cNvCxnSpPr>
          <p:nvPr/>
        </p:nvCxnSpPr>
        <p:spPr>
          <a:xfrm>
            <a:off x="10017348" y="3229045"/>
            <a:ext cx="1181368" cy="0"/>
          </a:xfrm>
          <a:prstGeom prst="straightConnector1">
            <a:avLst/>
          </a:prstGeom>
          <a:noFill/>
          <a:ln w="28575" cap="flat" cmpd="sng" algn="ctr">
            <a:solidFill>
              <a:sysClr val="windowText" lastClr="000000"/>
            </a:solidFill>
            <a:prstDash val="solid"/>
            <a:miter lim="800000"/>
            <a:tailEnd type="triangle"/>
          </a:ln>
          <a:effectLst/>
        </p:spPr>
      </p:cxnSp>
      <p:sp>
        <p:nvSpPr>
          <p:cNvPr id="82" name="文本框 1254">
            <a:extLst>
              <a:ext uri="{FF2B5EF4-FFF2-40B4-BE49-F238E27FC236}">
                <a16:creationId xmlns:a16="http://schemas.microsoft.com/office/drawing/2014/main" id="{2181C990-F6F2-4133-9300-A7B76457464C}"/>
              </a:ext>
            </a:extLst>
          </p:cNvPr>
          <p:cNvSpPr txBox="1"/>
          <p:nvPr/>
        </p:nvSpPr>
        <p:spPr>
          <a:xfrm>
            <a:off x="9944942" y="2393000"/>
            <a:ext cx="476542" cy="248147"/>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sp>
        <p:nvSpPr>
          <p:cNvPr id="83" name="文本框 1266">
            <a:extLst>
              <a:ext uri="{FF2B5EF4-FFF2-40B4-BE49-F238E27FC236}">
                <a16:creationId xmlns:a16="http://schemas.microsoft.com/office/drawing/2014/main" id="{4430E9E3-CC94-47DA-8A1B-24012A420302}"/>
              </a:ext>
            </a:extLst>
          </p:cNvPr>
          <p:cNvSpPr txBox="1"/>
          <p:nvPr/>
        </p:nvSpPr>
        <p:spPr>
          <a:xfrm>
            <a:off x="8983586" y="3570928"/>
            <a:ext cx="3038047" cy="153888"/>
          </a:xfrm>
          <a:prstGeom prst="rect">
            <a:avLst/>
          </a:prstGeom>
          <a:noFill/>
        </p:spPr>
        <p:txBody>
          <a:bodyPr wrap="square" lIns="0" tIns="0" rIns="0" bIns="0" rtlCol="0">
            <a:spAutoFit/>
          </a:bodyPr>
          <a:lstStyle/>
          <a:p>
            <a:pPr marL="0" marR="0" lvl="0" indent="0" algn="l" defTabSz="1187323" rtl="0"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R19 with 3 TRPs without </a:t>
            </a:r>
            <a:r>
              <a:rPr kumimoji="1" lang="en-US" altLang="zh-CN" sz="1000" b="1"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R</a:t>
            </a:r>
            <a:r>
              <a:rPr kumimoji="1" lang="en-US" altLang="zh-CN" sz="1000" b="1" i="0" u="none" strike="noStrike" kern="0" cap="none" spc="0" normalizeH="0" baseline="-25000" noProof="0" dirty="0">
                <a:ln>
                  <a:noFill/>
                </a:ln>
                <a:solidFill>
                  <a:srgbClr val="000000"/>
                </a:solidFill>
                <a:effectLst/>
                <a:uLnTx/>
                <a:uFillTx/>
                <a:latin typeface="Arial" panose="020B0604020202020204"/>
                <a:ea typeface="微软雅黑" panose="020B0503020204020204" pitchFamily="34" charset="-122"/>
                <a:cs typeface="Arial"/>
              </a:rPr>
              <a:t>HH </a:t>
            </a:r>
            <a:r>
              <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reporting </a:t>
            </a:r>
          </a:p>
        </p:txBody>
      </p:sp>
      <p:sp>
        <p:nvSpPr>
          <p:cNvPr id="84" name="文本框 1267">
            <a:extLst>
              <a:ext uri="{FF2B5EF4-FFF2-40B4-BE49-F238E27FC236}">
                <a16:creationId xmlns:a16="http://schemas.microsoft.com/office/drawing/2014/main" id="{A83BB053-6330-44BF-B251-E2AE047C9944}"/>
              </a:ext>
            </a:extLst>
          </p:cNvPr>
          <p:cNvSpPr txBox="1"/>
          <p:nvPr/>
        </p:nvSpPr>
        <p:spPr>
          <a:xfrm>
            <a:off x="8983585" y="3818875"/>
            <a:ext cx="2848879" cy="153888"/>
          </a:xfrm>
          <a:prstGeom prst="rect">
            <a:avLst/>
          </a:prstGeom>
          <a:noFill/>
        </p:spPr>
        <p:txBody>
          <a:bodyPr wrap="square" lIns="0" tIns="0" rIns="0" bIns="0" rtlCol="0">
            <a:spAutoFit/>
          </a:bodyPr>
          <a:lstStyle/>
          <a:p>
            <a:pPr lvl="0" defTabSz="1187323">
              <a:defRPr/>
            </a:pPr>
            <a:r>
              <a:rPr kumimoji="1" lang="en-US" altLang="zh-CN" sz="1000" b="0" i="0" u="none" strike="noStrike" kern="0" cap="none" spc="0" normalizeH="0" baseline="0" noProof="0" dirty="0">
                <a:ln>
                  <a:noFill/>
                </a:ln>
                <a:effectLst/>
                <a:uLnTx/>
                <a:uFillTx/>
                <a:latin typeface="Arial" panose="020B0604020202020204"/>
                <a:ea typeface="微软雅黑" panose="020B0503020204020204" pitchFamily="34" charset="-122"/>
                <a:cs typeface="Arial"/>
              </a:rPr>
              <a:t>6</a:t>
            </a:r>
            <a:r>
              <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 </a:t>
            </a:r>
            <a:r>
              <a:rPr kumimoji="1" lang="en-US" altLang="zh-CN" sz="1000" kern="0" dirty="0">
                <a:solidFill>
                  <a:srgbClr val="000000"/>
                </a:solidFill>
                <a:ea typeface="微软雅黑" panose="020B0503020204020204" pitchFamily="34" charset="-122"/>
                <a:cs typeface="Arial"/>
              </a:rPr>
              <a:t>TRPs coordination with </a:t>
            </a:r>
            <a:r>
              <a:rPr kumimoji="1" lang="en-US" altLang="zh-CN" sz="1000" b="1" kern="0" dirty="0">
                <a:solidFill>
                  <a:srgbClr val="000000"/>
                </a:solidFill>
                <a:ea typeface="微软雅黑" panose="020B0503020204020204" pitchFamily="34" charset="-122"/>
                <a:cs typeface="Arial"/>
              </a:rPr>
              <a:t>R</a:t>
            </a:r>
            <a:r>
              <a:rPr kumimoji="1" lang="en-US" altLang="zh-CN" sz="1000" b="1" kern="0" baseline="-25000" dirty="0">
                <a:solidFill>
                  <a:srgbClr val="000000"/>
                </a:solidFill>
                <a:ea typeface="微软雅黑" panose="020B0503020204020204" pitchFamily="34" charset="-122"/>
                <a:cs typeface="Arial"/>
              </a:rPr>
              <a:t>HH </a:t>
            </a:r>
            <a:r>
              <a:rPr kumimoji="1" lang="en-US" altLang="zh-CN" sz="1000" kern="0" dirty="0">
                <a:solidFill>
                  <a:srgbClr val="000000"/>
                </a:solidFill>
                <a:ea typeface="微软雅黑" panose="020B0503020204020204" pitchFamily="34" charset="-122"/>
                <a:cs typeface="Arial"/>
              </a:rPr>
              <a:t>reporting </a:t>
            </a:r>
            <a:endPar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endParaRPr>
          </a:p>
        </p:txBody>
      </p:sp>
      <p:sp>
        <p:nvSpPr>
          <p:cNvPr id="85" name="矩形 1268">
            <a:extLst>
              <a:ext uri="{FF2B5EF4-FFF2-40B4-BE49-F238E27FC236}">
                <a16:creationId xmlns:a16="http://schemas.microsoft.com/office/drawing/2014/main" id="{E1C2463F-C32B-4353-9053-F8380A6ABC10}"/>
              </a:ext>
            </a:extLst>
          </p:cNvPr>
          <p:cNvSpPr/>
          <p:nvPr/>
        </p:nvSpPr>
        <p:spPr>
          <a:xfrm>
            <a:off x="8631376" y="3584287"/>
            <a:ext cx="298365" cy="107500"/>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86" name="矩形 1269">
            <a:extLst>
              <a:ext uri="{FF2B5EF4-FFF2-40B4-BE49-F238E27FC236}">
                <a16:creationId xmlns:a16="http://schemas.microsoft.com/office/drawing/2014/main" id="{5E9688FE-1B17-43F0-88F9-B8F87CD710EB}"/>
              </a:ext>
            </a:extLst>
          </p:cNvPr>
          <p:cNvSpPr/>
          <p:nvPr/>
        </p:nvSpPr>
        <p:spPr>
          <a:xfrm>
            <a:off x="8640879" y="3836216"/>
            <a:ext cx="288862" cy="139144"/>
          </a:xfrm>
          <a:prstGeom prst="rect">
            <a:avLst/>
          </a:prstGeom>
          <a:solidFill>
            <a:srgbClr val="30B5C5"/>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87" name="TextBox 86">
            <a:extLst>
              <a:ext uri="{FF2B5EF4-FFF2-40B4-BE49-F238E27FC236}">
                <a16:creationId xmlns:a16="http://schemas.microsoft.com/office/drawing/2014/main" id="{4DCEC0CA-7B6E-4F8E-8B46-BDBF9569036A}"/>
              </a:ext>
            </a:extLst>
          </p:cNvPr>
          <p:cNvSpPr txBox="1"/>
          <p:nvPr/>
        </p:nvSpPr>
        <p:spPr>
          <a:xfrm>
            <a:off x="8651196" y="1911020"/>
            <a:ext cx="2409686" cy="184666"/>
          </a:xfrm>
          <a:prstGeom prst="rect">
            <a:avLst/>
          </a:prstGeom>
          <a:noFill/>
        </p:spPr>
        <p:txBody>
          <a:bodyPr wrap="square" lIns="0" tIns="0" rIns="0" bIns="0" rtlCol="0">
            <a:spAutoFit/>
          </a:bodyPr>
          <a:lstStyle/>
          <a:p>
            <a:pPr algn="l"/>
            <a:r>
              <a:rPr kumimoji="1" lang="en-US" altLang="zh-CN" sz="1200" dirty="0">
                <a:solidFill>
                  <a:srgbClr val="000000"/>
                </a:solidFill>
                <a:latin typeface="Microsoft YaHei" panose="020B0503020204020204" pitchFamily="34" charset="-122"/>
                <a:ea typeface="Microsoft YaHei" panose="020B0503020204020204" pitchFamily="34" charset="-122"/>
              </a:rPr>
              <a:t>Preliminary Simulation results</a:t>
            </a:r>
            <a:endParaRPr kumimoji="1" lang="zh-CN" altLang="en-US" sz="1200" dirty="0">
              <a:solidFill>
                <a:srgbClr val="000000"/>
              </a:solidFill>
              <a:latin typeface="Microsoft YaHei" panose="020B0503020204020204" pitchFamily="34" charset="-122"/>
              <a:ea typeface="Microsoft YaHei" panose="020B0503020204020204" pitchFamily="34" charset="-122"/>
            </a:endParaRPr>
          </a:p>
        </p:txBody>
      </p:sp>
      <p:cxnSp>
        <p:nvCxnSpPr>
          <p:cNvPr id="88" name="Straight Connector 87">
            <a:extLst>
              <a:ext uri="{FF2B5EF4-FFF2-40B4-BE49-F238E27FC236}">
                <a16:creationId xmlns:a16="http://schemas.microsoft.com/office/drawing/2014/main" id="{C63EE1C9-2C7C-40E9-B34A-2D9A244A78BB}"/>
              </a:ext>
            </a:extLst>
          </p:cNvPr>
          <p:cNvCxnSpPr/>
          <p:nvPr/>
        </p:nvCxnSpPr>
        <p:spPr>
          <a:xfrm>
            <a:off x="8473451" y="2640750"/>
            <a:ext cx="0" cy="25707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89" name="Table 88">
            <a:extLst>
              <a:ext uri="{FF2B5EF4-FFF2-40B4-BE49-F238E27FC236}">
                <a16:creationId xmlns:a16="http://schemas.microsoft.com/office/drawing/2014/main" id="{FDFF8E89-CEE4-4893-9D4F-451814381817}"/>
              </a:ext>
            </a:extLst>
          </p:cNvPr>
          <p:cNvGraphicFramePr>
            <a:graphicFrameLocks noGrp="1"/>
          </p:cNvGraphicFramePr>
          <p:nvPr>
            <p:extLst>
              <p:ext uri="{D42A27DB-BD31-4B8C-83A1-F6EECF244321}">
                <p14:modId xmlns:p14="http://schemas.microsoft.com/office/powerpoint/2010/main" val="2800520032"/>
              </p:ext>
            </p:extLst>
          </p:nvPr>
        </p:nvGraphicFramePr>
        <p:xfrm>
          <a:off x="11348283" y="2028086"/>
          <a:ext cx="649338" cy="1279960"/>
        </p:xfrm>
        <a:graphic>
          <a:graphicData uri="http://schemas.openxmlformats.org/drawingml/2006/table">
            <a:tbl>
              <a:tblPr/>
              <a:tblGrid>
                <a:gridCol w="649338">
                  <a:extLst>
                    <a:ext uri="{9D8B030D-6E8A-4147-A177-3AD203B41FA5}">
                      <a16:colId xmlns:a16="http://schemas.microsoft.com/office/drawing/2014/main" val="2488977852"/>
                    </a:ext>
                  </a:extLst>
                </a:gridCol>
              </a:tblGrid>
              <a:tr h="98693">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altLang="zh-CN"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3.5 GHz</a:t>
                      </a:r>
                    </a:p>
                  </a:txBody>
                  <a:tcPr marL="8680" marR="8680" marT="8680" marB="0" anchor="ctr">
                    <a:lnL w="12700" cmpd="sng">
                      <a:solidFill>
                        <a:srgbClr val="1D1D1A"/>
                      </a:solidFill>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84023407"/>
                  </a:ext>
                </a:extLst>
              </a:tr>
              <a:tr h="98693">
                <a:tc>
                  <a:txBody>
                    <a:bodyPr/>
                    <a:lstStyle/>
                    <a:p>
                      <a:pPr marL="0" algn="ctr" defTabSz="914400" rtl="0" eaLnBrk="1" fontAlgn="ctr" latinLnBrk="0" hangingPunct="1"/>
                      <a:r>
                        <a:rPr lang="en-US" altLang="zh-CN"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30kHz</a:t>
                      </a:r>
                    </a:p>
                  </a:txBody>
                  <a:tcPr marL="8680" marR="8680" marT="8680"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7594949"/>
                  </a:ext>
                </a:extLst>
              </a:tr>
              <a:tr h="98693">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7*3 Cell</a:t>
                      </a:r>
                    </a:p>
                  </a:txBody>
                  <a:tcPr marL="8680" marR="8680" marT="868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240238803"/>
                  </a:ext>
                </a:extLst>
              </a:tr>
              <a:tr h="98693">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200m</a:t>
                      </a: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86170447"/>
                  </a:ext>
                </a:extLst>
              </a:tr>
              <a:tr h="137650">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algn="ctr" defTabSz="914400" rtl="0" eaLnBrk="1" fontAlgn="ctr" latinLnBrk="0" hangingPunct="1"/>
                      <a:r>
                        <a:rPr lang="en-US" altLang="zh-CN"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80% indoor</a:t>
                      </a:r>
                    </a:p>
                    <a:p>
                      <a:pPr marL="0" algn="ctr" defTabSz="914400" rtl="0" eaLnBrk="1" fontAlgn="ctr" latinLnBrk="0" hangingPunct="1"/>
                      <a:r>
                        <a:rPr lang="en-US" altLang="zh-CN"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 outdoor</a:t>
                      </a:r>
                      <a:endParaRPr lang="en-US"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41721837"/>
                  </a:ext>
                </a:extLst>
              </a:tr>
              <a:tr h="98693">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20ms</a:t>
                      </a:r>
                      <a:endParaRPr lang="zh-CN"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49454990"/>
                  </a:ext>
                </a:extLst>
              </a:tr>
              <a:tr h="98691">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64T,4R</a:t>
                      </a:r>
                    </a:p>
                  </a:txBody>
                  <a:tcPr marL="8680" marR="8680" marT="8680" marB="0"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801277296"/>
                  </a:ext>
                </a:extLst>
              </a:tr>
              <a:tr h="98693">
                <a:tc>
                  <a:txBody>
                    <a:bodyPr/>
                    <a:lstStyle>
                      <a:lvl1pPr marL="0" algn="l" defTabSz="913303" rtl="0" eaLnBrk="1" latinLnBrk="0" hangingPunct="1">
                        <a:defRPr sz="1797" kern="1200">
                          <a:solidFill>
                            <a:schemeClr val="dk1"/>
                          </a:solidFill>
                          <a:latin typeface="Calibri"/>
                        </a:defRPr>
                      </a:lvl1pPr>
                      <a:lvl2pPr marL="456651" algn="l" defTabSz="913303" rtl="0" eaLnBrk="1" latinLnBrk="0" hangingPunct="1">
                        <a:defRPr sz="1797" kern="1200">
                          <a:solidFill>
                            <a:schemeClr val="dk1"/>
                          </a:solidFill>
                          <a:latin typeface="Calibri"/>
                        </a:defRPr>
                      </a:lvl2pPr>
                      <a:lvl3pPr marL="913303" algn="l" defTabSz="913303" rtl="0" eaLnBrk="1" latinLnBrk="0" hangingPunct="1">
                        <a:defRPr sz="1797" kern="1200">
                          <a:solidFill>
                            <a:schemeClr val="dk1"/>
                          </a:solidFill>
                          <a:latin typeface="Calibri"/>
                        </a:defRPr>
                      </a:lvl3pPr>
                      <a:lvl4pPr marL="1369955" algn="l" defTabSz="913303" rtl="0" eaLnBrk="1" latinLnBrk="0" hangingPunct="1">
                        <a:defRPr sz="1797" kern="1200">
                          <a:solidFill>
                            <a:schemeClr val="dk1"/>
                          </a:solidFill>
                          <a:latin typeface="Calibri"/>
                        </a:defRPr>
                      </a:lvl4pPr>
                      <a:lvl5pPr marL="1826606" algn="l" defTabSz="913303" rtl="0" eaLnBrk="1" latinLnBrk="0" hangingPunct="1">
                        <a:defRPr sz="1797" kern="1200">
                          <a:solidFill>
                            <a:schemeClr val="dk1"/>
                          </a:solidFill>
                          <a:latin typeface="Calibri"/>
                        </a:defRPr>
                      </a:lvl5pPr>
                      <a:lvl6pPr marL="2283258" algn="l" defTabSz="913303" rtl="0" eaLnBrk="1" latinLnBrk="0" hangingPunct="1">
                        <a:defRPr sz="1797" kern="1200">
                          <a:solidFill>
                            <a:schemeClr val="dk1"/>
                          </a:solidFill>
                          <a:latin typeface="Calibri"/>
                        </a:defRPr>
                      </a:lvl6pPr>
                      <a:lvl7pPr marL="2739910" algn="l" defTabSz="913303" rtl="0" eaLnBrk="1" latinLnBrk="0" hangingPunct="1">
                        <a:defRPr sz="1797" kern="1200">
                          <a:solidFill>
                            <a:schemeClr val="dk1"/>
                          </a:solidFill>
                          <a:latin typeface="Calibri"/>
                        </a:defRPr>
                      </a:lvl7pPr>
                      <a:lvl8pPr marL="3196561" algn="l" defTabSz="913303" rtl="0" eaLnBrk="1" latinLnBrk="0" hangingPunct="1">
                        <a:defRPr sz="1797" kern="1200">
                          <a:solidFill>
                            <a:schemeClr val="dk1"/>
                          </a:solidFill>
                          <a:latin typeface="Calibri"/>
                        </a:defRPr>
                      </a:lvl8pPr>
                      <a:lvl9pPr marL="3653213" algn="l" defTabSz="913303" rtl="0" eaLnBrk="1" latinLnBrk="0" hangingPunct="1">
                        <a:defRPr sz="1797" kern="1200">
                          <a:solidFill>
                            <a:schemeClr val="dk1"/>
                          </a:solidFill>
                          <a:latin typeface="Calibri"/>
                        </a:defRPr>
                      </a:lvl9pPr>
                    </a:lstStyle>
                    <a:p>
                      <a:pPr marL="0" indent="0" algn="ctr" defTabSz="914400" rtl="0" eaLnBrk="1" fontAlgn="ctr" latinLnBrk="0" hangingPunct="1">
                        <a:spcAft>
                          <a:spcPts val="0"/>
                        </a:spcAft>
                      </a:pPr>
                      <a:r>
                        <a:rPr lang="en-US" altLang="zh-CN" sz="800" b="0" i="0" u="none" strike="noStrike"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FTP3, 50% RU</a:t>
                      </a:r>
                    </a:p>
                  </a:txBody>
                  <a:tcPr marL="8680" marR="8680" marT="8680"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73392708"/>
                  </a:ext>
                </a:extLst>
              </a:tr>
            </a:tbl>
          </a:graphicData>
        </a:graphic>
      </p:graphicFrame>
      <p:sp>
        <p:nvSpPr>
          <p:cNvPr id="90" name="矩形 70">
            <a:extLst>
              <a:ext uri="{FF2B5EF4-FFF2-40B4-BE49-F238E27FC236}">
                <a16:creationId xmlns:a16="http://schemas.microsoft.com/office/drawing/2014/main" id="{11EB56B4-58C5-4913-8972-CE2908187783}"/>
              </a:ext>
            </a:extLst>
          </p:cNvPr>
          <p:cNvSpPr/>
          <p:nvPr/>
        </p:nvSpPr>
        <p:spPr>
          <a:xfrm>
            <a:off x="8943185" y="2564839"/>
            <a:ext cx="315182" cy="650930"/>
          </a:xfrm>
          <a:prstGeom prst="rect">
            <a:avLst/>
          </a:prstGeom>
          <a:solidFill>
            <a:srgbClr val="30B5C5"/>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91" name="文本框 71">
            <a:extLst>
              <a:ext uri="{FF2B5EF4-FFF2-40B4-BE49-F238E27FC236}">
                <a16:creationId xmlns:a16="http://schemas.microsoft.com/office/drawing/2014/main" id="{EE243060-84D3-4F5F-B8A9-ABEC0699F13B}"/>
              </a:ext>
            </a:extLst>
          </p:cNvPr>
          <p:cNvSpPr txBox="1"/>
          <p:nvPr/>
        </p:nvSpPr>
        <p:spPr>
          <a:xfrm>
            <a:off x="8828039" y="2363705"/>
            <a:ext cx="521741" cy="246221"/>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a:t>
            </a:r>
            <a:r>
              <a:rPr lang="en-US" altLang="zh-CN" sz="1000" kern="0" dirty="0">
                <a:solidFill>
                  <a:prstClr val="black">
                    <a:lumMod val="65000"/>
                    <a:lumOff val="35000"/>
                  </a:prstClr>
                </a:solidFill>
                <a:latin typeface="Arial" panose="020B0604020202020204"/>
                <a:ea typeface="微软雅黑"/>
                <a:cs typeface="Arial"/>
              </a:rPr>
              <a:t>.19</a:t>
            </a: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sp>
        <p:nvSpPr>
          <p:cNvPr id="92" name="矩形 72">
            <a:extLst>
              <a:ext uri="{FF2B5EF4-FFF2-40B4-BE49-F238E27FC236}">
                <a16:creationId xmlns:a16="http://schemas.microsoft.com/office/drawing/2014/main" id="{D4CC8887-7EBE-41B2-9BE5-9A3634474D16}"/>
              </a:ext>
            </a:extLst>
          </p:cNvPr>
          <p:cNvSpPr/>
          <p:nvPr/>
        </p:nvSpPr>
        <p:spPr>
          <a:xfrm>
            <a:off x="10399245" y="2363705"/>
            <a:ext cx="315182" cy="850016"/>
          </a:xfrm>
          <a:prstGeom prst="rect">
            <a:avLst/>
          </a:prstGeom>
          <a:solidFill>
            <a:srgbClr val="30B5C5"/>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93" name="文本框 73">
            <a:extLst>
              <a:ext uri="{FF2B5EF4-FFF2-40B4-BE49-F238E27FC236}">
                <a16:creationId xmlns:a16="http://schemas.microsoft.com/office/drawing/2014/main" id="{4803FC49-20F8-49D7-8300-5ED9B103D3DC}"/>
              </a:ext>
            </a:extLst>
          </p:cNvPr>
          <p:cNvSpPr txBox="1"/>
          <p:nvPr/>
        </p:nvSpPr>
        <p:spPr>
          <a:xfrm>
            <a:off x="10244701" y="2172482"/>
            <a:ext cx="547226" cy="248147"/>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1.45X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sp>
        <p:nvSpPr>
          <p:cNvPr id="94" name="文本框 74">
            <a:extLst>
              <a:ext uri="{FF2B5EF4-FFF2-40B4-BE49-F238E27FC236}">
                <a16:creationId xmlns:a16="http://schemas.microsoft.com/office/drawing/2014/main" id="{097A1D47-A6B9-4CA0-B395-C6197F6F4673}"/>
              </a:ext>
            </a:extLst>
          </p:cNvPr>
          <p:cNvSpPr txBox="1"/>
          <p:nvPr/>
        </p:nvSpPr>
        <p:spPr>
          <a:xfrm>
            <a:off x="8991720" y="4066558"/>
            <a:ext cx="2798993" cy="153888"/>
          </a:xfrm>
          <a:prstGeom prst="rect">
            <a:avLst/>
          </a:prstGeom>
          <a:noFill/>
        </p:spPr>
        <p:txBody>
          <a:bodyPr wrap="square" lIns="0" tIns="0" rIns="0" bIns="0" rtlCol="0">
            <a:spAutoFit/>
          </a:bodyPr>
          <a:lstStyle/>
          <a:p>
            <a:pPr lvl="0" defTabSz="1187323">
              <a:defRPr/>
            </a:pPr>
            <a:r>
              <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9 </a:t>
            </a:r>
            <a:r>
              <a:rPr kumimoji="1" lang="en-US" altLang="zh-CN" sz="1000" kern="0" dirty="0">
                <a:solidFill>
                  <a:srgbClr val="000000"/>
                </a:solidFill>
                <a:ea typeface="微软雅黑" panose="020B0503020204020204" pitchFamily="34" charset="-122"/>
                <a:cs typeface="Arial"/>
              </a:rPr>
              <a:t>TRPs coordination with </a:t>
            </a:r>
            <a:r>
              <a:rPr kumimoji="1" lang="en-US" altLang="zh-CN" sz="1000" b="1" kern="0" dirty="0">
                <a:solidFill>
                  <a:srgbClr val="000000"/>
                </a:solidFill>
                <a:ea typeface="微软雅黑" panose="020B0503020204020204" pitchFamily="34" charset="-122"/>
                <a:cs typeface="Arial"/>
              </a:rPr>
              <a:t>R</a:t>
            </a:r>
            <a:r>
              <a:rPr kumimoji="1" lang="en-US" altLang="zh-CN" sz="1000" b="1" kern="0" baseline="-25000" dirty="0">
                <a:solidFill>
                  <a:srgbClr val="000000"/>
                </a:solidFill>
                <a:ea typeface="微软雅黑" panose="020B0503020204020204" pitchFamily="34" charset="-122"/>
                <a:cs typeface="Arial"/>
              </a:rPr>
              <a:t>HH </a:t>
            </a:r>
            <a:r>
              <a:rPr kumimoji="1" lang="en-US" altLang="zh-CN" sz="1000" kern="0" dirty="0">
                <a:solidFill>
                  <a:srgbClr val="000000"/>
                </a:solidFill>
                <a:ea typeface="微软雅黑" panose="020B0503020204020204" pitchFamily="34" charset="-122"/>
                <a:cs typeface="Arial"/>
              </a:rPr>
              <a:t>reporting </a:t>
            </a:r>
            <a:endPar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endParaRPr>
          </a:p>
        </p:txBody>
      </p:sp>
      <p:sp>
        <p:nvSpPr>
          <p:cNvPr id="95" name="矩形 75">
            <a:extLst>
              <a:ext uri="{FF2B5EF4-FFF2-40B4-BE49-F238E27FC236}">
                <a16:creationId xmlns:a16="http://schemas.microsoft.com/office/drawing/2014/main" id="{717F3F0D-E540-4D75-A7BD-EFEBB7088A9A}"/>
              </a:ext>
            </a:extLst>
          </p:cNvPr>
          <p:cNvSpPr/>
          <p:nvPr/>
        </p:nvSpPr>
        <p:spPr>
          <a:xfrm>
            <a:off x="8636127" y="4060571"/>
            <a:ext cx="288862" cy="139020"/>
          </a:xfrm>
          <a:prstGeom prst="rect">
            <a:avLst/>
          </a:prstGeom>
          <a:solidFill>
            <a:srgbClr val="00B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8" name="Rectangle 7">
            <a:extLst>
              <a:ext uri="{FF2B5EF4-FFF2-40B4-BE49-F238E27FC236}">
                <a16:creationId xmlns:a16="http://schemas.microsoft.com/office/drawing/2014/main" id="{4B731017-860C-4ACC-8571-5CAD747233DF}"/>
              </a:ext>
            </a:extLst>
          </p:cNvPr>
          <p:cNvSpPr/>
          <p:nvPr/>
        </p:nvSpPr>
        <p:spPr>
          <a:xfrm>
            <a:off x="3144820" y="5302223"/>
            <a:ext cx="5304624" cy="461665"/>
          </a:xfrm>
          <a:prstGeom prst="rect">
            <a:avLst/>
          </a:prstGeom>
        </p:spPr>
        <p:txBody>
          <a:bodyPr wrap="square">
            <a:spAutoFit/>
          </a:bodyPr>
          <a:lstStyle/>
          <a:p>
            <a:pPr defTabSz="914400">
              <a:spcAft>
                <a:spcPts val="600"/>
              </a:spcAft>
              <a:defRPr/>
            </a:pPr>
            <a:r>
              <a:rPr lang="en-US" altLang="zh-CN" sz="1200" dirty="0">
                <a:solidFill>
                  <a:srgbClr val="2D2015"/>
                </a:solidFill>
                <a:cs typeface="Calibri" panose="020F0502020204030204" pitchFamily="34" charset="0"/>
              </a:rPr>
              <a:t>The CSI overhead is 200~300bits/20ms for 6 or 9 TRPs, which is less than R18 CJT CSI feedback overhead (500~1000bits/20ms for 3TRPs).</a:t>
            </a:r>
          </a:p>
        </p:txBody>
      </p:sp>
      <p:sp>
        <p:nvSpPr>
          <p:cNvPr id="97" name="文本框 1266">
            <a:extLst>
              <a:ext uri="{FF2B5EF4-FFF2-40B4-BE49-F238E27FC236}">
                <a16:creationId xmlns:a16="http://schemas.microsoft.com/office/drawing/2014/main" id="{FC796A1A-B304-4304-9547-DCE98B508D3A}"/>
              </a:ext>
            </a:extLst>
          </p:cNvPr>
          <p:cNvSpPr txBox="1"/>
          <p:nvPr/>
        </p:nvSpPr>
        <p:spPr>
          <a:xfrm>
            <a:off x="9074436" y="5532691"/>
            <a:ext cx="2893410" cy="153888"/>
          </a:xfrm>
          <a:prstGeom prst="rect">
            <a:avLst/>
          </a:prstGeom>
          <a:noFill/>
        </p:spPr>
        <p:txBody>
          <a:bodyPr wrap="square" lIns="0" tIns="0" rIns="0" bIns="0" rtlCol="0">
            <a:spAutoFit/>
          </a:bodyPr>
          <a:lstStyle/>
          <a:p>
            <a:pPr marL="0" marR="0" lvl="0" indent="0" algn="l" defTabSz="1187323" rtl="0"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R19 with </a:t>
            </a:r>
            <a:r>
              <a:rPr kumimoji="1" lang="en-US" altLang="zh-CN" sz="1000" kern="0" dirty="0">
                <a:solidFill>
                  <a:srgbClr val="000000"/>
                </a:solidFill>
                <a:latin typeface="Arial" panose="020B0604020202020204"/>
                <a:ea typeface="微软雅黑" panose="020B0503020204020204" pitchFamily="34" charset="-122"/>
                <a:cs typeface="Arial"/>
              </a:rPr>
              <a:t>Single-</a:t>
            </a:r>
            <a:r>
              <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TRP without </a:t>
            </a:r>
            <a:r>
              <a:rPr kumimoji="1" lang="en-US" altLang="zh-CN" sz="1000" b="1"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R</a:t>
            </a:r>
            <a:r>
              <a:rPr kumimoji="1" lang="en-US" altLang="zh-CN" sz="1000" b="1" i="0" u="none" strike="noStrike" kern="0" cap="none" spc="0" normalizeH="0" baseline="-25000" noProof="0" dirty="0">
                <a:ln>
                  <a:noFill/>
                </a:ln>
                <a:solidFill>
                  <a:srgbClr val="000000"/>
                </a:solidFill>
                <a:effectLst/>
                <a:uLnTx/>
                <a:uFillTx/>
                <a:latin typeface="Arial" panose="020B0604020202020204"/>
                <a:ea typeface="微软雅黑" panose="020B0503020204020204" pitchFamily="34" charset="-122"/>
                <a:cs typeface="Arial"/>
              </a:rPr>
              <a:t>HH </a:t>
            </a:r>
            <a:r>
              <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rPr>
              <a:t>reporting </a:t>
            </a:r>
          </a:p>
        </p:txBody>
      </p:sp>
      <p:sp>
        <p:nvSpPr>
          <p:cNvPr id="98" name="文本框 1267">
            <a:extLst>
              <a:ext uri="{FF2B5EF4-FFF2-40B4-BE49-F238E27FC236}">
                <a16:creationId xmlns:a16="http://schemas.microsoft.com/office/drawing/2014/main" id="{36B23051-A8B7-42B7-93E7-7A1F56632E50}"/>
              </a:ext>
            </a:extLst>
          </p:cNvPr>
          <p:cNvSpPr txBox="1"/>
          <p:nvPr/>
        </p:nvSpPr>
        <p:spPr>
          <a:xfrm>
            <a:off x="9074435" y="5780639"/>
            <a:ext cx="2296716" cy="153888"/>
          </a:xfrm>
          <a:prstGeom prst="rect">
            <a:avLst/>
          </a:prstGeom>
          <a:noFill/>
        </p:spPr>
        <p:txBody>
          <a:bodyPr wrap="square" lIns="0" tIns="0" rIns="0" bIns="0" rtlCol="0">
            <a:spAutoFit/>
          </a:bodyPr>
          <a:lstStyle/>
          <a:p>
            <a:pPr lvl="0" defTabSz="1187323">
              <a:defRPr/>
            </a:pPr>
            <a:r>
              <a:rPr kumimoji="1" lang="en-US" altLang="zh-CN" sz="1000" kern="0" dirty="0">
                <a:latin typeface="Arial" panose="020B0604020202020204"/>
                <a:ea typeface="微软雅黑" panose="020B0503020204020204" pitchFamily="34" charset="-122"/>
                <a:cs typeface="Arial"/>
              </a:rPr>
              <a:t>Single-</a:t>
            </a:r>
            <a:r>
              <a:rPr kumimoji="1" lang="en-US" altLang="zh-CN" sz="1000" kern="0" dirty="0">
                <a:solidFill>
                  <a:srgbClr val="000000"/>
                </a:solidFill>
                <a:ea typeface="微软雅黑" panose="020B0503020204020204" pitchFamily="34" charset="-122"/>
                <a:cs typeface="Arial"/>
              </a:rPr>
              <a:t>TRP with </a:t>
            </a:r>
            <a:r>
              <a:rPr kumimoji="1" lang="en-US" altLang="zh-CN" sz="1000" b="1" kern="0" dirty="0">
                <a:solidFill>
                  <a:srgbClr val="000000"/>
                </a:solidFill>
                <a:ea typeface="微软雅黑" panose="020B0503020204020204" pitchFamily="34" charset="-122"/>
                <a:cs typeface="Arial"/>
              </a:rPr>
              <a:t>R</a:t>
            </a:r>
            <a:r>
              <a:rPr kumimoji="1" lang="en-US" altLang="zh-CN" sz="1000" b="1" kern="0" baseline="-25000" dirty="0">
                <a:solidFill>
                  <a:srgbClr val="000000"/>
                </a:solidFill>
                <a:ea typeface="微软雅黑" panose="020B0503020204020204" pitchFamily="34" charset="-122"/>
                <a:cs typeface="Arial"/>
              </a:rPr>
              <a:t>HH </a:t>
            </a:r>
            <a:r>
              <a:rPr kumimoji="1" lang="en-US" altLang="zh-CN" sz="1000" kern="0" dirty="0">
                <a:solidFill>
                  <a:srgbClr val="000000"/>
                </a:solidFill>
                <a:ea typeface="微软雅黑" panose="020B0503020204020204" pitchFamily="34" charset="-122"/>
                <a:cs typeface="Arial"/>
              </a:rPr>
              <a:t>reporting </a:t>
            </a:r>
            <a:endParaRPr kumimoji="1" lang="en-US" altLang="zh-CN" sz="1000" b="0" i="0" u="none" strike="noStrike" kern="0" cap="none" spc="0" normalizeH="0" baseline="0" noProof="0" dirty="0">
              <a:ln>
                <a:noFill/>
              </a:ln>
              <a:solidFill>
                <a:srgbClr val="000000"/>
              </a:solidFill>
              <a:effectLst/>
              <a:uLnTx/>
              <a:uFillTx/>
              <a:latin typeface="Arial" panose="020B0604020202020204"/>
              <a:ea typeface="微软雅黑" panose="020B0503020204020204" pitchFamily="34" charset="-122"/>
              <a:cs typeface="Arial"/>
            </a:endParaRPr>
          </a:p>
        </p:txBody>
      </p:sp>
      <p:sp>
        <p:nvSpPr>
          <p:cNvPr id="99" name="矩形 1268">
            <a:extLst>
              <a:ext uri="{FF2B5EF4-FFF2-40B4-BE49-F238E27FC236}">
                <a16:creationId xmlns:a16="http://schemas.microsoft.com/office/drawing/2014/main" id="{FFAD4A54-5320-47EA-9974-B9A5C9FA49A7}"/>
              </a:ext>
            </a:extLst>
          </p:cNvPr>
          <p:cNvSpPr/>
          <p:nvPr/>
        </p:nvSpPr>
        <p:spPr>
          <a:xfrm>
            <a:off x="8722225" y="5546051"/>
            <a:ext cx="298365" cy="107500"/>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00" name="矩形 1269">
            <a:extLst>
              <a:ext uri="{FF2B5EF4-FFF2-40B4-BE49-F238E27FC236}">
                <a16:creationId xmlns:a16="http://schemas.microsoft.com/office/drawing/2014/main" id="{C2543EDF-19CA-4F3D-A23A-1F2E8B2ED0B6}"/>
              </a:ext>
            </a:extLst>
          </p:cNvPr>
          <p:cNvSpPr/>
          <p:nvPr/>
        </p:nvSpPr>
        <p:spPr>
          <a:xfrm>
            <a:off x="8731728" y="5797980"/>
            <a:ext cx="288862" cy="139144"/>
          </a:xfrm>
          <a:prstGeom prst="rect">
            <a:avLst/>
          </a:prstGeom>
          <a:solidFill>
            <a:srgbClr val="30B5C5"/>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grpSp>
        <p:nvGrpSpPr>
          <p:cNvPr id="101" name="组合 100">
            <a:extLst>
              <a:ext uri="{FF2B5EF4-FFF2-40B4-BE49-F238E27FC236}">
                <a16:creationId xmlns:a16="http://schemas.microsoft.com/office/drawing/2014/main" id="{6719E7BC-F3C0-4B43-9C35-EC8F1A7C6CEC}"/>
              </a:ext>
            </a:extLst>
          </p:cNvPr>
          <p:cNvGrpSpPr/>
          <p:nvPr/>
        </p:nvGrpSpPr>
        <p:grpSpPr>
          <a:xfrm>
            <a:off x="8796687" y="4237758"/>
            <a:ext cx="2702612" cy="1185597"/>
            <a:chOff x="8546050" y="2185974"/>
            <a:chExt cx="2702612" cy="1454380"/>
          </a:xfrm>
        </p:grpSpPr>
        <p:sp>
          <p:nvSpPr>
            <p:cNvPr id="102" name="矩形 1246">
              <a:extLst>
                <a:ext uri="{FF2B5EF4-FFF2-40B4-BE49-F238E27FC236}">
                  <a16:creationId xmlns:a16="http://schemas.microsoft.com/office/drawing/2014/main" id="{36A16961-33D7-4846-862D-79A24BE1F911}"/>
                </a:ext>
              </a:extLst>
            </p:cNvPr>
            <p:cNvSpPr/>
            <p:nvPr/>
          </p:nvSpPr>
          <p:spPr>
            <a:xfrm>
              <a:off x="8618342" y="2783691"/>
              <a:ext cx="315182" cy="516979"/>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03" name="文本框 1248">
              <a:extLst>
                <a:ext uri="{FF2B5EF4-FFF2-40B4-BE49-F238E27FC236}">
                  <a16:creationId xmlns:a16="http://schemas.microsoft.com/office/drawing/2014/main" id="{BD3135AB-3F66-48D6-832E-24D0550B6B9B}"/>
                </a:ext>
              </a:extLst>
            </p:cNvPr>
            <p:cNvSpPr txBox="1"/>
            <p:nvPr/>
          </p:nvSpPr>
          <p:spPr>
            <a:xfrm>
              <a:off x="8554797" y="2552459"/>
              <a:ext cx="436389" cy="197730"/>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cxnSp>
          <p:nvCxnSpPr>
            <p:cNvPr id="104" name="直接箭头连接符 1250">
              <a:extLst>
                <a:ext uri="{FF2B5EF4-FFF2-40B4-BE49-F238E27FC236}">
                  <a16:creationId xmlns:a16="http://schemas.microsoft.com/office/drawing/2014/main" id="{C2BF0AD2-D13D-4CEC-8450-10ECD265D8CD}"/>
                </a:ext>
              </a:extLst>
            </p:cNvPr>
            <p:cNvCxnSpPr>
              <a:cxnSpLocks/>
            </p:cNvCxnSpPr>
            <p:nvPr/>
          </p:nvCxnSpPr>
          <p:spPr>
            <a:xfrm>
              <a:off x="8546050" y="3311261"/>
              <a:ext cx="1310584" cy="1191"/>
            </a:xfrm>
            <a:prstGeom prst="straightConnector1">
              <a:avLst/>
            </a:prstGeom>
            <a:noFill/>
            <a:ln w="28575" cap="flat" cmpd="sng" algn="ctr">
              <a:solidFill>
                <a:sysClr val="windowText" lastClr="000000"/>
              </a:solidFill>
              <a:prstDash val="solid"/>
              <a:miter lim="800000"/>
              <a:tailEnd type="triangle"/>
            </a:ln>
            <a:effectLst/>
          </p:spPr>
        </p:cxnSp>
        <p:sp>
          <p:nvSpPr>
            <p:cNvPr id="105" name="矩形 1245">
              <a:extLst>
                <a:ext uri="{FF2B5EF4-FFF2-40B4-BE49-F238E27FC236}">
                  <a16:creationId xmlns:a16="http://schemas.microsoft.com/office/drawing/2014/main" id="{73F2E89F-9EF8-405D-80AD-99CE43BA63C4}"/>
                </a:ext>
              </a:extLst>
            </p:cNvPr>
            <p:cNvSpPr/>
            <p:nvPr/>
          </p:nvSpPr>
          <p:spPr>
            <a:xfrm>
              <a:off x="8723474" y="3348641"/>
              <a:ext cx="1089887" cy="210087"/>
            </a:xfrm>
            <a:prstGeom prst="rect">
              <a:avLst/>
            </a:prstGeom>
          </p:spPr>
          <p:txBody>
            <a:bodyPr wrap="square">
              <a:spAutoFit/>
            </a:bodyP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1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Cell Average</a:t>
              </a:r>
              <a:endParaRPr kumimoji="0" lang="zh-CN" altLang="en-US" sz="1100" b="0" i="0" u="none" strike="noStrike" kern="1200" cap="none" spc="0" normalizeH="0" baseline="0" noProof="0" dirty="0">
                <a:ln>
                  <a:noFill/>
                </a:ln>
                <a:solidFill>
                  <a:prstClr val="black"/>
                </a:solidFill>
                <a:effectLst/>
                <a:uLnTx/>
                <a:uFillTx/>
                <a:latin typeface="Arial" panose="020B0604020202020204"/>
                <a:ea typeface="等线" panose="02010600030101010101" pitchFamily="2" charset="-122"/>
                <a:cs typeface="Arial"/>
              </a:endParaRPr>
            </a:p>
          </p:txBody>
        </p:sp>
        <p:sp>
          <p:nvSpPr>
            <p:cNvPr id="106" name="矩形 1252">
              <a:extLst>
                <a:ext uri="{FF2B5EF4-FFF2-40B4-BE49-F238E27FC236}">
                  <a16:creationId xmlns:a16="http://schemas.microsoft.com/office/drawing/2014/main" id="{E2CD1B4A-AE5F-4B36-A564-54CA86BFDFBC}"/>
                </a:ext>
              </a:extLst>
            </p:cNvPr>
            <p:cNvSpPr/>
            <p:nvPr/>
          </p:nvSpPr>
          <p:spPr>
            <a:xfrm>
              <a:off x="10254695" y="3392207"/>
              <a:ext cx="784569" cy="248147"/>
            </a:xfrm>
            <a:prstGeom prst="rect">
              <a:avLst/>
            </a:prstGeom>
          </p:spPr>
          <p:txBody>
            <a:bodyPr wrap="square">
              <a:spAutoFit/>
            </a:bodyPr>
            <a:lstStyle/>
            <a:p>
              <a:pPr marL="0" marR="0" lvl="0" indent="0" algn="l" defTabSz="914112"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Cell Edge</a:t>
              </a:r>
              <a:endParaRPr kumimoji="0" lang="zh-CN" altLang="en-US" sz="1000" b="0" i="0" u="none" strike="noStrike" kern="1200" cap="none" spc="0" normalizeH="0" baseline="0" noProof="0" dirty="0">
                <a:ln>
                  <a:noFill/>
                </a:ln>
                <a:solidFill>
                  <a:prstClr val="black"/>
                </a:solidFill>
                <a:effectLst/>
                <a:uLnTx/>
                <a:uFillTx/>
                <a:latin typeface="Arial" panose="020B0604020202020204"/>
                <a:ea typeface="等线" panose="02010600030101010101" pitchFamily="2" charset="-122"/>
                <a:cs typeface="Arial"/>
              </a:endParaRPr>
            </a:p>
          </p:txBody>
        </p:sp>
        <p:sp>
          <p:nvSpPr>
            <p:cNvPr id="107" name="矩形 1255">
              <a:extLst>
                <a:ext uri="{FF2B5EF4-FFF2-40B4-BE49-F238E27FC236}">
                  <a16:creationId xmlns:a16="http://schemas.microsoft.com/office/drawing/2014/main" id="{4F4D3D87-E097-46C2-A290-73E0C35D4B18}"/>
                </a:ext>
              </a:extLst>
            </p:cNvPr>
            <p:cNvSpPr/>
            <p:nvPr/>
          </p:nvSpPr>
          <p:spPr>
            <a:xfrm>
              <a:off x="10098463" y="2644070"/>
              <a:ext cx="286474" cy="668381"/>
            </a:xfrm>
            <a:prstGeom prst="rect">
              <a:avLst/>
            </a:prstGeom>
            <a:solidFill>
              <a:srgbClr val="92D050"/>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cxnSp>
          <p:nvCxnSpPr>
            <p:cNvPr id="108" name="直接箭头连接符 1258">
              <a:extLst>
                <a:ext uri="{FF2B5EF4-FFF2-40B4-BE49-F238E27FC236}">
                  <a16:creationId xmlns:a16="http://schemas.microsoft.com/office/drawing/2014/main" id="{C0D66B77-DF1B-49C5-B4EA-AD2CACD5D937}"/>
                </a:ext>
              </a:extLst>
            </p:cNvPr>
            <p:cNvCxnSpPr>
              <a:cxnSpLocks/>
            </p:cNvCxnSpPr>
            <p:nvPr/>
          </p:nvCxnSpPr>
          <p:spPr>
            <a:xfrm>
              <a:off x="10067294" y="3312451"/>
              <a:ext cx="1181368" cy="0"/>
            </a:xfrm>
            <a:prstGeom prst="straightConnector1">
              <a:avLst/>
            </a:prstGeom>
            <a:noFill/>
            <a:ln w="28575" cap="flat" cmpd="sng" algn="ctr">
              <a:solidFill>
                <a:sysClr val="windowText" lastClr="000000"/>
              </a:solidFill>
              <a:prstDash val="solid"/>
              <a:miter lim="800000"/>
              <a:tailEnd type="triangle"/>
            </a:ln>
            <a:effectLst/>
          </p:spPr>
        </p:cxnSp>
        <p:sp>
          <p:nvSpPr>
            <p:cNvPr id="109" name="文本框 1254">
              <a:extLst>
                <a:ext uri="{FF2B5EF4-FFF2-40B4-BE49-F238E27FC236}">
                  <a16:creationId xmlns:a16="http://schemas.microsoft.com/office/drawing/2014/main" id="{D7DC45AB-562F-47B8-A076-C608E7CD23C3}"/>
                </a:ext>
              </a:extLst>
            </p:cNvPr>
            <p:cNvSpPr txBox="1"/>
            <p:nvPr/>
          </p:nvSpPr>
          <p:spPr>
            <a:xfrm>
              <a:off x="9996785" y="2406491"/>
              <a:ext cx="476542" cy="248147"/>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sp>
          <p:nvSpPr>
            <p:cNvPr id="110" name="矩形 70">
              <a:extLst>
                <a:ext uri="{FF2B5EF4-FFF2-40B4-BE49-F238E27FC236}">
                  <a16:creationId xmlns:a16="http://schemas.microsoft.com/office/drawing/2014/main" id="{CECE3A6C-B7D0-443B-B764-79DD21FD5292}"/>
                </a:ext>
              </a:extLst>
            </p:cNvPr>
            <p:cNvSpPr/>
            <p:nvPr/>
          </p:nvSpPr>
          <p:spPr>
            <a:xfrm>
              <a:off x="9222183" y="2648245"/>
              <a:ext cx="315182" cy="650930"/>
            </a:xfrm>
            <a:prstGeom prst="rect">
              <a:avLst/>
            </a:prstGeom>
            <a:solidFill>
              <a:srgbClr val="30B5C5"/>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11" name="文本框 71">
              <a:extLst>
                <a:ext uri="{FF2B5EF4-FFF2-40B4-BE49-F238E27FC236}">
                  <a16:creationId xmlns:a16="http://schemas.microsoft.com/office/drawing/2014/main" id="{BBC1485A-98FA-4177-A6EA-32FFA6562174}"/>
                </a:ext>
              </a:extLst>
            </p:cNvPr>
            <p:cNvSpPr txBox="1"/>
            <p:nvPr/>
          </p:nvSpPr>
          <p:spPr>
            <a:xfrm>
              <a:off x="9108934" y="2377196"/>
              <a:ext cx="521741" cy="302041"/>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a:t>
              </a:r>
              <a:r>
                <a:rPr lang="en-US" altLang="zh-CN" sz="1000" kern="0" dirty="0">
                  <a:solidFill>
                    <a:prstClr val="black">
                      <a:lumMod val="65000"/>
                      <a:lumOff val="35000"/>
                    </a:prstClr>
                  </a:solidFill>
                  <a:latin typeface="Arial" panose="020B0604020202020204"/>
                  <a:ea typeface="微软雅黑"/>
                  <a:cs typeface="Arial"/>
                </a:rPr>
                <a:t>.11</a:t>
              </a: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sp>
          <p:nvSpPr>
            <p:cNvPr id="112" name="矩形 72">
              <a:extLst>
                <a:ext uri="{FF2B5EF4-FFF2-40B4-BE49-F238E27FC236}">
                  <a16:creationId xmlns:a16="http://schemas.microsoft.com/office/drawing/2014/main" id="{B315FF51-66C1-47B6-8522-DE199CF6420B}"/>
                </a:ext>
              </a:extLst>
            </p:cNvPr>
            <p:cNvSpPr/>
            <p:nvPr/>
          </p:nvSpPr>
          <p:spPr>
            <a:xfrm>
              <a:off x="10672564" y="2447110"/>
              <a:ext cx="315182" cy="850016"/>
            </a:xfrm>
            <a:prstGeom prst="rect">
              <a:avLst/>
            </a:prstGeom>
            <a:solidFill>
              <a:srgbClr val="30B5C5"/>
            </a:solidFill>
            <a:ln w="12700" cap="flat" cmpd="sng" algn="ctr">
              <a:noFill/>
              <a:prstDash val="solid"/>
              <a:miter lim="800000"/>
            </a:ln>
            <a:effectLst/>
          </p:spPr>
          <p:txBody>
            <a:bodyPr rtlCol="0" anchor="ctr"/>
            <a:lstStyle/>
            <a:p>
              <a:pPr marL="0" marR="0" lvl="0" indent="0" algn="ctr" defTabSz="914112" rtl="0" eaLnBrk="1" fontAlgn="auto" latinLnBrk="0" hangingPunct="1">
                <a:lnSpc>
                  <a:spcPct val="100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666666"/>
                </a:solidFill>
                <a:effectLst/>
                <a:uLnTx/>
                <a:uFillTx/>
                <a:latin typeface="Calibri"/>
                <a:ea typeface="宋体" panose="02010600030101010101" pitchFamily="2" charset="-122"/>
                <a:cs typeface="Arial"/>
              </a:endParaRPr>
            </a:p>
          </p:txBody>
        </p:sp>
        <p:sp>
          <p:nvSpPr>
            <p:cNvPr id="113" name="文本框 73">
              <a:extLst>
                <a:ext uri="{FF2B5EF4-FFF2-40B4-BE49-F238E27FC236}">
                  <a16:creationId xmlns:a16="http://schemas.microsoft.com/office/drawing/2014/main" id="{7EC2F016-D456-403F-B248-F9E8CF70108B}"/>
                </a:ext>
              </a:extLst>
            </p:cNvPr>
            <p:cNvSpPr txBox="1"/>
            <p:nvPr/>
          </p:nvSpPr>
          <p:spPr>
            <a:xfrm>
              <a:off x="10519917" y="2185974"/>
              <a:ext cx="547226" cy="302041"/>
            </a:xfrm>
            <a:prstGeom prst="rect">
              <a:avLst/>
            </a:prstGeom>
            <a:noFill/>
          </p:spPr>
          <p:txBody>
            <a:bodyPr wrap="square" rtlCol="0">
              <a:spAutoFit/>
            </a:bodyPr>
            <a:lstStyle/>
            <a:p>
              <a:pPr marL="0" marR="0" lvl="0" indent="0" algn="ctr" defTabSz="913304" rtl="0" eaLnBrk="1" fontAlgn="auto" latinLnBrk="0" hangingPunct="1">
                <a:lnSpc>
                  <a:spcPct val="100000"/>
                </a:lnSpc>
                <a:spcBef>
                  <a:spcPts val="0"/>
                </a:spcBef>
                <a:spcAft>
                  <a:spcPts val="0"/>
                </a:spcAft>
                <a:buClrTx/>
                <a:buSzTx/>
                <a:buFontTx/>
                <a:buNone/>
                <a:tabLst/>
                <a:defRPr/>
              </a:pPr>
              <a:r>
                <a:rPr kumimoji="0" lang="en-US" altLang="zh-CN"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rPr>
                <a:t>1.32X </a:t>
              </a:r>
              <a:endParaRPr kumimoji="0" lang="zh-CN" altLang="en-US" sz="1000" b="0" i="0" u="none" strike="noStrike" kern="0" cap="none" spc="0" normalizeH="0" baseline="0" noProof="0" dirty="0">
                <a:ln>
                  <a:noFill/>
                </a:ln>
                <a:solidFill>
                  <a:prstClr val="black">
                    <a:lumMod val="65000"/>
                    <a:lumOff val="35000"/>
                  </a:prstClr>
                </a:solidFill>
                <a:effectLst/>
                <a:uLnTx/>
                <a:uFillTx/>
                <a:latin typeface="Arial" panose="020B0604020202020204"/>
                <a:ea typeface="微软雅黑"/>
                <a:cs typeface="Arial"/>
              </a:endParaRPr>
            </a:p>
          </p:txBody>
        </p:sp>
      </p:grpSp>
    </p:spTree>
    <p:extLst>
      <p:ext uri="{BB962C8B-B14F-4D97-AF65-F5344CB8AC3E}">
        <p14:creationId xmlns:p14="http://schemas.microsoft.com/office/powerpoint/2010/main" val="118510077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19713" y="105131"/>
            <a:ext cx="11569509"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lang="en-US" altLang="zh-CN" sz="2800" b="1" dirty="0">
                <a:solidFill>
                  <a:srgbClr val="C00000"/>
                </a:solidFill>
                <a:latin typeface="+mn-lt"/>
                <a:cs typeface="Calibri" panose="020F0502020204030204" pitchFamily="34" charset="0"/>
              </a:rPr>
              <a:t>For</a:t>
            </a:r>
            <a:r>
              <a:rPr lang="zh-CN" altLang="en-US" sz="2800" b="1" dirty="0">
                <a:solidFill>
                  <a:srgbClr val="C00000"/>
                </a:solidFill>
                <a:latin typeface="+mn-lt"/>
                <a:cs typeface="Calibri" panose="020F0502020204030204" pitchFamily="34" charset="0"/>
              </a:rPr>
              <a:t> </a:t>
            </a:r>
            <a:r>
              <a:rPr lang="en-US" altLang="zh-CN" sz="2800" b="1" dirty="0">
                <a:solidFill>
                  <a:srgbClr val="C00000"/>
                </a:solidFill>
                <a:latin typeface="+mn-lt"/>
                <a:cs typeface="Calibri" panose="020F0502020204030204" pitchFamily="34" charset="0"/>
              </a:rPr>
              <a:t>TDD massive MIMO</a:t>
            </a:r>
          </a:p>
        </p:txBody>
      </p:sp>
      <p:sp>
        <p:nvSpPr>
          <p:cNvPr id="21" name="TextBox 395">
            <a:extLst>
              <a:ext uri="{FF2B5EF4-FFF2-40B4-BE49-F238E27FC236}">
                <a16:creationId xmlns:a16="http://schemas.microsoft.com/office/drawing/2014/main" id="{ED06C7E3-F9A9-46EF-919A-9AA8429A6404}"/>
              </a:ext>
            </a:extLst>
          </p:cNvPr>
          <p:cNvSpPr txBox="1"/>
          <p:nvPr/>
        </p:nvSpPr>
        <p:spPr bwMode="auto">
          <a:xfrm>
            <a:off x="473675" y="898063"/>
            <a:ext cx="11453697" cy="1119669"/>
          </a:xfrm>
          <a:prstGeom prst="rect">
            <a:avLst/>
          </a:prstGeom>
          <a:noFill/>
          <a:ln w="9525">
            <a:noFill/>
            <a:miter lim="800000"/>
            <a:headEnd/>
            <a:tailEnd/>
          </a:ln>
        </p:spPr>
        <p:txBody>
          <a:bodyPr vert="horz" wrap="square" lIns="80142" tIns="40070" rIns="80142" bIns="40070" numCol="1" rtlCol="0" anchor="t" anchorCtr="0" compatLnSpc="1">
            <a:prstTxWarp prst="textNoShape">
              <a:avLst/>
            </a:prstTxWarp>
            <a:spAutoFit/>
          </a:bodyPr>
          <a:lstStyle/>
          <a:p>
            <a:pPr marL="0" marR="0" lvl="0" indent="0" algn="l" defTabSz="914400" rtl="0" eaLnBrk="0" fontAlgn="base" latinLnBrk="0" hangingPunct="0">
              <a:lnSpc>
                <a:spcPct val="114000"/>
              </a:lnSpc>
              <a:spcBef>
                <a:spcPct val="0"/>
              </a:spcBef>
              <a:spcAft>
                <a:spcPts val="300"/>
              </a:spcAft>
              <a:buClrTx/>
              <a:buSzPct val="100000"/>
              <a:buFontTx/>
              <a:buNone/>
              <a:tabLst/>
              <a:defRPr/>
            </a:pPr>
            <a:r>
              <a:rPr kumimoji="0" lang="en-US" altLang="zh-CN" sz="14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TDD massive MIMO is the main deployment in 5G/5G-A, where the performance is highly relied on the accuracy of SRS-based channel acquisition. However, in current spec, there are two main challenges for accurate CSI acquisition, especially for cell-edge UEs</a:t>
            </a:r>
          </a:p>
          <a:p>
            <a:pPr marL="742990" marR="0" lvl="1" indent="-285750" algn="l" defTabSz="914400" rtl="0" eaLnBrk="0" fontAlgn="base" latinLnBrk="0" hangingPunct="0">
              <a:lnSpc>
                <a:spcPct val="114000"/>
              </a:lnSpc>
              <a:spcBef>
                <a:spcPct val="0"/>
              </a:spcBef>
              <a:spcAft>
                <a:spcPts val="300"/>
              </a:spcAft>
              <a:buClrTx/>
              <a:buSzPct val="100000"/>
              <a:buFont typeface="Arial" panose="020B0604020202020204" pitchFamily="34" charset="0"/>
              <a:buChar char="•"/>
              <a:tabLst/>
              <a:defRPr/>
            </a:pPr>
            <a:r>
              <a:rPr kumimoji="0" lang="en-US" altLang="zh-CN" sz="14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Coverage for SRS, i.e., low SRS SINR of cell edge UE</a:t>
            </a:r>
          </a:p>
          <a:p>
            <a:pPr marL="742990" marR="0" lvl="1" indent="-285750" algn="l" defTabSz="914400" rtl="0" eaLnBrk="0" fontAlgn="base" latinLnBrk="0" hangingPunct="0">
              <a:lnSpc>
                <a:spcPct val="114000"/>
              </a:lnSpc>
              <a:spcBef>
                <a:spcPct val="0"/>
              </a:spcBef>
              <a:spcAft>
                <a:spcPts val="300"/>
              </a:spcAft>
              <a:buClrTx/>
              <a:buSzPct val="100000"/>
              <a:buFont typeface="Arial" panose="020B0604020202020204" pitchFamily="34" charset="0"/>
              <a:buChar char="•"/>
              <a:tabLst/>
              <a:defRPr/>
            </a:pPr>
            <a:r>
              <a:rPr kumimoji="0" lang="en-US" altLang="zh-CN" sz="14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Channel measurement accuracy only with extra-</a:t>
            </a:r>
            <a:r>
              <a:rPr kumimoji="0" lang="en-US" altLang="zh-CN" sz="1400" b="0" i="0" u="none" strike="noStrike" kern="1200" cap="none" spc="0" normalizeH="0" baseline="0" noProof="0" dirty="0" err="1">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polation</a:t>
            </a:r>
            <a:r>
              <a:rPr kumimoji="0" lang="en-US" altLang="zh-CN" sz="1400" b="0" i="0" u="none" strike="noStrike" kern="1200" cap="none" spc="0" normalizeH="0" baseline="0" noProof="0" dirty="0">
                <a:ln>
                  <a:noFill/>
                </a:ln>
                <a:solidFill>
                  <a:srgbClr val="2D2015"/>
                </a:solidFill>
                <a:effectLst/>
                <a:uLnTx/>
                <a:uFillTx/>
                <a:latin typeface="Arial" panose="020B0604020202020204" pitchFamily="34" charset="0"/>
                <a:ea typeface="等线" panose="02010600030101010101" pitchFamily="2" charset="-122"/>
                <a:cs typeface="Arial" panose="020B0604020202020204" pitchFamily="34" charset="0"/>
              </a:rPr>
              <a:t> in SRS hopping</a:t>
            </a:r>
          </a:p>
        </p:txBody>
      </p:sp>
      <p:sp>
        <p:nvSpPr>
          <p:cNvPr id="63" name="圆角矩形 1580">
            <a:extLst>
              <a:ext uri="{FF2B5EF4-FFF2-40B4-BE49-F238E27FC236}">
                <a16:creationId xmlns:a16="http://schemas.microsoft.com/office/drawing/2014/main" id="{2A78C0E5-4037-4BE0-AEB4-F53B527C4C2B}"/>
              </a:ext>
            </a:extLst>
          </p:cNvPr>
          <p:cNvSpPr/>
          <p:nvPr/>
        </p:nvSpPr>
        <p:spPr>
          <a:xfrm>
            <a:off x="562884" y="2010705"/>
            <a:ext cx="11188183" cy="2519042"/>
          </a:xfrm>
          <a:prstGeom prst="roundRect">
            <a:avLst>
              <a:gd name="adj" fmla="val 0"/>
            </a:avLst>
          </a:prstGeom>
          <a:noFill/>
          <a:ln w="12700" cap="flat" cmpd="sng" algn="ctr">
            <a:solidFill>
              <a:srgbClr val="1D1D1A">
                <a:lumMod val="25000"/>
                <a:lumOff val="75000"/>
              </a:srgbClr>
            </a:solidFill>
            <a:prstDash val="sysDot"/>
            <a:miter lim="800000"/>
          </a:ln>
          <a:effectLst/>
        </p:spPr>
        <p:txBody>
          <a:bodyPr rtlCol="0" anchor="ct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666666"/>
              </a:solidFill>
              <a:effectLst/>
              <a:uLnTx/>
              <a:uFillTx/>
              <a:latin typeface="Calibri"/>
              <a:ea typeface="等线" panose="02010600030101010101" pitchFamily="2" charset="-122"/>
              <a:cs typeface="Arial"/>
            </a:endParaRPr>
          </a:p>
        </p:txBody>
      </p:sp>
      <p:sp>
        <p:nvSpPr>
          <p:cNvPr id="64" name="矩形 63">
            <a:extLst>
              <a:ext uri="{FF2B5EF4-FFF2-40B4-BE49-F238E27FC236}">
                <a16:creationId xmlns:a16="http://schemas.microsoft.com/office/drawing/2014/main" id="{BA175A5E-6FC8-4D55-9732-B2788EB21DEA}"/>
              </a:ext>
            </a:extLst>
          </p:cNvPr>
          <p:cNvSpPr/>
          <p:nvPr/>
        </p:nvSpPr>
        <p:spPr>
          <a:xfrm>
            <a:off x="562884" y="5014972"/>
            <a:ext cx="11070994" cy="562975"/>
          </a:xfrm>
          <a:prstGeom prst="rect">
            <a:avLst/>
          </a:prstGeom>
        </p:spPr>
        <p:txBody>
          <a:bodyPr wrap="square">
            <a:spAutoFit/>
          </a:bodyPr>
          <a:lstStyle/>
          <a:p>
            <a:pPr lvl="0" defTabSz="914400" eaLnBrk="0" fontAlgn="base" hangingPunct="0">
              <a:lnSpc>
                <a:spcPct val="114000"/>
              </a:lnSpc>
              <a:spcBef>
                <a:spcPct val="0"/>
              </a:spcBef>
              <a:spcAft>
                <a:spcPts val="300"/>
              </a:spcAft>
              <a:buSzPct val="100000"/>
            </a:pPr>
            <a:r>
              <a:rPr lang="en-US" altLang="zh-CN" sz="1400" dirty="0">
                <a:solidFill>
                  <a:srgbClr val="2D2015"/>
                </a:solidFill>
                <a:latin typeface="Arial" panose="020B0604020202020204" pitchFamily="34" charset="0"/>
                <a:ea typeface="等线" panose="02010600030101010101" pitchFamily="2" charset="-122"/>
                <a:cs typeface="Arial" panose="020B0604020202020204" pitchFamily="34" charset="0"/>
              </a:rPr>
              <a:t>To improve UE experience in cell edge, there are </a:t>
            </a:r>
            <a:r>
              <a:rPr lang="en-US" altLang="zh-CN" sz="1400" b="1" dirty="0">
                <a:solidFill>
                  <a:srgbClr val="2D2015"/>
                </a:solidFill>
                <a:latin typeface="Arial" panose="020B0604020202020204" pitchFamily="34" charset="0"/>
                <a:ea typeface="等线" panose="02010600030101010101" pitchFamily="2" charset="-122"/>
                <a:cs typeface="Arial" panose="020B0604020202020204" pitchFamily="34" charset="0"/>
              </a:rPr>
              <a:t>SRS repetition </a:t>
            </a:r>
            <a:r>
              <a:rPr lang="en-US" altLang="zh-CN" sz="1400" dirty="0">
                <a:solidFill>
                  <a:srgbClr val="2D2015"/>
                </a:solidFill>
                <a:latin typeface="Arial" panose="020B0604020202020204" pitchFamily="34" charset="0"/>
                <a:ea typeface="等线" panose="02010600030101010101" pitchFamily="2" charset="-122"/>
                <a:cs typeface="Arial" panose="020B0604020202020204" pitchFamily="34" charset="0"/>
              </a:rPr>
              <a:t>and </a:t>
            </a:r>
            <a:r>
              <a:rPr lang="en-US" altLang="zh-CN" sz="1400" b="1" dirty="0">
                <a:solidFill>
                  <a:srgbClr val="2D2015"/>
                </a:solidFill>
                <a:latin typeface="Arial" panose="020B0604020202020204" pitchFamily="34" charset="0"/>
                <a:ea typeface="等线" panose="02010600030101010101" pitchFamily="2" charset="-122"/>
                <a:cs typeface="Arial" panose="020B0604020202020204" pitchFamily="34" charset="0"/>
              </a:rPr>
              <a:t>partial sounding </a:t>
            </a:r>
            <a:r>
              <a:rPr lang="en-US" altLang="zh-CN" sz="1400" dirty="0">
                <a:solidFill>
                  <a:srgbClr val="2D2015"/>
                </a:solidFill>
                <a:latin typeface="Arial" panose="020B0604020202020204" pitchFamily="34" charset="0"/>
                <a:ea typeface="等线" panose="02010600030101010101" pitchFamily="2" charset="-122"/>
                <a:cs typeface="Arial" panose="020B0604020202020204" pitchFamily="34" charset="0"/>
              </a:rPr>
              <a:t>(high power density) can be used in current spec. However, due to </a:t>
            </a:r>
            <a:r>
              <a:rPr lang="en-US" altLang="zh-CN" sz="1400" b="1" u="sng" dirty="0">
                <a:solidFill>
                  <a:srgbClr val="2D2015"/>
                </a:solidFill>
                <a:latin typeface="Arial" panose="020B0604020202020204" pitchFamily="34" charset="0"/>
                <a:ea typeface="等线" panose="02010600030101010101" pitchFamily="2" charset="-122"/>
                <a:cs typeface="Arial" panose="020B0604020202020204" pitchFamily="34" charset="0"/>
              </a:rPr>
              <a:t>the restriction of SRS resource configuration, and extra-</a:t>
            </a:r>
            <a:r>
              <a:rPr lang="en-US" altLang="zh-CN" sz="1400" b="1" u="sng" dirty="0" err="1">
                <a:solidFill>
                  <a:srgbClr val="2D2015"/>
                </a:solidFill>
                <a:latin typeface="Arial" panose="020B0604020202020204" pitchFamily="34" charset="0"/>
                <a:ea typeface="等线" panose="02010600030101010101" pitchFamily="2" charset="-122"/>
                <a:cs typeface="Arial" panose="020B0604020202020204" pitchFamily="34" charset="0"/>
              </a:rPr>
              <a:t>polation</a:t>
            </a:r>
            <a:r>
              <a:rPr lang="en-US" altLang="zh-CN" sz="1400" dirty="0">
                <a:solidFill>
                  <a:srgbClr val="2D2015"/>
                </a:solidFill>
                <a:latin typeface="Arial" panose="020B0604020202020204" pitchFamily="34" charset="0"/>
                <a:ea typeface="等线" panose="02010600030101010101" pitchFamily="2" charset="-122"/>
                <a:cs typeface="Arial" panose="020B0604020202020204" pitchFamily="34" charset="0"/>
              </a:rPr>
              <a:t>, the UE experience is still difficult to be improved.</a:t>
            </a:r>
          </a:p>
        </p:txBody>
      </p:sp>
      <p:grpSp>
        <p:nvGrpSpPr>
          <p:cNvPr id="7" name="组合 6"/>
          <p:cNvGrpSpPr/>
          <p:nvPr/>
        </p:nvGrpSpPr>
        <p:grpSpPr>
          <a:xfrm>
            <a:off x="4856161" y="2140592"/>
            <a:ext cx="2958974" cy="1854061"/>
            <a:chOff x="6185932" y="3617665"/>
            <a:chExt cx="2214572" cy="1171057"/>
          </a:xfrm>
        </p:grpSpPr>
        <p:pic>
          <p:nvPicPr>
            <p:cNvPr id="2113" name="Picture 65" descr="C:\Users\l00381672\AppData\Roaming\eSpace_Desktop\UserData\l00381672\imagefiles\268B7184-28EB-446D-AFF0-507633CD85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5932" y="3617665"/>
              <a:ext cx="2214572" cy="1171057"/>
            </a:xfrm>
            <a:prstGeom prst="rect">
              <a:avLst/>
            </a:prstGeom>
            <a:noFill/>
            <a:extLst>
              <a:ext uri="{909E8E84-426E-40DD-AFC4-6F175D3DCCD1}">
                <a14:hiddenFill xmlns:a14="http://schemas.microsoft.com/office/drawing/2010/main">
                  <a:solidFill>
                    <a:srgbClr val="FFFFFF"/>
                  </a:solidFill>
                </a14:hiddenFill>
              </a:ext>
            </a:extLst>
          </p:spPr>
        </p:pic>
        <p:sp>
          <p:nvSpPr>
            <p:cNvPr id="59" name="文本框 58">
              <a:extLst>
                <a:ext uri="{FF2B5EF4-FFF2-40B4-BE49-F238E27FC236}">
                  <a16:creationId xmlns:a16="http://schemas.microsoft.com/office/drawing/2014/main" id="{2F3552B3-B6FE-4D61-8C97-613FEBA46570}"/>
                </a:ext>
              </a:extLst>
            </p:cNvPr>
            <p:cNvSpPr txBox="1"/>
            <p:nvPr/>
          </p:nvSpPr>
          <p:spPr>
            <a:xfrm>
              <a:off x="6432596" y="4382169"/>
              <a:ext cx="1721242" cy="150225"/>
            </a:xfrm>
            <a:prstGeom prst="rect">
              <a:avLst/>
            </a:prstGeom>
            <a:noFill/>
          </p:spPr>
          <p:txBody>
            <a:bodyPr wrap="squar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rPr>
                <a:t>50% Spectrum Efficiency loss</a:t>
              </a:r>
              <a:endParaRPr kumimoji="0" lang="zh-CN" altLang="en-US" sz="8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endParaRPr>
            </a:p>
          </p:txBody>
        </p:sp>
        <p:sp>
          <p:nvSpPr>
            <p:cNvPr id="5" name="椭圆 4"/>
            <p:cNvSpPr/>
            <p:nvPr/>
          </p:nvSpPr>
          <p:spPr>
            <a:xfrm>
              <a:off x="6510607" y="4555456"/>
              <a:ext cx="261938" cy="45719"/>
            </a:xfrm>
            <a:prstGeom prst="ellipse">
              <a:avLst/>
            </a:prstGeom>
            <a:noFill/>
            <a:ln w="9525">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grpSp>
      <p:sp>
        <p:nvSpPr>
          <p:cNvPr id="69" name="文本框 68">
            <a:extLst>
              <a:ext uri="{FF2B5EF4-FFF2-40B4-BE49-F238E27FC236}">
                <a16:creationId xmlns:a16="http://schemas.microsoft.com/office/drawing/2014/main" id="{852FDA64-0638-4D6B-AFC9-F40AC83F2087}"/>
              </a:ext>
            </a:extLst>
          </p:cNvPr>
          <p:cNvSpPr txBox="1"/>
          <p:nvPr/>
        </p:nvSpPr>
        <p:spPr>
          <a:xfrm>
            <a:off x="8618982" y="3154921"/>
            <a:ext cx="346551" cy="364399"/>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rtl="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1x</a:t>
            </a:r>
          </a:p>
        </p:txBody>
      </p:sp>
      <p:sp>
        <p:nvSpPr>
          <p:cNvPr id="72" name="í$liďè">
            <a:extLst>
              <a:ext uri="{FF2B5EF4-FFF2-40B4-BE49-F238E27FC236}">
                <a16:creationId xmlns:a16="http://schemas.microsoft.com/office/drawing/2014/main" id="{A50951BF-181C-462D-BD4F-9F693876A015}"/>
              </a:ext>
            </a:extLst>
          </p:cNvPr>
          <p:cNvSpPr/>
          <p:nvPr/>
        </p:nvSpPr>
        <p:spPr bwMode="auto">
          <a:xfrm flipV="1">
            <a:off x="8236928" y="3519320"/>
            <a:ext cx="2637924" cy="0"/>
          </a:xfrm>
          <a:prstGeom prst="line">
            <a:avLst/>
          </a:prstGeom>
          <a:noFill/>
          <a:ln w="12700" cap="rnd" cmpd="sng" algn="ctr">
            <a:solidFill>
              <a:srgbClr val="000000"/>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wrap="none" rtlCol="0" anchor="ctr"/>
          <a:lstStyle/>
          <a:p>
            <a:pPr marL="0" marR="0" lvl="0" indent="0" algn="ctr" defTabSz="2071029" rtl="0" eaLnBrk="1" fontAlgn="auto" latinLnBrk="0" hangingPunct="1">
              <a:lnSpc>
                <a:spcPct val="100000"/>
              </a:lnSpc>
              <a:spcBef>
                <a:spcPts val="0"/>
              </a:spcBef>
              <a:spcAft>
                <a:spcPts val="0"/>
              </a:spcAft>
              <a:buClrTx/>
              <a:buSzTx/>
              <a:buFontTx/>
              <a:buNone/>
              <a:tabLst/>
              <a:defRPr/>
            </a:pPr>
            <a:endParaRPr kumimoji="0" sz="600" b="0" i="0" u="none" strike="noStrike" kern="0" cap="none" spc="0" normalizeH="0" baseline="0" noProof="0" dirty="0">
              <a:ln>
                <a:noFill/>
              </a:ln>
              <a:solidFill>
                <a:prstClr val="white"/>
              </a:solidFill>
              <a:effectLst/>
              <a:uLnTx/>
              <a:uFillTx/>
              <a:latin typeface="Arial" panose="020B0604020202020204" pitchFamily="34" charset="0"/>
              <a:ea typeface="微软雅黑"/>
              <a:cs typeface="Arial" panose="020B0604020202020204" pitchFamily="34" charset="0"/>
              <a:sym typeface="+mn-lt"/>
            </a:endParaRPr>
          </a:p>
        </p:txBody>
      </p:sp>
      <p:sp>
        <p:nvSpPr>
          <p:cNvPr id="73" name="文本框 72">
            <a:extLst>
              <a:ext uri="{FF2B5EF4-FFF2-40B4-BE49-F238E27FC236}">
                <a16:creationId xmlns:a16="http://schemas.microsoft.com/office/drawing/2014/main" id="{852FDA64-0638-4D6B-AFC9-F40AC83F2087}"/>
              </a:ext>
            </a:extLst>
          </p:cNvPr>
          <p:cNvSpPr txBox="1"/>
          <p:nvPr/>
        </p:nvSpPr>
        <p:spPr>
          <a:xfrm>
            <a:off x="9382615" y="3057252"/>
            <a:ext cx="346551" cy="462068"/>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rtl="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1.1x</a:t>
            </a:r>
          </a:p>
        </p:txBody>
      </p:sp>
      <p:sp>
        <p:nvSpPr>
          <p:cNvPr id="75" name="文本框 74">
            <a:extLst>
              <a:ext uri="{FF2B5EF4-FFF2-40B4-BE49-F238E27FC236}">
                <a16:creationId xmlns:a16="http://schemas.microsoft.com/office/drawing/2014/main" id="{852FDA64-0638-4D6B-AFC9-F40AC83F2087}"/>
              </a:ext>
            </a:extLst>
          </p:cNvPr>
          <p:cNvSpPr txBox="1"/>
          <p:nvPr/>
        </p:nvSpPr>
        <p:spPr>
          <a:xfrm>
            <a:off x="10146248" y="2817732"/>
            <a:ext cx="346551" cy="701588"/>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rtl="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1.4x</a:t>
            </a:r>
          </a:p>
        </p:txBody>
      </p:sp>
      <p:sp>
        <p:nvSpPr>
          <p:cNvPr id="76" name="矩形 75">
            <a:extLst>
              <a:ext uri="{FF2B5EF4-FFF2-40B4-BE49-F238E27FC236}">
                <a16:creationId xmlns:a16="http://schemas.microsoft.com/office/drawing/2014/main" id="{A0D9B5A2-7319-4FFC-A2CA-99E1483BA322}"/>
              </a:ext>
            </a:extLst>
          </p:cNvPr>
          <p:cNvSpPr/>
          <p:nvPr/>
        </p:nvSpPr>
        <p:spPr>
          <a:xfrm>
            <a:off x="4642754" y="3956275"/>
            <a:ext cx="3331770" cy="415498"/>
          </a:xfrm>
          <a:prstGeom prst="rect">
            <a:avLst/>
          </a:prstGeom>
        </p:spPr>
        <p:txBody>
          <a:bodyPr wrap="square">
            <a:spAutoFit/>
          </a:bodyPr>
          <a:lstStyle/>
          <a:p>
            <a:pPr marL="0" marR="0" lvl="0" indent="0" algn="ctr" defTabSz="913668" rtl="0" eaLnBrk="1" fontAlgn="base" latinLnBrk="0" hangingPunct="1">
              <a:lnSpc>
                <a:spcPct val="100000"/>
              </a:lnSpc>
              <a:spcBef>
                <a:spcPct val="0"/>
              </a:spcBef>
              <a:spcAft>
                <a:spcPct val="0"/>
              </a:spcAft>
              <a:buClr>
                <a:srgbClr val="CC9900"/>
              </a:buClr>
              <a:buSzTx/>
              <a:buFontTx/>
              <a:buNone/>
              <a:tabLst/>
              <a:defRPr/>
            </a:pPr>
            <a:r>
              <a:rPr kumimoji="0" lang="en-US" altLang="zh-CN"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About 50% SE loss is observed for cell  edge user caused by low SINR of SRS</a:t>
            </a: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77" name="矩形 76">
            <a:extLst>
              <a:ext uri="{FF2B5EF4-FFF2-40B4-BE49-F238E27FC236}">
                <a16:creationId xmlns:a16="http://schemas.microsoft.com/office/drawing/2014/main" id="{A0D9B5A2-7319-4FFC-A2CA-99E1483BA322}"/>
              </a:ext>
            </a:extLst>
          </p:cNvPr>
          <p:cNvSpPr/>
          <p:nvPr/>
        </p:nvSpPr>
        <p:spPr>
          <a:xfrm>
            <a:off x="8098946" y="3943113"/>
            <a:ext cx="3122696" cy="415498"/>
          </a:xfrm>
          <a:prstGeom prst="rect">
            <a:avLst/>
          </a:prstGeom>
        </p:spPr>
        <p:txBody>
          <a:bodyPr wrap="square">
            <a:spAutoFit/>
          </a:bodyPr>
          <a:lstStyle/>
          <a:p>
            <a:pPr marL="0" marR="0" lvl="0" indent="0" algn="ctr" defTabSz="913668" rtl="0" eaLnBrk="1" fontAlgn="base" latinLnBrk="0" hangingPunct="1">
              <a:lnSpc>
                <a:spcPct val="100000"/>
              </a:lnSpc>
              <a:spcBef>
                <a:spcPct val="0"/>
              </a:spcBef>
              <a:spcAft>
                <a:spcPct val="0"/>
              </a:spcAft>
              <a:buClr>
                <a:srgbClr val="CC9900"/>
              </a:buClr>
              <a:buSzTx/>
              <a:buFontTx/>
              <a:buNone/>
              <a:tabLst/>
              <a:defRPr/>
            </a:pPr>
            <a:r>
              <a:rPr kumimoji="0" lang="en-US" altLang="zh-CN"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Performance of cell edge users can be improved by repetition of SRS</a:t>
            </a: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78" name="文本框 77">
            <a:extLst>
              <a:ext uri="{FF2B5EF4-FFF2-40B4-BE49-F238E27FC236}">
                <a16:creationId xmlns:a16="http://schemas.microsoft.com/office/drawing/2014/main" id="{2F3552B3-B6FE-4D61-8C97-613FEBA46570}"/>
              </a:ext>
            </a:extLst>
          </p:cNvPr>
          <p:cNvSpPr txBox="1"/>
          <p:nvPr/>
        </p:nvSpPr>
        <p:spPr>
          <a:xfrm>
            <a:off x="8351091" y="3528362"/>
            <a:ext cx="848309"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rPr>
              <a:t>1x repetition</a:t>
            </a:r>
            <a:endParaRPr kumimoji="0" lang="zh-CN" altLang="en-US" sz="8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endParaRPr>
          </a:p>
        </p:txBody>
      </p:sp>
      <p:sp>
        <p:nvSpPr>
          <p:cNvPr id="79" name="文本框 78">
            <a:extLst>
              <a:ext uri="{FF2B5EF4-FFF2-40B4-BE49-F238E27FC236}">
                <a16:creationId xmlns:a16="http://schemas.microsoft.com/office/drawing/2014/main" id="{2F3552B3-B6FE-4D61-8C97-613FEBA46570}"/>
              </a:ext>
            </a:extLst>
          </p:cNvPr>
          <p:cNvSpPr txBox="1"/>
          <p:nvPr/>
        </p:nvSpPr>
        <p:spPr>
          <a:xfrm>
            <a:off x="9106087" y="3528362"/>
            <a:ext cx="899605"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rPr>
              <a:t>2x repetitions</a:t>
            </a:r>
            <a:endParaRPr kumimoji="0" lang="zh-CN" altLang="en-US" sz="8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endParaRPr>
          </a:p>
        </p:txBody>
      </p:sp>
      <p:sp>
        <p:nvSpPr>
          <p:cNvPr id="80" name="文本框 79">
            <a:extLst>
              <a:ext uri="{FF2B5EF4-FFF2-40B4-BE49-F238E27FC236}">
                <a16:creationId xmlns:a16="http://schemas.microsoft.com/office/drawing/2014/main" id="{2F3552B3-B6FE-4D61-8C97-613FEBA46570}"/>
              </a:ext>
            </a:extLst>
          </p:cNvPr>
          <p:cNvSpPr txBox="1"/>
          <p:nvPr/>
        </p:nvSpPr>
        <p:spPr>
          <a:xfrm>
            <a:off x="9975247" y="3528362"/>
            <a:ext cx="899605"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rPr>
              <a:t>8x repetitions</a:t>
            </a:r>
            <a:endParaRPr kumimoji="0" lang="zh-CN" altLang="en-US" sz="800" b="1"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Arial"/>
            </a:endParaRPr>
          </a:p>
        </p:txBody>
      </p:sp>
      <p:cxnSp>
        <p:nvCxnSpPr>
          <p:cNvPr id="50" name="Straight Connector 49">
            <a:extLst>
              <a:ext uri="{FF2B5EF4-FFF2-40B4-BE49-F238E27FC236}">
                <a16:creationId xmlns:a16="http://schemas.microsoft.com/office/drawing/2014/main" id="{B53B50D2-D293-402C-AC13-4CC66A477A09}"/>
              </a:ext>
            </a:extLst>
          </p:cNvPr>
          <p:cNvCxnSpPr/>
          <p:nvPr/>
        </p:nvCxnSpPr>
        <p:spPr>
          <a:xfrm>
            <a:off x="281647" y="745500"/>
            <a:ext cx="644144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1" name="矩形 1710">
            <a:extLst>
              <a:ext uri="{FF2B5EF4-FFF2-40B4-BE49-F238E27FC236}">
                <a16:creationId xmlns:a16="http://schemas.microsoft.com/office/drawing/2014/main" id="{F2669445-3D61-48D9-B956-6945FA6C02FD}"/>
              </a:ext>
            </a:extLst>
          </p:cNvPr>
          <p:cNvSpPr/>
          <p:nvPr/>
        </p:nvSpPr>
        <p:spPr>
          <a:xfrm>
            <a:off x="601039" y="6008870"/>
            <a:ext cx="11032839" cy="307777"/>
          </a:xfrm>
          <a:prstGeom prst="rect">
            <a:avLst/>
          </a:prstGeom>
        </p:spPr>
        <p:txBody>
          <a:bodyPr wrap="square">
            <a:spAutoFit/>
          </a:bodyPr>
          <a:lstStyle/>
          <a:p>
            <a:pPr lvl="0" defTabSz="914400" eaLnBrk="0" fontAlgn="base" hangingPunct="0">
              <a:spcBef>
                <a:spcPct val="0"/>
              </a:spcBef>
              <a:spcAft>
                <a:spcPct val="0"/>
              </a:spcAft>
              <a:buSzPct val="100000"/>
            </a:pPr>
            <a:r>
              <a:rPr kumimoji="0" lang="en-US" altLang="zh-CN" sz="1400" b="1" i="0" u="none" strike="noStrike" kern="0" cap="none" spc="0" normalizeH="0" baseline="0" noProof="0" dirty="0">
                <a:ln>
                  <a:noFill/>
                </a:ln>
                <a:effectLst/>
                <a:uLnTx/>
                <a:uFillTx/>
                <a:latin typeface="Arial" panose="020B0604020202020204"/>
                <a:ea typeface="微软雅黑" panose="020B0503020204020204" pitchFamily="34" charset="-122"/>
                <a:cs typeface="Calibri" panose="020F0502020204030204" pitchFamily="34" charset="0"/>
              </a:rPr>
              <a:t>Observation:</a:t>
            </a:r>
            <a:r>
              <a:rPr kumimoji="0" lang="zh-CN" altLang="en-US" sz="1400" b="1" i="0" u="none" strike="noStrike" kern="0" cap="none" spc="0" normalizeH="0" baseline="0" noProof="0" dirty="0">
                <a:ln>
                  <a:noFill/>
                </a:ln>
                <a:effectLst/>
                <a:uLnTx/>
                <a:uFillTx/>
                <a:latin typeface="Arial" panose="020B0604020202020204"/>
                <a:ea typeface="微软雅黑" panose="020B0503020204020204" pitchFamily="34" charset="-122"/>
                <a:cs typeface="Calibri" panose="020F0502020204030204" pitchFamily="34" charset="0"/>
              </a:rPr>
              <a:t> </a:t>
            </a:r>
            <a:r>
              <a:rPr lang="en-US" altLang="zh-CN" sz="1400" b="1" kern="0" dirty="0">
                <a:latin typeface="Arial" panose="020B0604020202020204"/>
                <a:ea typeface="微软雅黑" panose="020B0503020204020204" pitchFamily="34" charset="-122"/>
                <a:cs typeface="Calibri" panose="020F0502020204030204" pitchFamily="34" charset="0"/>
              </a:rPr>
              <a:t>For</a:t>
            </a:r>
            <a:r>
              <a:rPr kumimoji="0" lang="en-US" altLang="zh-CN" sz="1400" b="1" i="0" u="none" strike="noStrike" kern="0" cap="none" spc="0" normalizeH="0" baseline="0" noProof="0" dirty="0">
                <a:ln>
                  <a:noFill/>
                </a:ln>
                <a:effectLst/>
                <a:uLnTx/>
                <a:uFillTx/>
                <a:latin typeface="Arial" panose="020B0604020202020204"/>
                <a:ea typeface="微软雅黑" panose="020B0503020204020204" pitchFamily="34" charset="-122"/>
                <a:cs typeface="Calibri" panose="020F0502020204030204" pitchFamily="34" charset="0"/>
              </a:rPr>
              <a:t> TDD Massive MIMO, how to enhance SRS accuracy is the key issue, especially for cell edge UEs.</a:t>
            </a:r>
          </a:p>
        </p:txBody>
      </p:sp>
      <p:pic>
        <p:nvPicPr>
          <p:cNvPr id="3" name="Picture 2">
            <a:extLst>
              <a:ext uri="{FF2B5EF4-FFF2-40B4-BE49-F238E27FC236}">
                <a16:creationId xmlns:a16="http://schemas.microsoft.com/office/drawing/2014/main" id="{FF852D9D-C1D7-4769-95CB-07BC78A7181A}"/>
              </a:ext>
            </a:extLst>
          </p:cNvPr>
          <p:cNvPicPr>
            <a:picLocks noChangeAspect="1"/>
          </p:cNvPicPr>
          <p:nvPr/>
        </p:nvPicPr>
        <p:blipFill>
          <a:blip r:embed="rId4"/>
          <a:stretch>
            <a:fillRect/>
          </a:stretch>
        </p:blipFill>
        <p:spPr>
          <a:xfrm>
            <a:off x="1083295" y="2074612"/>
            <a:ext cx="3222024" cy="2073634"/>
          </a:xfrm>
          <a:prstGeom prst="rect">
            <a:avLst/>
          </a:prstGeom>
        </p:spPr>
      </p:pic>
      <p:sp>
        <p:nvSpPr>
          <p:cNvPr id="55" name="矩形 75">
            <a:extLst>
              <a:ext uri="{FF2B5EF4-FFF2-40B4-BE49-F238E27FC236}">
                <a16:creationId xmlns:a16="http://schemas.microsoft.com/office/drawing/2014/main" id="{5D54F083-3836-4D50-9E03-439A8DF87C6D}"/>
              </a:ext>
            </a:extLst>
          </p:cNvPr>
          <p:cNvSpPr/>
          <p:nvPr/>
        </p:nvSpPr>
        <p:spPr>
          <a:xfrm>
            <a:off x="1097971" y="4105984"/>
            <a:ext cx="3331770" cy="415498"/>
          </a:xfrm>
          <a:prstGeom prst="rect">
            <a:avLst/>
          </a:prstGeom>
        </p:spPr>
        <p:txBody>
          <a:bodyPr wrap="square">
            <a:spAutoFit/>
          </a:bodyPr>
          <a:lstStyle/>
          <a:p>
            <a:pPr marL="0" marR="0" lvl="0" indent="0" algn="ctr" defTabSz="913668" rtl="0" eaLnBrk="1" fontAlgn="base" latinLnBrk="0" hangingPunct="1">
              <a:lnSpc>
                <a:spcPct val="100000"/>
              </a:lnSpc>
              <a:spcBef>
                <a:spcPct val="0"/>
              </a:spcBef>
              <a:spcAft>
                <a:spcPct val="0"/>
              </a:spcAft>
              <a:buClr>
                <a:srgbClr val="CC9900"/>
              </a:buClr>
              <a:buSzTx/>
              <a:buFontTx/>
              <a:buNone/>
              <a:tabLst/>
              <a:defRPr/>
            </a:pPr>
            <a:r>
              <a:rPr lang="en-US" altLang="zh-CN" sz="1050" b="1" kern="0" dirty="0">
                <a:solidFill>
                  <a:prstClr val="black"/>
                </a:solidFill>
                <a:latin typeface="微软雅黑" panose="020B0503020204020204" pitchFamily="34" charset="-122"/>
                <a:ea typeface="微软雅黑" panose="020B0503020204020204" pitchFamily="34" charset="-122"/>
                <a:cs typeface="Arial" panose="020B0604020202020204" pitchFamily="34" charset="0"/>
              </a:rPr>
              <a:t>SRS pre-SINR is low than -10dB in high probability in some areas</a:t>
            </a:r>
            <a:endParaRPr kumimoji="0" lang="zh-CN" altLang="en-US" sz="105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8" name="Straight Connector 7">
            <a:extLst>
              <a:ext uri="{FF2B5EF4-FFF2-40B4-BE49-F238E27FC236}">
                <a16:creationId xmlns:a16="http://schemas.microsoft.com/office/drawing/2014/main" id="{A6DA1DB9-43F3-45FF-8152-461DF7658D2C}"/>
              </a:ext>
            </a:extLst>
          </p:cNvPr>
          <p:cNvCxnSpPr>
            <a:cxnSpLocks/>
          </p:cNvCxnSpPr>
          <p:nvPr/>
        </p:nvCxnSpPr>
        <p:spPr>
          <a:xfrm>
            <a:off x="2064971" y="2226228"/>
            <a:ext cx="0" cy="1578353"/>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4CE8FA8-4ADF-4D51-A5D2-AFDD282C8EA2}"/>
              </a:ext>
            </a:extLst>
          </p:cNvPr>
          <p:cNvSpPr txBox="1"/>
          <p:nvPr/>
        </p:nvSpPr>
        <p:spPr>
          <a:xfrm>
            <a:off x="3763637" y="3666082"/>
            <a:ext cx="519619" cy="138499"/>
          </a:xfrm>
          <a:prstGeom prst="rect">
            <a:avLst/>
          </a:prstGeom>
          <a:noFill/>
        </p:spPr>
        <p:txBody>
          <a:bodyPr wrap="square" lIns="0" tIns="0" rIns="0" bIns="0" rtlCol="0">
            <a:spAutoFit/>
          </a:bodyPr>
          <a:lstStyle/>
          <a:p>
            <a:pPr algn="l"/>
            <a:r>
              <a:rPr kumimoji="1" lang="en-US" altLang="zh-CN" sz="900" dirty="0">
                <a:solidFill>
                  <a:srgbClr val="000000"/>
                </a:solidFill>
                <a:latin typeface="Microsoft YaHei" panose="020B0503020204020204" pitchFamily="34" charset="-122"/>
                <a:ea typeface="Microsoft YaHei" panose="020B0503020204020204" pitchFamily="34" charset="-122"/>
              </a:rPr>
              <a:t>Pre-SINR</a:t>
            </a:r>
            <a:endParaRPr kumimoji="1" lang="zh-CN" altLang="en-US" sz="900" dirty="0">
              <a:solidFill>
                <a:srgbClr val="000000"/>
              </a:solidFill>
              <a:latin typeface="Microsoft YaHei" panose="020B0503020204020204" pitchFamily="34" charset="-122"/>
              <a:ea typeface="Microsoft YaHei" panose="020B0503020204020204" pitchFamily="34" charset="-122"/>
            </a:endParaRPr>
          </a:p>
        </p:txBody>
      </p:sp>
      <p:sp>
        <p:nvSpPr>
          <p:cNvPr id="30" name="TextBox 29">
            <a:extLst>
              <a:ext uri="{FF2B5EF4-FFF2-40B4-BE49-F238E27FC236}">
                <a16:creationId xmlns:a16="http://schemas.microsoft.com/office/drawing/2014/main" id="{55C39064-0707-4EDD-865E-97C1147A7C7C}"/>
              </a:ext>
            </a:extLst>
          </p:cNvPr>
          <p:cNvSpPr txBox="1"/>
          <p:nvPr/>
        </p:nvSpPr>
        <p:spPr>
          <a:xfrm>
            <a:off x="7103479" y="3669288"/>
            <a:ext cx="1126393" cy="138499"/>
          </a:xfrm>
          <a:prstGeom prst="rect">
            <a:avLst/>
          </a:prstGeom>
          <a:noFill/>
        </p:spPr>
        <p:txBody>
          <a:bodyPr wrap="square" lIns="0" tIns="0" rIns="0" bIns="0" rtlCol="0">
            <a:spAutoFit/>
          </a:bodyPr>
          <a:lstStyle/>
          <a:p>
            <a:pPr algn="l"/>
            <a:r>
              <a:rPr kumimoji="1" lang="en-US" altLang="zh-CN" sz="900" dirty="0">
                <a:solidFill>
                  <a:srgbClr val="000000"/>
                </a:solidFill>
                <a:latin typeface="Microsoft YaHei" panose="020B0503020204020204" pitchFamily="34" charset="-122"/>
                <a:ea typeface="Microsoft YaHei" panose="020B0503020204020204" pitchFamily="34" charset="-122"/>
              </a:rPr>
              <a:t>Spectrum efficiency</a:t>
            </a:r>
            <a:endParaRPr kumimoji="1" lang="zh-CN" altLang="en-US" sz="900" dirty="0">
              <a:solidFill>
                <a:srgbClr val="000000"/>
              </a:solidFill>
              <a:latin typeface="Microsoft YaHei" panose="020B0503020204020204" pitchFamily="34" charset="-122"/>
              <a:ea typeface="Microsoft YaHei" panose="020B0503020204020204" pitchFamily="34" charset="-122"/>
            </a:endParaRPr>
          </a:p>
        </p:txBody>
      </p:sp>
      <p:sp>
        <p:nvSpPr>
          <p:cNvPr id="11" name="Rectangle 10">
            <a:extLst>
              <a:ext uri="{FF2B5EF4-FFF2-40B4-BE49-F238E27FC236}">
                <a16:creationId xmlns:a16="http://schemas.microsoft.com/office/drawing/2014/main" id="{8F524C48-A9BF-4C92-B5E4-B018BCE05837}"/>
              </a:ext>
            </a:extLst>
          </p:cNvPr>
          <p:cNvSpPr/>
          <p:nvPr/>
        </p:nvSpPr>
        <p:spPr>
          <a:xfrm>
            <a:off x="562884" y="4566260"/>
            <a:ext cx="11188182" cy="307777"/>
          </a:xfrm>
          <a:prstGeom prst="rect">
            <a:avLst/>
          </a:prstGeom>
        </p:spPr>
        <p:txBody>
          <a:bodyPr wrap="square">
            <a:spAutoFit/>
          </a:bodyPr>
          <a:lstStyle/>
          <a:p>
            <a:r>
              <a:rPr lang="en-US" altLang="zh-CN" sz="1400" dirty="0">
                <a:solidFill>
                  <a:srgbClr val="2D2015"/>
                </a:solidFill>
                <a:latin typeface="Arial" panose="020B0604020202020204" pitchFamily="34" charset="0"/>
                <a:ea typeface="等线" panose="02010600030101010101" pitchFamily="2" charset="-122"/>
                <a:cs typeface="Arial" panose="020B0604020202020204" pitchFamily="34" charset="0"/>
              </a:rPr>
              <a:t>The mentioned SRS issues will be more critical in high frequency band, such as 6GHz compared with the case of C-band. </a:t>
            </a:r>
            <a:endParaRPr lang="zh-CN" altLang="en-US" sz="1400" dirty="0"/>
          </a:p>
        </p:txBody>
      </p:sp>
    </p:spTree>
    <p:extLst>
      <p:ext uri="{BB962C8B-B14F-4D97-AF65-F5344CB8AC3E}">
        <p14:creationId xmlns:p14="http://schemas.microsoft.com/office/powerpoint/2010/main" val="21692626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TextBox 395">
            <a:extLst>
              <a:ext uri="{FF2B5EF4-FFF2-40B4-BE49-F238E27FC236}">
                <a16:creationId xmlns:a16="http://schemas.microsoft.com/office/drawing/2014/main" id="{03F07684-5C81-4021-86A4-0CA3DB779794}"/>
              </a:ext>
            </a:extLst>
          </p:cNvPr>
          <p:cNvSpPr txBox="1"/>
          <p:nvPr/>
        </p:nvSpPr>
        <p:spPr bwMode="auto">
          <a:xfrm>
            <a:off x="146864" y="750078"/>
            <a:ext cx="11849025" cy="573365"/>
          </a:xfrm>
          <a:prstGeom prst="rect">
            <a:avLst/>
          </a:prstGeom>
          <a:noFill/>
          <a:ln w="9525">
            <a:noFill/>
            <a:miter lim="800000"/>
            <a:headEnd/>
            <a:tailEnd/>
          </a:ln>
        </p:spPr>
        <p:txBody>
          <a:bodyPr vert="horz" wrap="square" lIns="80142" tIns="40070" rIns="80142" bIns="40070" numCol="1" rtlCol="0"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ts val="300"/>
              </a:spcAft>
              <a:buClrTx/>
              <a:buSzPct val="100000"/>
              <a:buFontTx/>
              <a:buNone/>
              <a:tabLst/>
              <a:defRPr/>
            </a:pPr>
            <a:r>
              <a:rPr kumimoji="0" lang="en-US" altLang="zh-CN" sz="1600" b="0" i="0" u="none" strike="noStrike" kern="1200" cap="none" spc="0" normalizeH="0" baseline="0" noProof="0" dirty="0">
                <a:ln>
                  <a:noFill/>
                </a:ln>
                <a:solidFill>
                  <a:srgbClr val="2D2015"/>
                </a:solidFill>
                <a:effectLst/>
                <a:uLnTx/>
                <a:uFillTx/>
                <a:latin typeface="Arial" panose="020B0604020202020204"/>
                <a:ea typeface="等线" panose="02010600030101010101" pitchFamily="2" charset="-122"/>
                <a:cs typeface="Arial" panose="020B0604020202020204" pitchFamily="34" charset="0"/>
              </a:rPr>
              <a:t>Only extrapolation for channel estimation could be used with current partial sounding. </a:t>
            </a:r>
            <a:r>
              <a:rPr kumimoji="0" lang="en-US" altLang="zh-CN" sz="1600" b="1" i="0" u="none" strike="noStrike" kern="1200" cap="none" spc="0" normalizeH="0" baseline="0" noProof="0" dirty="0">
                <a:ln>
                  <a:noFill/>
                </a:ln>
                <a:solidFill>
                  <a:srgbClr val="2D2015"/>
                </a:solidFill>
                <a:effectLst/>
                <a:uLnTx/>
                <a:uFillTx/>
                <a:latin typeface="Arial" panose="020B0604020202020204"/>
                <a:ea typeface="等线" panose="02010600030101010101" pitchFamily="2" charset="-122"/>
                <a:cs typeface="Arial" panose="020B0604020202020204" pitchFamily="34" charset="0"/>
              </a:rPr>
              <a:t>To enhance the SRS channel estimation accuracy</a:t>
            </a:r>
            <a:r>
              <a:rPr kumimoji="0" lang="en-US" altLang="zh-CN" sz="1600" b="0" i="0" u="none" strike="noStrike" kern="1200" cap="none" spc="0" normalizeH="0" baseline="0" noProof="0" dirty="0">
                <a:ln>
                  <a:noFill/>
                </a:ln>
                <a:solidFill>
                  <a:srgbClr val="2D2015"/>
                </a:solidFill>
                <a:effectLst/>
                <a:uLnTx/>
                <a:uFillTx/>
                <a:latin typeface="Arial" panose="020B0604020202020204"/>
                <a:ea typeface="等线" panose="02010600030101010101" pitchFamily="2" charset="-122"/>
                <a:cs typeface="Arial" panose="020B0604020202020204" pitchFamily="34" charset="0"/>
              </a:rPr>
              <a:t>, </a:t>
            </a:r>
            <a:r>
              <a:rPr kumimoji="0" lang="en-US" altLang="zh-CN" sz="1600" b="1" i="0" u="none" strike="noStrike" kern="1200" cap="none" spc="0" normalizeH="0" baseline="0" noProof="0" dirty="0">
                <a:ln>
                  <a:noFill/>
                </a:ln>
                <a:solidFill>
                  <a:srgbClr val="2D2015"/>
                </a:solidFill>
                <a:effectLst/>
                <a:uLnTx/>
                <a:uFillTx/>
                <a:latin typeface="Arial" panose="020B0604020202020204"/>
                <a:ea typeface="等线" panose="02010600030101010101" pitchFamily="2" charset="-122"/>
                <a:cs typeface="Arial" panose="020B0604020202020204" pitchFamily="34" charset="0"/>
              </a:rPr>
              <a:t>enabling interpolation for channel estimation </a:t>
            </a:r>
            <a:r>
              <a:rPr kumimoji="0" lang="en-US" altLang="zh-CN" sz="1600" b="0" i="0" u="none" strike="noStrike" kern="1200" cap="none" spc="0" normalizeH="0" baseline="0" noProof="0" dirty="0">
                <a:ln>
                  <a:noFill/>
                </a:ln>
                <a:solidFill>
                  <a:srgbClr val="2D2015"/>
                </a:solidFill>
                <a:effectLst/>
                <a:uLnTx/>
                <a:uFillTx/>
                <a:latin typeface="Arial" panose="020B0604020202020204"/>
                <a:ea typeface="等线" panose="02010600030101010101" pitchFamily="2" charset="-122"/>
                <a:cs typeface="Arial" panose="020B0604020202020204" pitchFamily="34" charset="0"/>
              </a:rPr>
              <a:t>in the SRS hopping for partial sounding is needed.</a:t>
            </a:r>
          </a:p>
        </p:txBody>
      </p:sp>
      <p:sp>
        <p:nvSpPr>
          <p:cNvPr id="540" name="矩形 539">
            <a:extLst>
              <a:ext uri="{FF2B5EF4-FFF2-40B4-BE49-F238E27FC236}">
                <a16:creationId xmlns:a16="http://schemas.microsoft.com/office/drawing/2014/main" id="{B876536C-C412-4D2E-9EA1-8269F63A5CCC}"/>
              </a:ext>
            </a:extLst>
          </p:cNvPr>
          <p:cNvSpPr/>
          <p:nvPr/>
        </p:nvSpPr>
        <p:spPr>
          <a:xfrm>
            <a:off x="6079034" y="1918088"/>
            <a:ext cx="5408582" cy="669414"/>
          </a:xfrm>
          <a:prstGeom prst="rect">
            <a:avLst/>
          </a:prstGeom>
        </p:spPr>
        <p:txBody>
          <a:bodyPr wrap="square">
            <a:spAutoFit/>
          </a:bodyPr>
          <a:lstStyle/>
          <a:p>
            <a:pPr marL="177587" marR="0" lvl="0" indent="-177587" algn="l" defTabSz="913668" rtl="0" eaLnBrk="1" fontAlgn="auto" latinLnBrk="0" hangingPunct="1">
              <a:lnSpc>
                <a:spcPct val="100000"/>
              </a:lnSpc>
              <a:spcBef>
                <a:spcPts val="0"/>
              </a:spcBef>
              <a:spcAft>
                <a:spcPts val="300"/>
              </a:spcAft>
              <a:buClrTx/>
              <a:buSzPct val="80000"/>
              <a:buFont typeface="Wingdings" panose="05000000000000000000" pitchFamily="2" charset="2"/>
              <a:buChar char="n"/>
              <a:tabLst/>
              <a:defRPr/>
            </a:pPr>
            <a:r>
              <a:rPr kumimoji="0" lang="en-US" altLang="zh-CN" sz="1100" b="1" i="0" u="none" strike="noStrike" kern="1200" cap="none" spc="0" normalizeH="0" baseline="0" noProof="0" dirty="0">
                <a:ln>
                  <a:noFill/>
                </a:ln>
                <a:solidFill>
                  <a:srgbClr val="1D1D1A"/>
                </a:solidFill>
                <a:effectLst/>
                <a:highlight>
                  <a:srgbClr val="D0E8C4"/>
                </a:highlight>
                <a:uLnTx/>
                <a:uFillTx/>
                <a:latin typeface="Arial" panose="020B0604020202020204"/>
                <a:ea typeface="等线" panose="02010600030101010101" pitchFamily="2" charset="-122"/>
                <a:cs typeface="Arial"/>
              </a:rPr>
              <a:t>Enable channel interpolation in the </a:t>
            </a:r>
            <a:r>
              <a:rPr lang="en-US" altLang="zh-CN" sz="1100" b="1" dirty="0">
                <a:solidFill>
                  <a:srgbClr val="1D1D1A"/>
                </a:solidFill>
                <a:highlight>
                  <a:srgbClr val="D0E8C4"/>
                </a:highlight>
                <a:latin typeface="Arial" panose="020B0604020202020204"/>
                <a:ea typeface="等线" panose="02010600030101010101" pitchFamily="2" charset="-122"/>
                <a:cs typeface="Arial"/>
              </a:rPr>
              <a:t>Partial Sounding</a:t>
            </a:r>
            <a:endParaRPr kumimoji="0" lang="en-US" altLang="zh-CN" sz="1100" b="1" i="0" u="none" strike="noStrike" kern="1200" cap="none" spc="0" normalizeH="0" baseline="0" noProof="0" dirty="0">
              <a:ln>
                <a:noFill/>
              </a:ln>
              <a:solidFill>
                <a:srgbClr val="1D1D1A"/>
              </a:solidFill>
              <a:effectLst/>
              <a:highlight>
                <a:srgbClr val="D0E8C4"/>
              </a:highlight>
              <a:uLnTx/>
              <a:uFillTx/>
              <a:latin typeface="Arial" panose="020B0604020202020204"/>
              <a:ea typeface="等线" panose="02010600030101010101" pitchFamily="2" charset="-122"/>
              <a:cs typeface="Arial"/>
            </a:endParaRPr>
          </a:p>
          <a:p>
            <a:pPr marL="634787" lvl="1" indent="-177587" defTabSz="913668">
              <a:spcAft>
                <a:spcPts val="300"/>
              </a:spcAft>
              <a:buSzPct val="80000"/>
              <a:buFont typeface="Arial" panose="020B0604020202020204" pitchFamily="34" charset="0"/>
              <a:buChar char="•"/>
              <a:defRPr/>
            </a:pPr>
            <a:r>
              <a:rPr lang="en-US" altLang="zh-CN" sz="1200" b="1" u="sng" dirty="0">
                <a:solidFill>
                  <a:srgbClr val="1D1D1A"/>
                </a:solidFill>
                <a:highlight>
                  <a:srgbClr val="D0E8C4"/>
                </a:highlight>
                <a:ea typeface="等线" panose="02010600030101010101" pitchFamily="2" charset="-122"/>
                <a:cs typeface="Arial"/>
              </a:rPr>
              <a:t>Spec impact: </a:t>
            </a:r>
            <a:r>
              <a:rPr lang="en-US" altLang="zh-CN" sz="1200" dirty="0">
                <a:solidFill>
                  <a:srgbClr val="1D1D1A"/>
                </a:solidFill>
                <a:highlight>
                  <a:srgbClr val="D0E8C4"/>
                </a:highlight>
                <a:ea typeface="等线" panose="02010600030101010101" pitchFamily="2" charset="-122"/>
                <a:cs typeface="Arial"/>
              </a:rPr>
              <a:t>define</a:t>
            </a:r>
            <a:r>
              <a:rPr lang="en-US" altLang="zh-CN" sz="1200" b="1" dirty="0">
                <a:solidFill>
                  <a:srgbClr val="1D1D1A"/>
                </a:solidFill>
                <a:highlight>
                  <a:srgbClr val="D0E8C4"/>
                </a:highlight>
                <a:ea typeface="等线" panose="02010600030101010101" pitchFamily="2" charset="-122"/>
                <a:cs typeface="Arial"/>
              </a:rPr>
              <a:t> </a:t>
            </a:r>
            <a:r>
              <a:rPr kumimoji="0" lang="en-US" altLang="zh-CN" sz="1200" b="0" i="0" u="none" strike="noStrike" kern="1200" cap="none" spc="0" normalizeH="0" baseline="0" noProof="0" dirty="0">
                <a:ln>
                  <a:noFill/>
                </a:ln>
                <a:solidFill>
                  <a:srgbClr val="1D1D1A"/>
                </a:solidFill>
                <a:effectLst/>
                <a:highlight>
                  <a:srgbClr val="D0E8C4"/>
                </a:highlight>
                <a:uLnTx/>
                <a:uFillTx/>
                <a:latin typeface="Arial" panose="020B0604020202020204"/>
                <a:ea typeface="等线" panose="02010600030101010101" pitchFamily="2" charset="-122"/>
                <a:cs typeface="Arial"/>
              </a:rPr>
              <a:t>Time continuity and frequency equal-spaced </a:t>
            </a:r>
            <a:r>
              <a:rPr kumimoji="0" lang="en-US" altLang="zh-CN" sz="1200" b="1" i="0" u="none" strike="noStrike" kern="1200" cap="none" spc="0" normalizeH="0" baseline="0" noProof="0" dirty="0">
                <a:ln>
                  <a:noFill/>
                </a:ln>
                <a:solidFill>
                  <a:srgbClr val="1D1D1A"/>
                </a:solidFill>
                <a:effectLst/>
                <a:highlight>
                  <a:srgbClr val="D0E8C4"/>
                </a:highlight>
                <a:uLnTx/>
                <a:uFillTx/>
                <a:latin typeface="Arial" panose="020B0604020202020204"/>
                <a:ea typeface="等线" panose="02010600030101010101" pitchFamily="2" charset="-122"/>
                <a:cs typeface="Arial"/>
              </a:rPr>
              <a:t>SRS repetition pattern </a:t>
            </a:r>
            <a:r>
              <a:rPr kumimoji="0" lang="en-US" altLang="zh-CN" sz="1200" b="0" i="0" u="none" strike="noStrike" kern="1200" cap="none" spc="0" normalizeH="0" baseline="0" noProof="0" dirty="0">
                <a:ln>
                  <a:noFill/>
                </a:ln>
                <a:solidFill>
                  <a:srgbClr val="1D1D1A"/>
                </a:solidFill>
                <a:effectLst/>
                <a:highlight>
                  <a:srgbClr val="D0E8C4"/>
                </a:highlight>
                <a:uLnTx/>
                <a:uFillTx/>
                <a:latin typeface="Arial" panose="020B0604020202020204"/>
                <a:ea typeface="等线" panose="02010600030101010101" pitchFamily="2" charset="-122"/>
                <a:cs typeface="Arial"/>
              </a:rPr>
              <a:t>to </a:t>
            </a:r>
            <a:r>
              <a:rPr kumimoji="0" lang="en-US" altLang="zh-CN" sz="1200" b="0" i="0" u="none" strike="noStrike" kern="1200" cap="none" spc="0" normalizeH="0" baseline="0" noProof="0" dirty="0">
                <a:ln>
                  <a:noFill/>
                </a:ln>
                <a:solidFill>
                  <a:srgbClr val="1D1D1A"/>
                </a:solidFill>
                <a:effectLst/>
                <a:highlight>
                  <a:srgbClr val="D0E8C4"/>
                </a:highlight>
                <a:uLnTx/>
                <a:uFillTx/>
                <a:latin typeface="Arial" panose="020B0604020202020204"/>
                <a:ea typeface="等线" panose="02010600030101010101" pitchFamily="2" charset="-122"/>
                <a:cs typeface="Arial" panose="020B0604020202020204" pitchFamily="34" charset="0"/>
              </a:rPr>
              <a:t>enable channel interpolation</a:t>
            </a:r>
            <a:endParaRPr kumimoji="0" lang="en-US" altLang="zh-CN" sz="1200" b="0" i="0" u="none" strike="noStrike" kern="1200" cap="none" spc="0" normalizeH="0" baseline="0" noProof="0" dirty="0">
              <a:ln>
                <a:noFill/>
              </a:ln>
              <a:solidFill>
                <a:srgbClr val="1D1D1A"/>
              </a:solidFill>
              <a:effectLst/>
              <a:highlight>
                <a:srgbClr val="D0E8C4"/>
              </a:highlight>
              <a:uLnTx/>
              <a:uFillTx/>
              <a:latin typeface="Arial" panose="020B0604020202020204"/>
              <a:ea typeface="等线" panose="02010600030101010101" pitchFamily="2" charset="-122"/>
              <a:cs typeface="Arial"/>
            </a:endParaRPr>
          </a:p>
        </p:txBody>
      </p:sp>
      <p:sp>
        <p:nvSpPr>
          <p:cNvPr id="635" name="文本框 634">
            <a:extLst>
              <a:ext uri="{FF2B5EF4-FFF2-40B4-BE49-F238E27FC236}">
                <a16:creationId xmlns:a16="http://schemas.microsoft.com/office/drawing/2014/main" id="{FBA5DE8D-6E65-4EDA-9FB7-F02964174F0A}"/>
              </a:ext>
            </a:extLst>
          </p:cNvPr>
          <p:cNvSpPr txBox="1"/>
          <p:nvPr/>
        </p:nvSpPr>
        <p:spPr>
          <a:xfrm>
            <a:off x="866482" y="1625318"/>
            <a:ext cx="3279340" cy="307648"/>
          </a:xfrm>
          <a:prstGeom prst="rect">
            <a:avLst/>
          </a:prstGeom>
          <a:solidFill>
            <a:srgbClr val="FFFFFF"/>
          </a:solidFill>
        </p:spPr>
        <p:txBody>
          <a:bodyPr wrap="square" rtlCol="0">
            <a:spAutoFit/>
          </a:bodyPr>
          <a:lstStyle/>
          <a:p>
            <a:pPr marL="0" marR="0" lvl="0" indent="0" algn="ctr" defTabSz="1218195" rtl="0" eaLnBrk="1" fontAlgn="base" latinLnBrk="0" hangingPunct="1">
              <a:lnSpc>
                <a:spcPct val="100000"/>
              </a:lnSpc>
              <a:spcBef>
                <a:spcPct val="0"/>
              </a:spcBef>
              <a:spcAft>
                <a:spcPct val="0"/>
              </a:spcAft>
              <a:buClrTx/>
              <a:buSzTx/>
              <a:buFontTx/>
              <a:buNone/>
              <a:tabLst/>
              <a:defRPr/>
            </a:pPr>
            <a:r>
              <a:rPr kumimoji="0" lang="en-US" altLang="zh-CN" sz="1399" b="1" i="0" u="none" strike="noStrike" kern="0" cap="none" spc="0" normalizeH="0" baseline="0" noProof="0" dirty="0">
                <a:ln>
                  <a:noFill/>
                </a:ln>
                <a:effectLst/>
                <a:uLnTx/>
                <a:uFillTx/>
                <a:latin typeface="Arial" panose="020B0604020202020204"/>
                <a:ea typeface="微软雅黑"/>
                <a:cs typeface="Arial"/>
              </a:rPr>
              <a:t>Current Spec</a:t>
            </a:r>
          </a:p>
        </p:txBody>
      </p:sp>
      <p:sp>
        <p:nvSpPr>
          <p:cNvPr id="636" name="文本框 635">
            <a:extLst>
              <a:ext uri="{FF2B5EF4-FFF2-40B4-BE49-F238E27FC236}">
                <a16:creationId xmlns:a16="http://schemas.microsoft.com/office/drawing/2014/main" id="{126B32A7-A721-462C-A875-C82D6E709543}"/>
              </a:ext>
            </a:extLst>
          </p:cNvPr>
          <p:cNvSpPr txBox="1"/>
          <p:nvPr/>
        </p:nvSpPr>
        <p:spPr>
          <a:xfrm>
            <a:off x="6788082" y="1538987"/>
            <a:ext cx="3615198" cy="307648"/>
          </a:xfrm>
          <a:prstGeom prst="rect">
            <a:avLst/>
          </a:prstGeom>
          <a:solidFill>
            <a:srgbClr val="FFFFFF"/>
          </a:solidFill>
        </p:spPr>
        <p:txBody>
          <a:bodyPr wrap="square" rtlCol="0">
            <a:spAutoFit/>
          </a:bodyPr>
          <a:lstStyle/>
          <a:p>
            <a:pPr marL="0" marR="0" lvl="0" indent="0" algn="ctr" defTabSz="1218195" rtl="0" eaLnBrk="1" fontAlgn="base" latinLnBrk="0" hangingPunct="1">
              <a:lnSpc>
                <a:spcPct val="100000"/>
              </a:lnSpc>
              <a:spcBef>
                <a:spcPct val="0"/>
              </a:spcBef>
              <a:spcAft>
                <a:spcPct val="0"/>
              </a:spcAft>
              <a:buClrTx/>
              <a:buSzTx/>
              <a:buFontTx/>
              <a:buNone/>
              <a:tabLst/>
              <a:defRPr/>
            </a:pPr>
            <a:r>
              <a:rPr lang="en-US" altLang="zh-CN" sz="1399" b="1" kern="0" dirty="0">
                <a:latin typeface="Arial" panose="020B0604020202020204"/>
                <a:ea typeface="微软雅黑"/>
                <a:cs typeface="Arial"/>
              </a:rPr>
              <a:t>Proposed </a:t>
            </a:r>
            <a:r>
              <a:rPr kumimoji="0" lang="en-US" altLang="zh-CN" sz="1399" b="1" i="0" u="none" strike="noStrike" kern="0" cap="none" spc="0" normalizeH="0" baseline="0" noProof="0" dirty="0">
                <a:ln>
                  <a:noFill/>
                </a:ln>
                <a:effectLst/>
                <a:uLnTx/>
                <a:uFillTx/>
                <a:latin typeface="Arial" panose="020B0604020202020204"/>
                <a:ea typeface="微软雅黑"/>
                <a:cs typeface="Arial"/>
              </a:rPr>
              <a:t>Enhancement</a:t>
            </a:r>
          </a:p>
        </p:txBody>
      </p:sp>
      <p:sp>
        <p:nvSpPr>
          <p:cNvPr id="555" name="文本框 554">
            <a:extLst>
              <a:ext uri="{FF2B5EF4-FFF2-40B4-BE49-F238E27FC236}">
                <a16:creationId xmlns:a16="http://schemas.microsoft.com/office/drawing/2014/main" id="{D9CFD904-4334-40CC-B999-9888E6DC2EC4}"/>
              </a:ext>
            </a:extLst>
          </p:cNvPr>
          <p:cNvSpPr txBox="1"/>
          <p:nvPr/>
        </p:nvSpPr>
        <p:spPr>
          <a:xfrm>
            <a:off x="701328" y="1942431"/>
            <a:ext cx="3945384" cy="400110"/>
          </a:xfrm>
          <a:prstGeom prst="rect">
            <a:avLst/>
          </a:prstGeom>
        </p:spPr>
        <p:txBody>
          <a:bodyPr wrap="square">
            <a:spAutoFit/>
          </a:bodyPr>
          <a:lstStyle>
            <a:defPPr>
              <a:defRPr lang="en-US"/>
            </a:defPPr>
            <a:lvl1pPr marL="177587" indent="-177587" defTabSz="913668">
              <a:spcAft>
                <a:spcPts val="300"/>
              </a:spcAft>
              <a:buSzPct val="80000"/>
              <a:buFont typeface="Wingdings" panose="05000000000000000000" pitchFamily="2" charset="2"/>
              <a:buChar char="n"/>
              <a:defRPr sz="1000" b="1">
                <a:solidFill>
                  <a:srgbClr val="1D1D1A"/>
                </a:solidFill>
                <a:latin typeface="Arial" panose="020B0604020202020204" pitchFamily="34" charset="0"/>
                <a:ea typeface="等线" panose="02010600030101010101" pitchFamily="2" charset="-122"/>
                <a:cs typeface="Arial"/>
              </a:defRPr>
            </a:lvl1pPr>
          </a:lstStyle>
          <a:p>
            <a:pPr marL="177587" marR="0" lvl="0" indent="-177587" algn="l" defTabSz="913668" rtl="0" eaLnBrk="1" fontAlgn="auto" latinLnBrk="0" hangingPunct="1">
              <a:lnSpc>
                <a:spcPct val="100000"/>
              </a:lnSpc>
              <a:spcBef>
                <a:spcPts val="0"/>
              </a:spcBef>
              <a:spcAft>
                <a:spcPts val="300"/>
              </a:spcAft>
              <a:buClrTx/>
              <a:buSzPct val="80000"/>
              <a:buFont typeface="Wingdings" panose="05000000000000000000" pitchFamily="2" charset="2"/>
              <a:buChar char="n"/>
              <a:tabLst/>
              <a:defRPr/>
            </a:pPr>
            <a:r>
              <a:rPr kumimoji="0" lang="en-US" altLang="zh-CN" sz="1000" b="1" i="0" u="none" strike="noStrike" kern="0" cap="none" spc="0" normalizeH="0" baseline="0" noProof="0" dirty="0">
                <a:ln>
                  <a:noFill/>
                </a:ln>
                <a:solidFill>
                  <a:srgbClr val="1D1D1A"/>
                </a:solidFill>
                <a:effectLst/>
                <a:uLnTx/>
                <a:uFillTx/>
                <a:latin typeface="Arial" panose="020B0604020202020204"/>
                <a:ea typeface="等线" panose="02010600030101010101" pitchFamily="2" charset="-122"/>
                <a:cs typeface="Arial"/>
              </a:rPr>
              <a:t>For current hopping pattern, only extra-</a:t>
            </a:r>
            <a:r>
              <a:rPr kumimoji="0" lang="en-US" altLang="zh-CN" sz="1000" b="1" i="0" u="none" strike="noStrike" kern="0" cap="none" spc="0" normalizeH="0" baseline="0" noProof="0" dirty="0" err="1">
                <a:ln>
                  <a:noFill/>
                </a:ln>
                <a:solidFill>
                  <a:srgbClr val="1D1D1A"/>
                </a:solidFill>
                <a:effectLst/>
                <a:uLnTx/>
                <a:uFillTx/>
                <a:latin typeface="Arial" panose="020B0604020202020204"/>
                <a:ea typeface="等线" panose="02010600030101010101" pitchFamily="2" charset="-122"/>
                <a:cs typeface="Arial"/>
              </a:rPr>
              <a:t>polation</a:t>
            </a:r>
            <a:r>
              <a:rPr kumimoji="0" lang="en-US" altLang="zh-CN" sz="1000" b="1" i="0" u="none" strike="noStrike" kern="0" cap="none" spc="0" normalizeH="0" baseline="0" noProof="0" dirty="0">
                <a:ln>
                  <a:noFill/>
                </a:ln>
                <a:solidFill>
                  <a:srgbClr val="1D1D1A"/>
                </a:solidFill>
                <a:effectLst/>
                <a:uLnTx/>
                <a:uFillTx/>
                <a:latin typeface="Arial" panose="020B0604020202020204"/>
                <a:ea typeface="等线" panose="02010600030101010101" pitchFamily="2" charset="-122"/>
                <a:cs typeface="Arial"/>
              </a:rPr>
              <a:t> </a:t>
            </a:r>
            <a:r>
              <a:rPr lang="en-US" altLang="zh-CN" kern="0" dirty="0">
                <a:latin typeface="Arial" panose="020B0604020202020204"/>
              </a:rPr>
              <a:t>for</a:t>
            </a:r>
            <a:r>
              <a:rPr kumimoji="0" lang="en-US" altLang="zh-CN" sz="1000" b="1" i="0" u="none" strike="noStrike" kern="0" cap="none" spc="0" normalizeH="0" baseline="0" noProof="0" dirty="0">
                <a:ln>
                  <a:noFill/>
                </a:ln>
                <a:solidFill>
                  <a:srgbClr val="1D1D1A"/>
                </a:solidFill>
                <a:effectLst/>
                <a:uLnTx/>
                <a:uFillTx/>
                <a:latin typeface="Arial" panose="020B0604020202020204"/>
                <a:ea typeface="等线" panose="02010600030101010101" pitchFamily="2" charset="-122"/>
                <a:cs typeface="Arial"/>
              </a:rPr>
              <a:t> partial SRS can used</a:t>
            </a:r>
          </a:p>
        </p:txBody>
      </p:sp>
      <p:sp>
        <p:nvSpPr>
          <p:cNvPr id="1497" name="矩形 1496"/>
          <p:cNvSpPr/>
          <p:nvPr/>
        </p:nvSpPr>
        <p:spPr>
          <a:xfrm>
            <a:off x="6021499" y="4314822"/>
            <a:ext cx="2763898" cy="215444"/>
          </a:xfrm>
          <a:prstGeom prst="rect">
            <a:avLst/>
          </a:prstGeom>
        </p:spPr>
        <p:txBody>
          <a:bodyPr wrap="non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C00000"/>
                </a:solidFill>
                <a:effectLst/>
                <a:uLnTx/>
                <a:uFillTx/>
                <a:latin typeface="Arial" panose="020B0604020202020204"/>
                <a:ea typeface="黑体" panose="02010609060101010101" pitchFamily="49" charset="-122"/>
                <a:cs typeface="+mn-cs"/>
              </a:rPr>
              <a:t>Frequency equal-spaced </a:t>
            </a:r>
            <a:r>
              <a:rPr lang="en-US" altLang="zh-CN" sz="800" kern="0" dirty="0">
                <a:solidFill>
                  <a:srgbClr val="C00000"/>
                </a:solidFill>
                <a:latin typeface="Arial" panose="020B0604020202020204"/>
                <a:ea typeface="黑体" panose="02010609060101010101" pitchFamily="49" charset="-122"/>
              </a:rPr>
              <a:t>SRS repetition pattern</a:t>
            </a:r>
            <a:r>
              <a:rPr kumimoji="0" lang="en-US" altLang="zh-CN" sz="800" b="0" i="0" u="none" strike="noStrike" kern="0" cap="none" spc="0" normalizeH="0" baseline="0" noProof="0" dirty="0">
                <a:ln>
                  <a:noFill/>
                </a:ln>
                <a:solidFill>
                  <a:srgbClr val="C00000"/>
                </a:solidFill>
                <a:effectLst/>
                <a:uLnTx/>
                <a:uFillTx/>
                <a:latin typeface="Arial" panose="020B0604020202020204"/>
                <a:ea typeface="黑体" panose="02010609060101010101" pitchFamily="49" charset="-122"/>
                <a:cs typeface="+mn-cs"/>
              </a:rPr>
              <a:t> in a hop</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grpSp>
        <p:nvGrpSpPr>
          <p:cNvPr id="3719" name="组合 3718">
            <a:extLst>
              <a:ext uri="{FF2B5EF4-FFF2-40B4-BE49-F238E27FC236}">
                <a16:creationId xmlns:a16="http://schemas.microsoft.com/office/drawing/2014/main" id="{05658CEF-8293-45AB-92B9-377D1C538E3C}"/>
              </a:ext>
            </a:extLst>
          </p:cNvPr>
          <p:cNvGrpSpPr/>
          <p:nvPr/>
        </p:nvGrpSpPr>
        <p:grpSpPr>
          <a:xfrm>
            <a:off x="6596824" y="2914220"/>
            <a:ext cx="325320" cy="1364555"/>
            <a:chOff x="690278" y="2746770"/>
            <a:chExt cx="325320" cy="1364555"/>
          </a:xfrm>
          <a:solidFill>
            <a:srgbClr val="FFFFFF"/>
          </a:solidFill>
        </p:grpSpPr>
        <p:grpSp>
          <p:nvGrpSpPr>
            <p:cNvPr id="4080" name="组合 4079">
              <a:extLst>
                <a:ext uri="{FF2B5EF4-FFF2-40B4-BE49-F238E27FC236}">
                  <a16:creationId xmlns:a16="http://schemas.microsoft.com/office/drawing/2014/main" id="{C38F2185-7003-4B51-883C-447570615C6B}"/>
                </a:ext>
              </a:extLst>
            </p:cNvPr>
            <p:cNvGrpSpPr/>
            <p:nvPr/>
          </p:nvGrpSpPr>
          <p:grpSpPr>
            <a:xfrm>
              <a:off x="690278" y="2746770"/>
              <a:ext cx="81502" cy="1364555"/>
              <a:chOff x="1119505" y="1037874"/>
              <a:chExt cx="274385" cy="4782251"/>
            </a:xfrm>
            <a:grpFill/>
          </p:grpSpPr>
          <p:sp>
            <p:nvSpPr>
              <p:cNvPr id="4132" name="矩形 4131">
                <a:extLst>
                  <a:ext uri="{FF2B5EF4-FFF2-40B4-BE49-F238E27FC236}">
                    <a16:creationId xmlns:a16="http://schemas.microsoft.com/office/drawing/2014/main" id="{040DBBA9-BB84-42F5-8E17-013C6CC532EF}"/>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3" name="矩形 4132">
                <a:extLst>
                  <a:ext uri="{FF2B5EF4-FFF2-40B4-BE49-F238E27FC236}">
                    <a16:creationId xmlns:a16="http://schemas.microsoft.com/office/drawing/2014/main" id="{7E4956FB-C923-4F5C-A55E-B0990CBEA416}"/>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4" name="矩形 4133">
                <a:extLst>
                  <a:ext uri="{FF2B5EF4-FFF2-40B4-BE49-F238E27FC236}">
                    <a16:creationId xmlns:a16="http://schemas.microsoft.com/office/drawing/2014/main" id="{0ED9EA38-C861-4617-9A71-959CAC245556}"/>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5" name="矩形 4134">
                <a:extLst>
                  <a:ext uri="{FF2B5EF4-FFF2-40B4-BE49-F238E27FC236}">
                    <a16:creationId xmlns:a16="http://schemas.microsoft.com/office/drawing/2014/main" id="{337B58B8-56BF-4B17-B270-D27B0DB1A667}"/>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6" name="矩形 4135">
                <a:extLst>
                  <a:ext uri="{FF2B5EF4-FFF2-40B4-BE49-F238E27FC236}">
                    <a16:creationId xmlns:a16="http://schemas.microsoft.com/office/drawing/2014/main" id="{C8D67804-908E-477F-ABEA-F26DF18B49F6}"/>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7" name="矩形 4136">
                <a:extLst>
                  <a:ext uri="{FF2B5EF4-FFF2-40B4-BE49-F238E27FC236}">
                    <a16:creationId xmlns:a16="http://schemas.microsoft.com/office/drawing/2014/main" id="{B0F1123E-CD9E-4828-84B8-BEB5E8A329A6}"/>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8" name="矩形 4137">
                <a:extLst>
                  <a:ext uri="{FF2B5EF4-FFF2-40B4-BE49-F238E27FC236}">
                    <a16:creationId xmlns:a16="http://schemas.microsoft.com/office/drawing/2014/main" id="{2B17DA2E-66DF-40CB-8AA8-1D52E206653C}"/>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9" name="矩形 4138">
                <a:extLst>
                  <a:ext uri="{FF2B5EF4-FFF2-40B4-BE49-F238E27FC236}">
                    <a16:creationId xmlns:a16="http://schemas.microsoft.com/office/drawing/2014/main" id="{DECFFB5D-24E6-4DE7-A4D0-F96D076BEE4C}"/>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0" name="矩形 4139">
                <a:extLst>
                  <a:ext uri="{FF2B5EF4-FFF2-40B4-BE49-F238E27FC236}">
                    <a16:creationId xmlns:a16="http://schemas.microsoft.com/office/drawing/2014/main" id="{81C1DAA6-437D-4FBD-AE5B-A3D170B26329}"/>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1" name="矩形 4140">
                <a:extLst>
                  <a:ext uri="{FF2B5EF4-FFF2-40B4-BE49-F238E27FC236}">
                    <a16:creationId xmlns:a16="http://schemas.microsoft.com/office/drawing/2014/main" id="{5D91382C-6624-47AA-AEB5-8D7CA047A4F6}"/>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2" name="矩形 4141">
                <a:extLst>
                  <a:ext uri="{FF2B5EF4-FFF2-40B4-BE49-F238E27FC236}">
                    <a16:creationId xmlns:a16="http://schemas.microsoft.com/office/drawing/2014/main" id="{7FCC7E2E-9F9C-40F5-BA1C-C16C4B27839D}"/>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3" name="矩形 4142">
                <a:extLst>
                  <a:ext uri="{FF2B5EF4-FFF2-40B4-BE49-F238E27FC236}">
                    <a16:creationId xmlns:a16="http://schemas.microsoft.com/office/drawing/2014/main" id="{3FB2C9A8-0CA9-4F1B-B80D-4B11D1E0BEE4}"/>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4" name="矩形 4143">
                <a:extLst>
                  <a:ext uri="{FF2B5EF4-FFF2-40B4-BE49-F238E27FC236}">
                    <a16:creationId xmlns:a16="http://schemas.microsoft.com/office/drawing/2014/main" id="{4A4C4DF6-0808-45AF-A018-467D333B1B81}"/>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5" name="矩形 4144">
                <a:extLst>
                  <a:ext uri="{FF2B5EF4-FFF2-40B4-BE49-F238E27FC236}">
                    <a16:creationId xmlns:a16="http://schemas.microsoft.com/office/drawing/2014/main" id="{BAD140B4-2B66-4323-8AE7-F41AB9930D50}"/>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6" name="矩形 4145">
                <a:extLst>
                  <a:ext uri="{FF2B5EF4-FFF2-40B4-BE49-F238E27FC236}">
                    <a16:creationId xmlns:a16="http://schemas.microsoft.com/office/drawing/2014/main" id="{FE35FFF2-0BF3-4288-A050-DA89F5827EB1}"/>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47" name="矩形 4146">
                <a:extLst>
                  <a:ext uri="{FF2B5EF4-FFF2-40B4-BE49-F238E27FC236}">
                    <a16:creationId xmlns:a16="http://schemas.microsoft.com/office/drawing/2014/main" id="{919EBCDC-A2EC-445D-BE31-F8B3C3C06A02}"/>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81" name="组合 4080">
              <a:extLst>
                <a:ext uri="{FF2B5EF4-FFF2-40B4-BE49-F238E27FC236}">
                  <a16:creationId xmlns:a16="http://schemas.microsoft.com/office/drawing/2014/main" id="{61DF38C1-11B1-4675-BAB3-341EA44D5D88}"/>
                </a:ext>
              </a:extLst>
            </p:cNvPr>
            <p:cNvGrpSpPr/>
            <p:nvPr/>
          </p:nvGrpSpPr>
          <p:grpSpPr>
            <a:xfrm>
              <a:off x="771336" y="2746770"/>
              <a:ext cx="81502" cy="1364555"/>
              <a:chOff x="1119505" y="1037874"/>
              <a:chExt cx="274385" cy="4782251"/>
            </a:xfrm>
            <a:grpFill/>
          </p:grpSpPr>
          <p:sp>
            <p:nvSpPr>
              <p:cNvPr id="4116" name="矩形 4115">
                <a:extLst>
                  <a:ext uri="{FF2B5EF4-FFF2-40B4-BE49-F238E27FC236}">
                    <a16:creationId xmlns:a16="http://schemas.microsoft.com/office/drawing/2014/main" id="{E40D2C5B-9411-477E-A370-76C5743D8178}"/>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7" name="矩形 4116">
                <a:extLst>
                  <a:ext uri="{FF2B5EF4-FFF2-40B4-BE49-F238E27FC236}">
                    <a16:creationId xmlns:a16="http://schemas.microsoft.com/office/drawing/2014/main" id="{95BCFDB7-E0D9-414F-8640-AFB2084FA9B6}"/>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8" name="矩形 4117">
                <a:extLst>
                  <a:ext uri="{FF2B5EF4-FFF2-40B4-BE49-F238E27FC236}">
                    <a16:creationId xmlns:a16="http://schemas.microsoft.com/office/drawing/2014/main" id="{746BCCED-C0C9-4BC3-92FA-24912185C69F}"/>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9" name="矩形 4118">
                <a:extLst>
                  <a:ext uri="{FF2B5EF4-FFF2-40B4-BE49-F238E27FC236}">
                    <a16:creationId xmlns:a16="http://schemas.microsoft.com/office/drawing/2014/main" id="{A15B91D4-4B03-43D7-BC7D-A2DF99C2C71A}"/>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0" name="矩形 4119">
                <a:extLst>
                  <a:ext uri="{FF2B5EF4-FFF2-40B4-BE49-F238E27FC236}">
                    <a16:creationId xmlns:a16="http://schemas.microsoft.com/office/drawing/2014/main" id="{972AAF00-BB78-4459-B9A6-D9E27DD2D7E4}"/>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1" name="矩形 4120">
                <a:extLst>
                  <a:ext uri="{FF2B5EF4-FFF2-40B4-BE49-F238E27FC236}">
                    <a16:creationId xmlns:a16="http://schemas.microsoft.com/office/drawing/2014/main" id="{A2804E72-1839-46FC-AC9A-954875C30A0F}"/>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2" name="矩形 4121">
                <a:extLst>
                  <a:ext uri="{FF2B5EF4-FFF2-40B4-BE49-F238E27FC236}">
                    <a16:creationId xmlns:a16="http://schemas.microsoft.com/office/drawing/2014/main" id="{2F9EA2B7-FBD3-46D7-818D-2326D51E64BD}"/>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3" name="矩形 4122">
                <a:extLst>
                  <a:ext uri="{FF2B5EF4-FFF2-40B4-BE49-F238E27FC236}">
                    <a16:creationId xmlns:a16="http://schemas.microsoft.com/office/drawing/2014/main" id="{0C53D1C1-B03C-490F-828C-1D23B1277E73}"/>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4" name="矩形 4123">
                <a:extLst>
                  <a:ext uri="{FF2B5EF4-FFF2-40B4-BE49-F238E27FC236}">
                    <a16:creationId xmlns:a16="http://schemas.microsoft.com/office/drawing/2014/main" id="{C0419AD1-ED2D-41A6-8A17-4BAF56BCF8ED}"/>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5" name="矩形 4124">
                <a:extLst>
                  <a:ext uri="{FF2B5EF4-FFF2-40B4-BE49-F238E27FC236}">
                    <a16:creationId xmlns:a16="http://schemas.microsoft.com/office/drawing/2014/main" id="{EE403B5D-5D05-4F4B-A93C-AF5C1728EE65}"/>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6" name="矩形 4125">
                <a:extLst>
                  <a:ext uri="{FF2B5EF4-FFF2-40B4-BE49-F238E27FC236}">
                    <a16:creationId xmlns:a16="http://schemas.microsoft.com/office/drawing/2014/main" id="{799C673B-8910-456D-92F3-2A81F75847E2}"/>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7" name="矩形 4126">
                <a:extLst>
                  <a:ext uri="{FF2B5EF4-FFF2-40B4-BE49-F238E27FC236}">
                    <a16:creationId xmlns:a16="http://schemas.microsoft.com/office/drawing/2014/main" id="{AC18C8D0-273A-4D08-BEA1-8DB944285DD6}"/>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8" name="矩形 4127">
                <a:extLst>
                  <a:ext uri="{FF2B5EF4-FFF2-40B4-BE49-F238E27FC236}">
                    <a16:creationId xmlns:a16="http://schemas.microsoft.com/office/drawing/2014/main" id="{EE1460EB-FEC0-4928-95BA-615968BC5102}"/>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29" name="矩形 4128">
                <a:extLst>
                  <a:ext uri="{FF2B5EF4-FFF2-40B4-BE49-F238E27FC236}">
                    <a16:creationId xmlns:a16="http://schemas.microsoft.com/office/drawing/2014/main" id="{E95F4721-C24D-4A4F-B3F9-8E591D746F60}"/>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0" name="矩形 4129">
                <a:extLst>
                  <a:ext uri="{FF2B5EF4-FFF2-40B4-BE49-F238E27FC236}">
                    <a16:creationId xmlns:a16="http://schemas.microsoft.com/office/drawing/2014/main" id="{885B0469-700D-4C7C-B4DF-BD7592329A2F}"/>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31" name="矩形 4130">
                <a:extLst>
                  <a:ext uri="{FF2B5EF4-FFF2-40B4-BE49-F238E27FC236}">
                    <a16:creationId xmlns:a16="http://schemas.microsoft.com/office/drawing/2014/main" id="{C9FC0EA4-B5CB-4975-87E3-AAEC6DAD2D1D}"/>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82" name="组合 4081">
              <a:extLst>
                <a:ext uri="{FF2B5EF4-FFF2-40B4-BE49-F238E27FC236}">
                  <a16:creationId xmlns:a16="http://schemas.microsoft.com/office/drawing/2014/main" id="{4ABEEB70-8805-4B81-9E29-50FF06AB8B30}"/>
                </a:ext>
              </a:extLst>
            </p:cNvPr>
            <p:cNvGrpSpPr/>
            <p:nvPr/>
          </p:nvGrpSpPr>
          <p:grpSpPr>
            <a:xfrm>
              <a:off x="853038" y="2746770"/>
              <a:ext cx="81502" cy="1364555"/>
              <a:chOff x="1119505" y="1037874"/>
              <a:chExt cx="274385" cy="4782251"/>
            </a:xfrm>
            <a:grpFill/>
          </p:grpSpPr>
          <p:sp>
            <p:nvSpPr>
              <p:cNvPr id="4100" name="矩形 4099">
                <a:extLst>
                  <a:ext uri="{FF2B5EF4-FFF2-40B4-BE49-F238E27FC236}">
                    <a16:creationId xmlns:a16="http://schemas.microsoft.com/office/drawing/2014/main" id="{405764EC-DE42-4C09-BF02-7EF9F3347F19}"/>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1" name="矩形 4100">
                <a:extLst>
                  <a:ext uri="{FF2B5EF4-FFF2-40B4-BE49-F238E27FC236}">
                    <a16:creationId xmlns:a16="http://schemas.microsoft.com/office/drawing/2014/main" id="{B26B825B-EB14-4DF5-8233-1A1D94EC0FCB}"/>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2" name="矩形 4101">
                <a:extLst>
                  <a:ext uri="{FF2B5EF4-FFF2-40B4-BE49-F238E27FC236}">
                    <a16:creationId xmlns:a16="http://schemas.microsoft.com/office/drawing/2014/main" id="{B2ECE7F9-EF7C-4497-BD03-EC1E8D8373DE}"/>
                  </a:ext>
                </a:extLst>
              </p:cNvPr>
              <p:cNvSpPr/>
              <p:nvPr/>
            </p:nvSpPr>
            <p:spPr>
              <a:xfrm rot="16200000">
                <a:off x="1107252" y="4935706"/>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3" name="矩形 4102">
                <a:extLst>
                  <a:ext uri="{FF2B5EF4-FFF2-40B4-BE49-F238E27FC236}">
                    <a16:creationId xmlns:a16="http://schemas.microsoft.com/office/drawing/2014/main" id="{B776D8D7-5CBE-4991-9BE4-50973D62879C}"/>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4" name="矩形 4103">
                <a:extLst>
                  <a:ext uri="{FF2B5EF4-FFF2-40B4-BE49-F238E27FC236}">
                    <a16:creationId xmlns:a16="http://schemas.microsoft.com/office/drawing/2014/main" id="{31DCBE20-F36A-4F55-BA80-CCBAE9239880}"/>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5" name="矩形 4104">
                <a:extLst>
                  <a:ext uri="{FF2B5EF4-FFF2-40B4-BE49-F238E27FC236}">
                    <a16:creationId xmlns:a16="http://schemas.microsoft.com/office/drawing/2014/main" id="{15741AA9-D50A-4303-848C-D892FD8146AC}"/>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6" name="矩形 4105">
                <a:extLst>
                  <a:ext uri="{FF2B5EF4-FFF2-40B4-BE49-F238E27FC236}">
                    <a16:creationId xmlns:a16="http://schemas.microsoft.com/office/drawing/2014/main" id="{D3A43701-D2C0-4395-92C6-9B2C72BF5B70}"/>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7" name="矩形 4106">
                <a:extLst>
                  <a:ext uri="{FF2B5EF4-FFF2-40B4-BE49-F238E27FC236}">
                    <a16:creationId xmlns:a16="http://schemas.microsoft.com/office/drawing/2014/main" id="{7BF1DDBB-B0B0-4534-9205-3A8320A61121}"/>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8" name="矩形 4107">
                <a:extLst>
                  <a:ext uri="{FF2B5EF4-FFF2-40B4-BE49-F238E27FC236}">
                    <a16:creationId xmlns:a16="http://schemas.microsoft.com/office/drawing/2014/main" id="{3479383C-E0B0-4BD7-8CFD-0E4A28B42F1E}"/>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09" name="矩形 4108">
                <a:extLst>
                  <a:ext uri="{FF2B5EF4-FFF2-40B4-BE49-F238E27FC236}">
                    <a16:creationId xmlns:a16="http://schemas.microsoft.com/office/drawing/2014/main" id="{EA61150F-4915-42A7-9E0D-022CCFF7F1D2}"/>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0" name="矩形 4109">
                <a:extLst>
                  <a:ext uri="{FF2B5EF4-FFF2-40B4-BE49-F238E27FC236}">
                    <a16:creationId xmlns:a16="http://schemas.microsoft.com/office/drawing/2014/main" id="{1C9B15EC-4390-4A12-8C9B-C0E69087B503}"/>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1" name="矩形 4110">
                <a:extLst>
                  <a:ext uri="{FF2B5EF4-FFF2-40B4-BE49-F238E27FC236}">
                    <a16:creationId xmlns:a16="http://schemas.microsoft.com/office/drawing/2014/main" id="{F015C02E-BEE5-4581-B5A4-8CB475E457BD}"/>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2" name="矩形 4111">
                <a:extLst>
                  <a:ext uri="{FF2B5EF4-FFF2-40B4-BE49-F238E27FC236}">
                    <a16:creationId xmlns:a16="http://schemas.microsoft.com/office/drawing/2014/main" id="{E9701AAA-8AD8-436B-9953-F7C0E6E5A50F}"/>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3" name="矩形 4112">
                <a:extLst>
                  <a:ext uri="{FF2B5EF4-FFF2-40B4-BE49-F238E27FC236}">
                    <a16:creationId xmlns:a16="http://schemas.microsoft.com/office/drawing/2014/main" id="{DE3A52A3-84F9-45DE-8247-B7013B0B960A}"/>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4" name="矩形 4113">
                <a:extLst>
                  <a:ext uri="{FF2B5EF4-FFF2-40B4-BE49-F238E27FC236}">
                    <a16:creationId xmlns:a16="http://schemas.microsoft.com/office/drawing/2014/main" id="{F19F877B-C7CE-43DF-8034-03FFE955A766}"/>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115" name="矩形 4114">
                <a:extLst>
                  <a:ext uri="{FF2B5EF4-FFF2-40B4-BE49-F238E27FC236}">
                    <a16:creationId xmlns:a16="http://schemas.microsoft.com/office/drawing/2014/main" id="{4745F8F4-E730-4920-BCB8-4AFDCC36D355}"/>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83" name="组合 4082">
              <a:extLst>
                <a:ext uri="{FF2B5EF4-FFF2-40B4-BE49-F238E27FC236}">
                  <a16:creationId xmlns:a16="http://schemas.microsoft.com/office/drawing/2014/main" id="{B857C283-0F51-478F-AE41-7AA89D62B25C}"/>
                </a:ext>
              </a:extLst>
            </p:cNvPr>
            <p:cNvGrpSpPr/>
            <p:nvPr/>
          </p:nvGrpSpPr>
          <p:grpSpPr>
            <a:xfrm>
              <a:off x="934096" y="2746770"/>
              <a:ext cx="81502" cy="1364555"/>
              <a:chOff x="1119505" y="1037874"/>
              <a:chExt cx="274385" cy="4782251"/>
            </a:xfrm>
            <a:grpFill/>
          </p:grpSpPr>
          <p:sp>
            <p:nvSpPr>
              <p:cNvPr id="4084" name="矩形 4083">
                <a:extLst>
                  <a:ext uri="{FF2B5EF4-FFF2-40B4-BE49-F238E27FC236}">
                    <a16:creationId xmlns:a16="http://schemas.microsoft.com/office/drawing/2014/main" id="{9FBA4097-5B32-449E-BDD1-246217FA1E9D}"/>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5" name="矩形 4084">
                <a:extLst>
                  <a:ext uri="{FF2B5EF4-FFF2-40B4-BE49-F238E27FC236}">
                    <a16:creationId xmlns:a16="http://schemas.microsoft.com/office/drawing/2014/main" id="{5C2A3F7F-FB7A-48A2-BE55-A477BF65F36F}"/>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6" name="矩形 4085">
                <a:extLst>
                  <a:ext uri="{FF2B5EF4-FFF2-40B4-BE49-F238E27FC236}">
                    <a16:creationId xmlns:a16="http://schemas.microsoft.com/office/drawing/2014/main" id="{6398507C-D433-4D95-B5A0-88E98127208D}"/>
                  </a:ext>
                </a:extLst>
              </p:cNvPr>
              <p:cNvSpPr/>
              <p:nvPr/>
            </p:nvSpPr>
            <p:spPr>
              <a:xfrm rot="16200000">
                <a:off x="1107252" y="4935706"/>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7" name="矩形 4086">
                <a:extLst>
                  <a:ext uri="{FF2B5EF4-FFF2-40B4-BE49-F238E27FC236}">
                    <a16:creationId xmlns:a16="http://schemas.microsoft.com/office/drawing/2014/main" id="{EF89ABFA-FE5A-41C8-86A6-9DF2A07821E3}"/>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8" name="矩形 4087">
                <a:extLst>
                  <a:ext uri="{FF2B5EF4-FFF2-40B4-BE49-F238E27FC236}">
                    <a16:creationId xmlns:a16="http://schemas.microsoft.com/office/drawing/2014/main" id="{FA0A0615-58BE-4C11-836C-816CC88802AF}"/>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89" name="矩形 4088">
                <a:extLst>
                  <a:ext uri="{FF2B5EF4-FFF2-40B4-BE49-F238E27FC236}">
                    <a16:creationId xmlns:a16="http://schemas.microsoft.com/office/drawing/2014/main" id="{F175E60D-4589-401A-9DBE-B875961EA8A5}"/>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0" name="矩形 4089">
                <a:extLst>
                  <a:ext uri="{FF2B5EF4-FFF2-40B4-BE49-F238E27FC236}">
                    <a16:creationId xmlns:a16="http://schemas.microsoft.com/office/drawing/2014/main" id="{29BFD85D-981C-48C1-A168-F041FADA4A28}"/>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1" name="矩形 4090">
                <a:extLst>
                  <a:ext uri="{FF2B5EF4-FFF2-40B4-BE49-F238E27FC236}">
                    <a16:creationId xmlns:a16="http://schemas.microsoft.com/office/drawing/2014/main" id="{499C61AF-DF5F-432A-8A64-1051217F0C23}"/>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2" name="矩形 4091">
                <a:extLst>
                  <a:ext uri="{FF2B5EF4-FFF2-40B4-BE49-F238E27FC236}">
                    <a16:creationId xmlns:a16="http://schemas.microsoft.com/office/drawing/2014/main" id="{8B091682-A32E-46FF-8D0E-991887B36441}"/>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3" name="矩形 4092">
                <a:extLst>
                  <a:ext uri="{FF2B5EF4-FFF2-40B4-BE49-F238E27FC236}">
                    <a16:creationId xmlns:a16="http://schemas.microsoft.com/office/drawing/2014/main" id="{5F712F0D-30F8-4FC1-B87D-38EBEE0E0724}"/>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4" name="矩形 4093">
                <a:extLst>
                  <a:ext uri="{FF2B5EF4-FFF2-40B4-BE49-F238E27FC236}">
                    <a16:creationId xmlns:a16="http://schemas.microsoft.com/office/drawing/2014/main" id="{FFA5A393-26FA-44D2-BF70-75F6E2651A55}"/>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5" name="矩形 4094">
                <a:extLst>
                  <a:ext uri="{FF2B5EF4-FFF2-40B4-BE49-F238E27FC236}">
                    <a16:creationId xmlns:a16="http://schemas.microsoft.com/office/drawing/2014/main" id="{D81D2081-F8CD-4683-9541-6A1BCA0F758C}"/>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6" name="矩形 4095">
                <a:extLst>
                  <a:ext uri="{FF2B5EF4-FFF2-40B4-BE49-F238E27FC236}">
                    <a16:creationId xmlns:a16="http://schemas.microsoft.com/office/drawing/2014/main" id="{58FDCE52-A554-4030-9A0B-DDD6F39717E1}"/>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7" name="矩形 4096">
                <a:extLst>
                  <a:ext uri="{FF2B5EF4-FFF2-40B4-BE49-F238E27FC236}">
                    <a16:creationId xmlns:a16="http://schemas.microsoft.com/office/drawing/2014/main" id="{57C4B474-5B5C-4417-9B26-A903C9CA1476}"/>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8" name="矩形 4097">
                <a:extLst>
                  <a:ext uri="{FF2B5EF4-FFF2-40B4-BE49-F238E27FC236}">
                    <a16:creationId xmlns:a16="http://schemas.microsoft.com/office/drawing/2014/main" id="{C19235AD-D30D-4E78-BAC9-CC6EE6BB80F0}"/>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99" name="矩形 4098">
                <a:extLst>
                  <a:ext uri="{FF2B5EF4-FFF2-40B4-BE49-F238E27FC236}">
                    <a16:creationId xmlns:a16="http://schemas.microsoft.com/office/drawing/2014/main" id="{1D7E9F81-0787-4DCE-B5DA-5E717B691171}"/>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720" name="组合 3719">
            <a:extLst>
              <a:ext uri="{FF2B5EF4-FFF2-40B4-BE49-F238E27FC236}">
                <a16:creationId xmlns:a16="http://schemas.microsoft.com/office/drawing/2014/main" id="{5F01B435-3C8C-49A3-9EFE-C8980E1AAC34}"/>
              </a:ext>
            </a:extLst>
          </p:cNvPr>
          <p:cNvGrpSpPr/>
          <p:nvPr/>
        </p:nvGrpSpPr>
        <p:grpSpPr>
          <a:xfrm>
            <a:off x="7209874" y="2914220"/>
            <a:ext cx="325226" cy="1364555"/>
            <a:chOff x="1114185" y="2746770"/>
            <a:chExt cx="325226" cy="1364555"/>
          </a:xfrm>
          <a:solidFill>
            <a:srgbClr val="FFFFFF"/>
          </a:solidFill>
        </p:grpSpPr>
        <p:grpSp>
          <p:nvGrpSpPr>
            <p:cNvPr id="4012" name="组合 4011">
              <a:extLst>
                <a:ext uri="{FF2B5EF4-FFF2-40B4-BE49-F238E27FC236}">
                  <a16:creationId xmlns:a16="http://schemas.microsoft.com/office/drawing/2014/main" id="{FDA88C43-8684-4816-A85C-31FA276414CC}"/>
                </a:ext>
              </a:extLst>
            </p:cNvPr>
            <p:cNvGrpSpPr/>
            <p:nvPr/>
          </p:nvGrpSpPr>
          <p:grpSpPr>
            <a:xfrm>
              <a:off x="1114185" y="2746770"/>
              <a:ext cx="81502" cy="1364555"/>
              <a:chOff x="1830705" y="1037874"/>
              <a:chExt cx="274385" cy="4782251"/>
            </a:xfrm>
            <a:grpFill/>
          </p:grpSpPr>
          <p:sp>
            <p:nvSpPr>
              <p:cNvPr id="4064" name="矩形 4063">
                <a:extLst>
                  <a:ext uri="{FF2B5EF4-FFF2-40B4-BE49-F238E27FC236}">
                    <a16:creationId xmlns:a16="http://schemas.microsoft.com/office/drawing/2014/main" id="{767B1A9C-C7EF-4523-8040-2025E5246764}"/>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5" name="矩形 4064">
                <a:extLst>
                  <a:ext uri="{FF2B5EF4-FFF2-40B4-BE49-F238E27FC236}">
                    <a16:creationId xmlns:a16="http://schemas.microsoft.com/office/drawing/2014/main" id="{B260ABAE-B79C-4C52-ACB9-44FA37D29BE2}"/>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6" name="矩形 4065">
                <a:extLst>
                  <a:ext uri="{FF2B5EF4-FFF2-40B4-BE49-F238E27FC236}">
                    <a16:creationId xmlns:a16="http://schemas.microsoft.com/office/drawing/2014/main" id="{E1BAA8E7-C559-4FB1-9543-AD22DBBE1DC7}"/>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7" name="矩形 4066">
                <a:extLst>
                  <a:ext uri="{FF2B5EF4-FFF2-40B4-BE49-F238E27FC236}">
                    <a16:creationId xmlns:a16="http://schemas.microsoft.com/office/drawing/2014/main" id="{91181B45-3806-4BA6-9FDB-34039596BB26}"/>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8" name="矩形 4067">
                <a:extLst>
                  <a:ext uri="{FF2B5EF4-FFF2-40B4-BE49-F238E27FC236}">
                    <a16:creationId xmlns:a16="http://schemas.microsoft.com/office/drawing/2014/main" id="{2E8B7470-AE96-4CDF-B0EC-5A6663599197}"/>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9" name="矩形 4068">
                <a:extLst>
                  <a:ext uri="{FF2B5EF4-FFF2-40B4-BE49-F238E27FC236}">
                    <a16:creationId xmlns:a16="http://schemas.microsoft.com/office/drawing/2014/main" id="{61702398-FB9F-4068-90E4-64920A9BE7A0}"/>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0" name="矩形 4069">
                <a:extLst>
                  <a:ext uri="{FF2B5EF4-FFF2-40B4-BE49-F238E27FC236}">
                    <a16:creationId xmlns:a16="http://schemas.microsoft.com/office/drawing/2014/main" id="{6E5046D8-1AC0-4705-A1A7-7F4C26B4CE88}"/>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1" name="矩形 4070">
                <a:extLst>
                  <a:ext uri="{FF2B5EF4-FFF2-40B4-BE49-F238E27FC236}">
                    <a16:creationId xmlns:a16="http://schemas.microsoft.com/office/drawing/2014/main" id="{D6CFA3B8-FD3B-4ED0-AD33-20CFB6A12E92}"/>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2" name="矩形 4071">
                <a:extLst>
                  <a:ext uri="{FF2B5EF4-FFF2-40B4-BE49-F238E27FC236}">
                    <a16:creationId xmlns:a16="http://schemas.microsoft.com/office/drawing/2014/main" id="{3405E72D-E16E-4348-9C8F-32658107A9CA}"/>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3" name="矩形 4072">
                <a:extLst>
                  <a:ext uri="{FF2B5EF4-FFF2-40B4-BE49-F238E27FC236}">
                    <a16:creationId xmlns:a16="http://schemas.microsoft.com/office/drawing/2014/main" id="{009F7915-3852-468F-A2AC-D71430AF1445}"/>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4" name="矩形 4073">
                <a:extLst>
                  <a:ext uri="{FF2B5EF4-FFF2-40B4-BE49-F238E27FC236}">
                    <a16:creationId xmlns:a16="http://schemas.microsoft.com/office/drawing/2014/main" id="{6696C98D-D214-481C-8A62-E55E18C1F945}"/>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5" name="矩形 4074">
                <a:extLst>
                  <a:ext uri="{FF2B5EF4-FFF2-40B4-BE49-F238E27FC236}">
                    <a16:creationId xmlns:a16="http://schemas.microsoft.com/office/drawing/2014/main" id="{F4CB0F4C-E83A-457E-ACE6-46701428BCE1}"/>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6" name="矩形 4075">
                <a:extLst>
                  <a:ext uri="{FF2B5EF4-FFF2-40B4-BE49-F238E27FC236}">
                    <a16:creationId xmlns:a16="http://schemas.microsoft.com/office/drawing/2014/main" id="{25318414-C2D6-4A8D-9B6C-44F7DDDADA56}"/>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7" name="矩形 4076">
                <a:extLst>
                  <a:ext uri="{FF2B5EF4-FFF2-40B4-BE49-F238E27FC236}">
                    <a16:creationId xmlns:a16="http://schemas.microsoft.com/office/drawing/2014/main" id="{B36EC427-FC8B-4385-B548-1A7C7D3C2784}"/>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8" name="矩形 4077">
                <a:extLst>
                  <a:ext uri="{FF2B5EF4-FFF2-40B4-BE49-F238E27FC236}">
                    <a16:creationId xmlns:a16="http://schemas.microsoft.com/office/drawing/2014/main" id="{0BAD794F-B767-4E8E-B8D9-0B3AF96E0EE8}"/>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79" name="矩形 4078">
                <a:extLst>
                  <a:ext uri="{FF2B5EF4-FFF2-40B4-BE49-F238E27FC236}">
                    <a16:creationId xmlns:a16="http://schemas.microsoft.com/office/drawing/2014/main" id="{683A3765-28BA-405C-9DE3-4DFF739AC1A3}"/>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13" name="组合 4012">
              <a:extLst>
                <a:ext uri="{FF2B5EF4-FFF2-40B4-BE49-F238E27FC236}">
                  <a16:creationId xmlns:a16="http://schemas.microsoft.com/office/drawing/2014/main" id="{55345FA1-6FE2-4491-AF63-0228E65F87E7}"/>
                </a:ext>
              </a:extLst>
            </p:cNvPr>
            <p:cNvGrpSpPr/>
            <p:nvPr/>
          </p:nvGrpSpPr>
          <p:grpSpPr>
            <a:xfrm>
              <a:off x="1195495" y="2746770"/>
              <a:ext cx="81502" cy="1364555"/>
              <a:chOff x="1830705" y="1037874"/>
              <a:chExt cx="274385" cy="4782251"/>
            </a:xfrm>
            <a:grpFill/>
          </p:grpSpPr>
          <p:sp>
            <p:nvSpPr>
              <p:cNvPr id="4048" name="矩形 4047">
                <a:extLst>
                  <a:ext uri="{FF2B5EF4-FFF2-40B4-BE49-F238E27FC236}">
                    <a16:creationId xmlns:a16="http://schemas.microsoft.com/office/drawing/2014/main" id="{7A2EE1E8-8B73-42AD-8E4D-816A7EF176C8}"/>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9" name="矩形 4048">
                <a:extLst>
                  <a:ext uri="{FF2B5EF4-FFF2-40B4-BE49-F238E27FC236}">
                    <a16:creationId xmlns:a16="http://schemas.microsoft.com/office/drawing/2014/main" id="{C8ECB9A0-A506-42D8-8635-11FA2A19D212}"/>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0" name="矩形 4049">
                <a:extLst>
                  <a:ext uri="{FF2B5EF4-FFF2-40B4-BE49-F238E27FC236}">
                    <a16:creationId xmlns:a16="http://schemas.microsoft.com/office/drawing/2014/main" id="{2D777FD1-EC15-4453-968E-6CF6333F2FF1}"/>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1" name="矩形 4050">
                <a:extLst>
                  <a:ext uri="{FF2B5EF4-FFF2-40B4-BE49-F238E27FC236}">
                    <a16:creationId xmlns:a16="http://schemas.microsoft.com/office/drawing/2014/main" id="{90A26BE0-275C-4C00-823C-7E4B569E6DB0}"/>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2" name="矩形 4051">
                <a:extLst>
                  <a:ext uri="{FF2B5EF4-FFF2-40B4-BE49-F238E27FC236}">
                    <a16:creationId xmlns:a16="http://schemas.microsoft.com/office/drawing/2014/main" id="{742547E5-7DD8-4EFC-B882-D2B6F47087C9}"/>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3" name="矩形 4052">
                <a:extLst>
                  <a:ext uri="{FF2B5EF4-FFF2-40B4-BE49-F238E27FC236}">
                    <a16:creationId xmlns:a16="http://schemas.microsoft.com/office/drawing/2014/main" id="{76975211-C647-4AFE-B029-CF054738F473}"/>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4" name="矩形 4053">
                <a:extLst>
                  <a:ext uri="{FF2B5EF4-FFF2-40B4-BE49-F238E27FC236}">
                    <a16:creationId xmlns:a16="http://schemas.microsoft.com/office/drawing/2014/main" id="{8A7DD3DC-CFB5-4BC3-91FD-B1FD094BF72B}"/>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5" name="矩形 4054">
                <a:extLst>
                  <a:ext uri="{FF2B5EF4-FFF2-40B4-BE49-F238E27FC236}">
                    <a16:creationId xmlns:a16="http://schemas.microsoft.com/office/drawing/2014/main" id="{B20320A4-2A7A-4B84-A7BA-266EFE78FAF2}"/>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6" name="矩形 4055">
                <a:extLst>
                  <a:ext uri="{FF2B5EF4-FFF2-40B4-BE49-F238E27FC236}">
                    <a16:creationId xmlns:a16="http://schemas.microsoft.com/office/drawing/2014/main" id="{E51C8E8B-85D1-410D-AE6B-7DE33FA316B9}"/>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7" name="矩形 4056">
                <a:extLst>
                  <a:ext uri="{FF2B5EF4-FFF2-40B4-BE49-F238E27FC236}">
                    <a16:creationId xmlns:a16="http://schemas.microsoft.com/office/drawing/2014/main" id="{C7C5C37D-53E3-4021-B9A3-3E319CC3302D}"/>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8" name="矩形 4057">
                <a:extLst>
                  <a:ext uri="{FF2B5EF4-FFF2-40B4-BE49-F238E27FC236}">
                    <a16:creationId xmlns:a16="http://schemas.microsoft.com/office/drawing/2014/main" id="{535AAA59-40FE-465B-A2FE-2B9DEB0EE5F3}"/>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59" name="矩形 4058">
                <a:extLst>
                  <a:ext uri="{FF2B5EF4-FFF2-40B4-BE49-F238E27FC236}">
                    <a16:creationId xmlns:a16="http://schemas.microsoft.com/office/drawing/2014/main" id="{18D33B9A-51E8-460A-BA1A-FCF472B52D07}"/>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0" name="矩形 4059">
                <a:extLst>
                  <a:ext uri="{FF2B5EF4-FFF2-40B4-BE49-F238E27FC236}">
                    <a16:creationId xmlns:a16="http://schemas.microsoft.com/office/drawing/2014/main" id="{FA64CB06-A2D0-47E4-AEDD-D39878A9DE9D}"/>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1" name="矩形 4060">
                <a:extLst>
                  <a:ext uri="{FF2B5EF4-FFF2-40B4-BE49-F238E27FC236}">
                    <a16:creationId xmlns:a16="http://schemas.microsoft.com/office/drawing/2014/main" id="{C1E64A17-498D-4A7A-960C-77D18ED2F291}"/>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2" name="矩形 4061">
                <a:extLst>
                  <a:ext uri="{FF2B5EF4-FFF2-40B4-BE49-F238E27FC236}">
                    <a16:creationId xmlns:a16="http://schemas.microsoft.com/office/drawing/2014/main" id="{BD7BEA11-C4F1-4C1B-AF53-D43CF3D8571B}"/>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63" name="矩形 4062">
                <a:extLst>
                  <a:ext uri="{FF2B5EF4-FFF2-40B4-BE49-F238E27FC236}">
                    <a16:creationId xmlns:a16="http://schemas.microsoft.com/office/drawing/2014/main" id="{6360B8E9-AAD6-4B6F-A34B-40CAAE2A464A}"/>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14" name="组合 4013">
              <a:extLst>
                <a:ext uri="{FF2B5EF4-FFF2-40B4-BE49-F238E27FC236}">
                  <a16:creationId xmlns:a16="http://schemas.microsoft.com/office/drawing/2014/main" id="{597F17DA-AA19-4C5D-BDF1-A249755191B3}"/>
                </a:ext>
              </a:extLst>
            </p:cNvPr>
            <p:cNvGrpSpPr/>
            <p:nvPr/>
          </p:nvGrpSpPr>
          <p:grpSpPr>
            <a:xfrm>
              <a:off x="1276599" y="2746770"/>
              <a:ext cx="81502" cy="1364555"/>
              <a:chOff x="1830705" y="1037874"/>
              <a:chExt cx="274385" cy="4782251"/>
            </a:xfrm>
            <a:grpFill/>
          </p:grpSpPr>
          <p:sp>
            <p:nvSpPr>
              <p:cNvPr id="4032" name="矩形 4031">
                <a:extLst>
                  <a:ext uri="{FF2B5EF4-FFF2-40B4-BE49-F238E27FC236}">
                    <a16:creationId xmlns:a16="http://schemas.microsoft.com/office/drawing/2014/main" id="{EE1C6DF6-9E7C-4F1E-A757-DCF7693675E8}"/>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3" name="矩形 4032">
                <a:extLst>
                  <a:ext uri="{FF2B5EF4-FFF2-40B4-BE49-F238E27FC236}">
                    <a16:creationId xmlns:a16="http://schemas.microsoft.com/office/drawing/2014/main" id="{15157A80-97FA-46CF-A331-7F6491D7039D}"/>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4" name="矩形 4033">
                <a:extLst>
                  <a:ext uri="{FF2B5EF4-FFF2-40B4-BE49-F238E27FC236}">
                    <a16:creationId xmlns:a16="http://schemas.microsoft.com/office/drawing/2014/main" id="{39CC914C-C9C9-4C44-8B8D-E7DEF3E6ACF2}"/>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5" name="矩形 4034">
                <a:extLst>
                  <a:ext uri="{FF2B5EF4-FFF2-40B4-BE49-F238E27FC236}">
                    <a16:creationId xmlns:a16="http://schemas.microsoft.com/office/drawing/2014/main" id="{50ACC2B9-4581-4CBC-B28D-4755646C65B4}"/>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6" name="矩形 4035">
                <a:extLst>
                  <a:ext uri="{FF2B5EF4-FFF2-40B4-BE49-F238E27FC236}">
                    <a16:creationId xmlns:a16="http://schemas.microsoft.com/office/drawing/2014/main" id="{930741D2-E3D3-4E5D-8438-D31D9599EFDF}"/>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7" name="矩形 4036">
                <a:extLst>
                  <a:ext uri="{FF2B5EF4-FFF2-40B4-BE49-F238E27FC236}">
                    <a16:creationId xmlns:a16="http://schemas.microsoft.com/office/drawing/2014/main" id="{133E05DF-64C8-4BA6-941C-3374A3163D95}"/>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8" name="矩形 4037">
                <a:extLst>
                  <a:ext uri="{FF2B5EF4-FFF2-40B4-BE49-F238E27FC236}">
                    <a16:creationId xmlns:a16="http://schemas.microsoft.com/office/drawing/2014/main" id="{08449001-E2B8-4CFB-935F-B0ADAE743224}"/>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9" name="矩形 4038">
                <a:extLst>
                  <a:ext uri="{FF2B5EF4-FFF2-40B4-BE49-F238E27FC236}">
                    <a16:creationId xmlns:a16="http://schemas.microsoft.com/office/drawing/2014/main" id="{71A3B28B-5653-44F1-9F6F-CFB1FB08A6C4}"/>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0" name="矩形 4039">
                <a:extLst>
                  <a:ext uri="{FF2B5EF4-FFF2-40B4-BE49-F238E27FC236}">
                    <a16:creationId xmlns:a16="http://schemas.microsoft.com/office/drawing/2014/main" id="{EA36ED3F-FA0E-42CC-9C3A-1D922AB3BAC0}"/>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1" name="矩形 4040">
                <a:extLst>
                  <a:ext uri="{FF2B5EF4-FFF2-40B4-BE49-F238E27FC236}">
                    <a16:creationId xmlns:a16="http://schemas.microsoft.com/office/drawing/2014/main" id="{4D23B526-6D0F-4644-8BC1-C116703535F6}"/>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2" name="矩形 4041">
                <a:extLst>
                  <a:ext uri="{FF2B5EF4-FFF2-40B4-BE49-F238E27FC236}">
                    <a16:creationId xmlns:a16="http://schemas.microsoft.com/office/drawing/2014/main" id="{C2ACC685-ECC0-49C7-9BC0-7FC38C269122}"/>
                  </a:ext>
                </a:extLst>
              </p:cNvPr>
              <p:cNvSpPr/>
              <p:nvPr/>
            </p:nvSpPr>
            <p:spPr>
              <a:xfrm rot="16200000">
                <a:off x="1818452" y="2544581"/>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3" name="矩形 4042">
                <a:extLst>
                  <a:ext uri="{FF2B5EF4-FFF2-40B4-BE49-F238E27FC236}">
                    <a16:creationId xmlns:a16="http://schemas.microsoft.com/office/drawing/2014/main" id="{0DA06E00-02C5-42FF-A1D7-C3CD933EA411}"/>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4" name="矩形 4043">
                <a:extLst>
                  <a:ext uri="{FF2B5EF4-FFF2-40B4-BE49-F238E27FC236}">
                    <a16:creationId xmlns:a16="http://schemas.microsoft.com/office/drawing/2014/main" id="{E9B3DA2E-CD99-492E-A5E8-890937C3F03D}"/>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5" name="矩形 4044">
                <a:extLst>
                  <a:ext uri="{FF2B5EF4-FFF2-40B4-BE49-F238E27FC236}">
                    <a16:creationId xmlns:a16="http://schemas.microsoft.com/office/drawing/2014/main" id="{54BD3D66-524F-456C-BB3C-38EDB8B6DF26}"/>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6" name="矩形 4045">
                <a:extLst>
                  <a:ext uri="{FF2B5EF4-FFF2-40B4-BE49-F238E27FC236}">
                    <a16:creationId xmlns:a16="http://schemas.microsoft.com/office/drawing/2014/main" id="{517D3069-697D-4A91-BF27-0F982DBEEA7A}"/>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47" name="矩形 4046">
                <a:extLst>
                  <a:ext uri="{FF2B5EF4-FFF2-40B4-BE49-F238E27FC236}">
                    <a16:creationId xmlns:a16="http://schemas.microsoft.com/office/drawing/2014/main" id="{A292C836-0528-4639-9F4D-C2A47C322428}"/>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4015" name="组合 4014">
              <a:extLst>
                <a:ext uri="{FF2B5EF4-FFF2-40B4-BE49-F238E27FC236}">
                  <a16:creationId xmlns:a16="http://schemas.microsoft.com/office/drawing/2014/main" id="{50D68DCB-2EEC-4FB0-98C4-473209F3189C}"/>
                </a:ext>
              </a:extLst>
            </p:cNvPr>
            <p:cNvGrpSpPr/>
            <p:nvPr/>
          </p:nvGrpSpPr>
          <p:grpSpPr>
            <a:xfrm>
              <a:off x="1357909" y="2746770"/>
              <a:ext cx="81502" cy="1364555"/>
              <a:chOff x="1830705" y="1037874"/>
              <a:chExt cx="274385" cy="4782251"/>
            </a:xfrm>
            <a:grpFill/>
          </p:grpSpPr>
          <p:sp>
            <p:nvSpPr>
              <p:cNvPr id="4016" name="矩形 4015">
                <a:extLst>
                  <a:ext uri="{FF2B5EF4-FFF2-40B4-BE49-F238E27FC236}">
                    <a16:creationId xmlns:a16="http://schemas.microsoft.com/office/drawing/2014/main" id="{D367B1B5-E2E1-4283-B03C-84585F7D9202}"/>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7" name="矩形 4016">
                <a:extLst>
                  <a:ext uri="{FF2B5EF4-FFF2-40B4-BE49-F238E27FC236}">
                    <a16:creationId xmlns:a16="http://schemas.microsoft.com/office/drawing/2014/main" id="{C87668B6-EF32-4AD2-B0CA-0436A4D8E69E}"/>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8" name="矩形 4017">
                <a:extLst>
                  <a:ext uri="{FF2B5EF4-FFF2-40B4-BE49-F238E27FC236}">
                    <a16:creationId xmlns:a16="http://schemas.microsoft.com/office/drawing/2014/main" id="{8425FD2C-75F2-49C0-9CCC-E7DDF59B11FB}"/>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9" name="矩形 4018">
                <a:extLst>
                  <a:ext uri="{FF2B5EF4-FFF2-40B4-BE49-F238E27FC236}">
                    <a16:creationId xmlns:a16="http://schemas.microsoft.com/office/drawing/2014/main" id="{1DF1C068-AC9B-4900-813B-B1344C50FC96}"/>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0" name="矩形 4019">
                <a:extLst>
                  <a:ext uri="{FF2B5EF4-FFF2-40B4-BE49-F238E27FC236}">
                    <a16:creationId xmlns:a16="http://schemas.microsoft.com/office/drawing/2014/main" id="{7A6F73B0-6DCE-416E-B175-D8C0FB0E1F26}"/>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1" name="矩形 4020">
                <a:extLst>
                  <a:ext uri="{FF2B5EF4-FFF2-40B4-BE49-F238E27FC236}">
                    <a16:creationId xmlns:a16="http://schemas.microsoft.com/office/drawing/2014/main" id="{07903702-608C-4603-8DE6-15B3747BDB39}"/>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2" name="矩形 4021">
                <a:extLst>
                  <a:ext uri="{FF2B5EF4-FFF2-40B4-BE49-F238E27FC236}">
                    <a16:creationId xmlns:a16="http://schemas.microsoft.com/office/drawing/2014/main" id="{5142058E-CA94-4F05-A367-D3602B35F360}"/>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3" name="矩形 4022">
                <a:extLst>
                  <a:ext uri="{FF2B5EF4-FFF2-40B4-BE49-F238E27FC236}">
                    <a16:creationId xmlns:a16="http://schemas.microsoft.com/office/drawing/2014/main" id="{9146712D-F1E7-4013-8F38-645B94D4276E}"/>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4" name="矩形 4023">
                <a:extLst>
                  <a:ext uri="{FF2B5EF4-FFF2-40B4-BE49-F238E27FC236}">
                    <a16:creationId xmlns:a16="http://schemas.microsoft.com/office/drawing/2014/main" id="{BE4FD00B-2FBC-4956-8600-7B7A2CDF8BD2}"/>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5" name="矩形 4024">
                <a:extLst>
                  <a:ext uri="{FF2B5EF4-FFF2-40B4-BE49-F238E27FC236}">
                    <a16:creationId xmlns:a16="http://schemas.microsoft.com/office/drawing/2014/main" id="{CC6A40BA-05A9-4321-BD09-383F70713DF2}"/>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6" name="矩形 4025">
                <a:extLst>
                  <a:ext uri="{FF2B5EF4-FFF2-40B4-BE49-F238E27FC236}">
                    <a16:creationId xmlns:a16="http://schemas.microsoft.com/office/drawing/2014/main" id="{06785542-0BE8-4F22-9482-7662B32680D7}"/>
                  </a:ext>
                </a:extLst>
              </p:cNvPr>
              <p:cNvSpPr/>
              <p:nvPr/>
            </p:nvSpPr>
            <p:spPr>
              <a:xfrm rot="16200000">
                <a:off x="1818452" y="2544581"/>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7" name="矩形 4026">
                <a:extLst>
                  <a:ext uri="{FF2B5EF4-FFF2-40B4-BE49-F238E27FC236}">
                    <a16:creationId xmlns:a16="http://schemas.microsoft.com/office/drawing/2014/main" id="{024ECB99-16BE-4683-948A-5110D39600F7}"/>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8" name="矩形 4027">
                <a:extLst>
                  <a:ext uri="{FF2B5EF4-FFF2-40B4-BE49-F238E27FC236}">
                    <a16:creationId xmlns:a16="http://schemas.microsoft.com/office/drawing/2014/main" id="{F82A89F2-4084-4A53-8214-A821F46AC502}"/>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29" name="矩形 4028">
                <a:extLst>
                  <a:ext uri="{FF2B5EF4-FFF2-40B4-BE49-F238E27FC236}">
                    <a16:creationId xmlns:a16="http://schemas.microsoft.com/office/drawing/2014/main" id="{11CD01CD-D399-4486-969B-FC597BF9AE91}"/>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0" name="矩形 4029">
                <a:extLst>
                  <a:ext uri="{FF2B5EF4-FFF2-40B4-BE49-F238E27FC236}">
                    <a16:creationId xmlns:a16="http://schemas.microsoft.com/office/drawing/2014/main" id="{27F1035B-5C31-4B6B-A73C-2602FC47D26D}"/>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31" name="矩形 4030">
                <a:extLst>
                  <a:ext uri="{FF2B5EF4-FFF2-40B4-BE49-F238E27FC236}">
                    <a16:creationId xmlns:a16="http://schemas.microsoft.com/office/drawing/2014/main" id="{493F3E42-366E-49F5-8BD2-02FFB48FB5C5}"/>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721" name="组合 3720">
            <a:extLst>
              <a:ext uri="{FF2B5EF4-FFF2-40B4-BE49-F238E27FC236}">
                <a16:creationId xmlns:a16="http://schemas.microsoft.com/office/drawing/2014/main" id="{3251CA0A-74FC-43F9-A5FA-BED1A522DE25}"/>
              </a:ext>
            </a:extLst>
          </p:cNvPr>
          <p:cNvGrpSpPr/>
          <p:nvPr/>
        </p:nvGrpSpPr>
        <p:grpSpPr>
          <a:xfrm>
            <a:off x="7822830" y="2914220"/>
            <a:ext cx="325320" cy="1364555"/>
            <a:chOff x="1578759" y="2749141"/>
            <a:chExt cx="325320" cy="1364555"/>
          </a:xfrm>
          <a:solidFill>
            <a:srgbClr val="FFFFFF"/>
          </a:solidFill>
        </p:grpSpPr>
        <p:grpSp>
          <p:nvGrpSpPr>
            <p:cNvPr id="3944" name="组合 3943">
              <a:extLst>
                <a:ext uri="{FF2B5EF4-FFF2-40B4-BE49-F238E27FC236}">
                  <a16:creationId xmlns:a16="http://schemas.microsoft.com/office/drawing/2014/main" id="{B2E4462F-DC04-4978-A088-0CD98FEA3AEC}"/>
                </a:ext>
              </a:extLst>
            </p:cNvPr>
            <p:cNvGrpSpPr/>
            <p:nvPr/>
          </p:nvGrpSpPr>
          <p:grpSpPr>
            <a:xfrm>
              <a:off x="1578759" y="2749141"/>
              <a:ext cx="81502" cy="1364555"/>
              <a:chOff x="1119505" y="1037874"/>
              <a:chExt cx="274385" cy="4782251"/>
            </a:xfrm>
            <a:grpFill/>
          </p:grpSpPr>
          <p:sp>
            <p:nvSpPr>
              <p:cNvPr id="3996" name="矩形 3995">
                <a:extLst>
                  <a:ext uri="{FF2B5EF4-FFF2-40B4-BE49-F238E27FC236}">
                    <a16:creationId xmlns:a16="http://schemas.microsoft.com/office/drawing/2014/main" id="{1E1B0788-3F88-46A4-9C42-86426BB45631}"/>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7" name="矩形 3996">
                <a:extLst>
                  <a:ext uri="{FF2B5EF4-FFF2-40B4-BE49-F238E27FC236}">
                    <a16:creationId xmlns:a16="http://schemas.microsoft.com/office/drawing/2014/main" id="{7D0F6BCE-2401-4C96-B85E-95B57B1FA3E0}"/>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8" name="矩形 3997">
                <a:extLst>
                  <a:ext uri="{FF2B5EF4-FFF2-40B4-BE49-F238E27FC236}">
                    <a16:creationId xmlns:a16="http://schemas.microsoft.com/office/drawing/2014/main" id="{29E66EA5-DF8E-4407-8E5F-DB0B9A39E84C}"/>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9" name="矩形 3998">
                <a:extLst>
                  <a:ext uri="{FF2B5EF4-FFF2-40B4-BE49-F238E27FC236}">
                    <a16:creationId xmlns:a16="http://schemas.microsoft.com/office/drawing/2014/main" id="{5D41EFB5-5C08-4CBE-B8C0-5E00331E02E4}"/>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0" name="矩形 3999">
                <a:extLst>
                  <a:ext uri="{FF2B5EF4-FFF2-40B4-BE49-F238E27FC236}">
                    <a16:creationId xmlns:a16="http://schemas.microsoft.com/office/drawing/2014/main" id="{92777590-D807-48EA-9D27-2A29ED16EEBC}"/>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1" name="矩形 4000">
                <a:extLst>
                  <a:ext uri="{FF2B5EF4-FFF2-40B4-BE49-F238E27FC236}">
                    <a16:creationId xmlns:a16="http://schemas.microsoft.com/office/drawing/2014/main" id="{B1BF23CB-D838-449A-AA97-BBF4CC058BE9}"/>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2" name="矩形 4001">
                <a:extLst>
                  <a:ext uri="{FF2B5EF4-FFF2-40B4-BE49-F238E27FC236}">
                    <a16:creationId xmlns:a16="http://schemas.microsoft.com/office/drawing/2014/main" id="{436B5FD4-DCD3-4091-8F56-AA51B5776885}"/>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3" name="矩形 4002">
                <a:extLst>
                  <a:ext uri="{FF2B5EF4-FFF2-40B4-BE49-F238E27FC236}">
                    <a16:creationId xmlns:a16="http://schemas.microsoft.com/office/drawing/2014/main" id="{BFD2164D-1ADE-4041-93F1-2AD8262E2661}"/>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4" name="矩形 4003">
                <a:extLst>
                  <a:ext uri="{FF2B5EF4-FFF2-40B4-BE49-F238E27FC236}">
                    <a16:creationId xmlns:a16="http://schemas.microsoft.com/office/drawing/2014/main" id="{98A1F725-D93D-4E86-981B-5D5D14F3C4A1}"/>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5" name="矩形 4004">
                <a:extLst>
                  <a:ext uri="{FF2B5EF4-FFF2-40B4-BE49-F238E27FC236}">
                    <a16:creationId xmlns:a16="http://schemas.microsoft.com/office/drawing/2014/main" id="{3F2750A6-2A4B-4BE4-A20D-94A67F6D1500}"/>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6" name="矩形 4005">
                <a:extLst>
                  <a:ext uri="{FF2B5EF4-FFF2-40B4-BE49-F238E27FC236}">
                    <a16:creationId xmlns:a16="http://schemas.microsoft.com/office/drawing/2014/main" id="{5A6E2AEE-07F0-4F65-89A7-7C147343778B}"/>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7" name="矩形 4006">
                <a:extLst>
                  <a:ext uri="{FF2B5EF4-FFF2-40B4-BE49-F238E27FC236}">
                    <a16:creationId xmlns:a16="http://schemas.microsoft.com/office/drawing/2014/main" id="{E4A0B7BD-E754-4946-97A5-8C43FE8829F7}"/>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8" name="矩形 4007">
                <a:extLst>
                  <a:ext uri="{FF2B5EF4-FFF2-40B4-BE49-F238E27FC236}">
                    <a16:creationId xmlns:a16="http://schemas.microsoft.com/office/drawing/2014/main" id="{CA3CC574-7205-481B-9BEE-92EF5E355D83}"/>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09" name="矩形 4008">
                <a:extLst>
                  <a:ext uri="{FF2B5EF4-FFF2-40B4-BE49-F238E27FC236}">
                    <a16:creationId xmlns:a16="http://schemas.microsoft.com/office/drawing/2014/main" id="{F2D2CC85-643B-4D76-B0EE-8033213CD6A6}"/>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0" name="矩形 4009">
                <a:extLst>
                  <a:ext uri="{FF2B5EF4-FFF2-40B4-BE49-F238E27FC236}">
                    <a16:creationId xmlns:a16="http://schemas.microsoft.com/office/drawing/2014/main" id="{2E077C77-C790-49FD-A6BF-1A632EE28984}"/>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11" name="矩形 4010">
                <a:extLst>
                  <a:ext uri="{FF2B5EF4-FFF2-40B4-BE49-F238E27FC236}">
                    <a16:creationId xmlns:a16="http://schemas.microsoft.com/office/drawing/2014/main" id="{C50AB3DE-65CB-4E0D-BEF8-4D9BD2653205}"/>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945" name="组合 3944">
              <a:extLst>
                <a:ext uri="{FF2B5EF4-FFF2-40B4-BE49-F238E27FC236}">
                  <a16:creationId xmlns:a16="http://schemas.microsoft.com/office/drawing/2014/main" id="{851F69ED-0349-46F0-9AB1-2B82FA5876EC}"/>
                </a:ext>
              </a:extLst>
            </p:cNvPr>
            <p:cNvGrpSpPr/>
            <p:nvPr/>
          </p:nvGrpSpPr>
          <p:grpSpPr>
            <a:xfrm>
              <a:off x="1659817" y="2749141"/>
              <a:ext cx="81502" cy="1364555"/>
              <a:chOff x="1119505" y="1037874"/>
              <a:chExt cx="274385" cy="4782251"/>
            </a:xfrm>
            <a:grpFill/>
          </p:grpSpPr>
          <p:sp>
            <p:nvSpPr>
              <p:cNvPr id="3980" name="矩形 3979">
                <a:extLst>
                  <a:ext uri="{FF2B5EF4-FFF2-40B4-BE49-F238E27FC236}">
                    <a16:creationId xmlns:a16="http://schemas.microsoft.com/office/drawing/2014/main" id="{7C672743-936C-4FF4-B112-B637E145BDBA}"/>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1" name="矩形 3980">
                <a:extLst>
                  <a:ext uri="{FF2B5EF4-FFF2-40B4-BE49-F238E27FC236}">
                    <a16:creationId xmlns:a16="http://schemas.microsoft.com/office/drawing/2014/main" id="{B276A2BC-4EBC-41F0-8A5D-167E99DB294B}"/>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2" name="矩形 3981">
                <a:extLst>
                  <a:ext uri="{FF2B5EF4-FFF2-40B4-BE49-F238E27FC236}">
                    <a16:creationId xmlns:a16="http://schemas.microsoft.com/office/drawing/2014/main" id="{EB743F56-0A21-4CAA-B500-F9BE512A6DD5}"/>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3" name="矩形 3982">
                <a:extLst>
                  <a:ext uri="{FF2B5EF4-FFF2-40B4-BE49-F238E27FC236}">
                    <a16:creationId xmlns:a16="http://schemas.microsoft.com/office/drawing/2014/main" id="{C353286B-1B91-4159-A2C3-2BA3F5C5CDFD}"/>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4" name="矩形 3983">
                <a:extLst>
                  <a:ext uri="{FF2B5EF4-FFF2-40B4-BE49-F238E27FC236}">
                    <a16:creationId xmlns:a16="http://schemas.microsoft.com/office/drawing/2014/main" id="{A515A7E3-823A-417B-A262-F1B036CF0780}"/>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5" name="矩形 3984">
                <a:extLst>
                  <a:ext uri="{FF2B5EF4-FFF2-40B4-BE49-F238E27FC236}">
                    <a16:creationId xmlns:a16="http://schemas.microsoft.com/office/drawing/2014/main" id="{A29549E5-F3C9-4D84-9DCA-BF4530EFD435}"/>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6" name="矩形 3985">
                <a:extLst>
                  <a:ext uri="{FF2B5EF4-FFF2-40B4-BE49-F238E27FC236}">
                    <a16:creationId xmlns:a16="http://schemas.microsoft.com/office/drawing/2014/main" id="{A81F0C2C-28FB-41DD-B5E9-D92244B06491}"/>
                  </a:ext>
                </a:extLst>
              </p:cNvPr>
              <p:cNvSpPr/>
              <p:nvPr/>
            </p:nvSpPr>
            <p:spPr>
              <a:xfrm rot="16200000">
                <a:off x="11072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7" name="矩形 3986">
                <a:extLst>
                  <a:ext uri="{FF2B5EF4-FFF2-40B4-BE49-F238E27FC236}">
                    <a16:creationId xmlns:a16="http://schemas.microsoft.com/office/drawing/2014/main" id="{06241C25-81BC-4D5F-93DE-76F6ADE8F6CA}"/>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8" name="矩形 3987">
                <a:extLst>
                  <a:ext uri="{FF2B5EF4-FFF2-40B4-BE49-F238E27FC236}">
                    <a16:creationId xmlns:a16="http://schemas.microsoft.com/office/drawing/2014/main" id="{2A4B2C3A-F858-401A-A11D-1808ADFA46AE}"/>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89" name="矩形 3988">
                <a:extLst>
                  <a:ext uri="{FF2B5EF4-FFF2-40B4-BE49-F238E27FC236}">
                    <a16:creationId xmlns:a16="http://schemas.microsoft.com/office/drawing/2014/main" id="{0E182861-605C-4F3E-B8CE-A310A9109926}"/>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0" name="矩形 3989">
                <a:extLst>
                  <a:ext uri="{FF2B5EF4-FFF2-40B4-BE49-F238E27FC236}">
                    <a16:creationId xmlns:a16="http://schemas.microsoft.com/office/drawing/2014/main" id="{3AA7A031-F060-407E-84ED-01CB044BC905}"/>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1" name="矩形 3990">
                <a:extLst>
                  <a:ext uri="{FF2B5EF4-FFF2-40B4-BE49-F238E27FC236}">
                    <a16:creationId xmlns:a16="http://schemas.microsoft.com/office/drawing/2014/main" id="{84F087A2-0361-45CB-9204-82CE82D60CF3}"/>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2" name="矩形 3991">
                <a:extLst>
                  <a:ext uri="{FF2B5EF4-FFF2-40B4-BE49-F238E27FC236}">
                    <a16:creationId xmlns:a16="http://schemas.microsoft.com/office/drawing/2014/main" id="{35F67D55-C6B3-423E-B4D2-AA3AD23C56C8}"/>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3" name="矩形 3992">
                <a:extLst>
                  <a:ext uri="{FF2B5EF4-FFF2-40B4-BE49-F238E27FC236}">
                    <a16:creationId xmlns:a16="http://schemas.microsoft.com/office/drawing/2014/main" id="{58837909-292C-4E1D-AF4D-F0EBA87B273E}"/>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4" name="矩形 3993">
                <a:extLst>
                  <a:ext uri="{FF2B5EF4-FFF2-40B4-BE49-F238E27FC236}">
                    <a16:creationId xmlns:a16="http://schemas.microsoft.com/office/drawing/2014/main" id="{B32453E9-AC73-4D40-A164-E29D83CC479A}"/>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95" name="矩形 3994">
                <a:extLst>
                  <a:ext uri="{FF2B5EF4-FFF2-40B4-BE49-F238E27FC236}">
                    <a16:creationId xmlns:a16="http://schemas.microsoft.com/office/drawing/2014/main" id="{EF287410-657E-4FC3-9E15-271FBD8F4CD3}"/>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946" name="组合 3945">
              <a:extLst>
                <a:ext uri="{FF2B5EF4-FFF2-40B4-BE49-F238E27FC236}">
                  <a16:creationId xmlns:a16="http://schemas.microsoft.com/office/drawing/2014/main" id="{3D238C24-0223-4AC7-894E-72F5CB0C02D2}"/>
                </a:ext>
              </a:extLst>
            </p:cNvPr>
            <p:cNvGrpSpPr/>
            <p:nvPr/>
          </p:nvGrpSpPr>
          <p:grpSpPr>
            <a:xfrm>
              <a:off x="1741519" y="2749141"/>
              <a:ext cx="81502" cy="1364555"/>
              <a:chOff x="1119505" y="1037874"/>
              <a:chExt cx="274385" cy="4782251"/>
            </a:xfrm>
            <a:grpFill/>
          </p:grpSpPr>
          <p:sp>
            <p:nvSpPr>
              <p:cNvPr id="3964" name="矩形 3963">
                <a:extLst>
                  <a:ext uri="{FF2B5EF4-FFF2-40B4-BE49-F238E27FC236}">
                    <a16:creationId xmlns:a16="http://schemas.microsoft.com/office/drawing/2014/main" id="{7184B762-9C82-4AA3-8E10-2D2136B8600D}"/>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5" name="矩形 3964">
                <a:extLst>
                  <a:ext uri="{FF2B5EF4-FFF2-40B4-BE49-F238E27FC236}">
                    <a16:creationId xmlns:a16="http://schemas.microsoft.com/office/drawing/2014/main" id="{5BEA1E8D-F0B5-4648-ACBD-C285C746E30C}"/>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6" name="矩形 3965">
                <a:extLst>
                  <a:ext uri="{FF2B5EF4-FFF2-40B4-BE49-F238E27FC236}">
                    <a16:creationId xmlns:a16="http://schemas.microsoft.com/office/drawing/2014/main" id="{E6C0A121-B5B8-4872-9342-39CBCA4102CD}"/>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7" name="矩形 3966">
                <a:extLst>
                  <a:ext uri="{FF2B5EF4-FFF2-40B4-BE49-F238E27FC236}">
                    <a16:creationId xmlns:a16="http://schemas.microsoft.com/office/drawing/2014/main" id="{F2E386CE-968D-4F90-AF8D-B16831A79ED0}"/>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8" name="矩形 3967">
                <a:extLst>
                  <a:ext uri="{FF2B5EF4-FFF2-40B4-BE49-F238E27FC236}">
                    <a16:creationId xmlns:a16="http://schemas.microsoft.com/office/drawing/2014/main" id="{98A9CBEC-3593-40E7-93A2-97BC719718DA}"/>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9" name="矩形 3968">
                <a:extLst>
                  <a:ext uri="{FF2B5EF4-FFF2-40B4-BE49-F238E27FC236}">
                    <a16:creationId xmlns:a16="http://schemas.microsoft.com/office/drawing/2014/main" id="{E2BA26CE-7805-4F1D-9150-B5B6BC7DC2D5}"/>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0" name="矩形 3969">
                <a:extLst>
                  <a:ext uri="{FF2B5EF4-FFF2-40B4-BE49-F238E27FC236}">
                    <a16:creationId xmlns:a16="http://schemas.microsoft.com/office/drawing/2014/main" id="{5DB4418C-852A-4596-BFDA-7461D77C5C6D}"/>
                  </a:ext>
                </a:extLst>
              </p:cNvPr>
              <p:cNvSpPr/>
              <p:nvPr/>
            </p:nvSpPr>
            <p:spPr>
              <a:xfrm rot="16200000">
                <a:off x="1107252" y="3740143"/>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1" name="矩形 3970">
                <a:extLst>
                  <a:ext uri="{FF2B5EF4-FFF2-40B4-BE49-F238E27FC236}">
                    <a16:creationId xmlns:a16="http://schemas.microsoft.com/office/drawing/2014/main" id="{B808927B-9923-4BA7-8D5E-9155B174A3E9}"/>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2" name="矩形 3971">
                <a:extLst>
                  <a:ext uri="{FF2B5EF4-FFF2-40B4-BE49-F238E27FC236}">
                    <a16:creationId xmlns:a16="http://schemas.microsoft.com/office/drawing/2014/main" id="{816947CC-5F96-4EF3-B752-8CB1AC7E85BC}"/>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3" name="矩形 3972">
                <a:extLst>
                  <a:ext uri="{FF2B5EF4-FFF2-40B4-BE49-F238E27FC236}">
                    <a16:creationId xmlns:a16="http://schemas.microsoft.com/office/drawing/2014/main" id="{865222D4-13AF-43D6-BFBD-C3CD65F06937}"/>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4" name="矩形 3973">
                <a:extLst>
                  <a:ext uri="{FF2B5EF4-FFF2-40B4-BE49-F238E27FC236}">
                    <a16:creationId xmlns:a16="http://schemas.microsoft.com/office/drawing/2014/main" id="{926FBC47-35E5-43FF-A9A8-FEC8DB8ED918}"/>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5" name="矩形 3974">
                <a:extLst>
                  <a:ext uri="{FF2B5EF4-FFF2-40B4-BE49-F238E27FC236}">
                    <a16:creationId xmlns:a16="http://schemas.microsoft.com/office/drawing/2014/main" id="{BEA65A6C-9BC0-4561-B364-40096812E05B}"/>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6" name="矩形 3975">
                <a:extLst>
                  <a:ext uri="{FF2B5EF4-FFF2-40B4-BE49-F238E27FC236}">
                    <a16:creationId xmlns:a16="http://schemas.microsoft.com/office/drawing/2014/main" id="{FA52A216-7CDB-4E85-B8BB-A44BE0571FD7}"/>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7" name="矩形 3976">
                <a:extLst>
                  <a:ext uri="{FF2B5EF4-FFF2-40B4-BE49-F238E27FC236}">
                    <a16:creationId xmlns:a16="http://schemas.microsoft.com/office/drawing/2014/main" id="{11AF32AC-A589-4718-B78C-F988436D70A5}"/>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8" name="矩形 3977">
                <a:extLst>
                  <a:ext uri="{FF2B5EF4-FFF2-40B4-BE49-F238E27FC236}">
                    <a16:creationId xmlns:a16="http://schemas.microsoft.com/office/drawing/2014/main" id="{900D6043-2F74-4A77-8533-DC04FA42559C}"/>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79" name="矩形 3978">
                <a:extLst>
                  <a:ext uri="{FF2B5EF4-FFF2-40B4-BE49-F238E27FC236}">
                    <a16:creationId xmlns:a16="http://schemas.microsoft.com/office/drawing/2014/main" id="{B02A6E3E-B5DB-4324-9CC9-9422BAAA5517}"/>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947" name="组合 3946">
              <a:extLst>
                <a:ext uri="{FF2B5EF4-FFF2-40B4-BE49-F238E27FC236}">
                  <a16:creationId xmlns:a16="http://schemas.microsoft.com/office/drawing/2014/main" id="{3F96084F-CD71-423A-8B43-DF6C684E3B9B}"/>
                </a:ext>
              </a:extLst>
            </p:cNvPr>
            <p:cNvGrpSpPr/>
            <p:nvPr/>
          </p:nvGrpSpPr>
          <p:grpSpPr>
            <a:xfrm>
              <a:off x="1822577" y="2749141"/>
              <a:ext cx="81502" cy="1364555"/>
              <a:chOff x="1119505" y="1037874"/>
              <a:chExt cx="274385" cy="4782251"/>
            </a:xfrm>
            <a:grpFill/>
          </p:grpSpPr>
          <p:sp>
            <p:nvSpPr>
              <p:cNvPr id="3948" name="矩形 3947">
                <a:extLst>
                  <a:ext uri="{FF2B5EF4-FFF2-40B4-BE49-F238E27FC236}">
                    <a16:creationId xmlns:a16="http://schemas.microsoft.com/office/drawing/2014/main" id="{8F66A379-9BC9-451D-AF2C-7D902BB970C4}"/>
                  </a:ext>
                </a:extLst>
              </p:cNvPr>
              <p:cNvSpPr/>
              <p:nvPr/>
            </p:nvSpPr>
            <p:spPr>
              <a:xfrm rot="16200000">
                <a:off x="11072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9" name="矩形 3948">
                <a:extLst>
                  <a:ext uri="{FF2B5EF4-FFF2-40B4-BE49-F238E27FC236}">
                    <a16:creationId xmlns:a16="http://schemas.microsoft.com/office/drawing/2014/main" id="{04660A43-9DAB-4F49-AF35-E61A9773927F}"/>
                  </a:ext>
                </a:extLst>
              </p:cNvPr>
              <p:cNvSpPr/>
              <p:nvPr/>
            </p:nvSpPr>
            <p:spPr>
              <a:xfrm rot="16200000">
                <a:off x="11072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0" name="矩形 3949">
                <a:extLst>
                  <a:ext uri="{FF2B5EF4-FFF2-40B4-BE49-F238E27FC236}">
                    <a16:creationId xmlns:a16="http://schemas.microsoft.com/office/drawing/2014/main" id="{46EFD44B-34C7-45A4-9CA9-3DD8965B32C0}"/>
                  </a:ext>
                </a:extLst>
              </p:cNvPr>
              <p:cNvSpPr/>
              <p:nvPr/>
            </p:nvSpPr>
            <p:spPr>
              <a:xfrm rot="16200000">
                <a:off x="11072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1" name="矩形 3950">
                <a:extLst>
                  <a:ext uri="{FF2B5EF4-FFF2-40B4-BE49-F238E27FC236}">
                    <a16:creationId xmlns:a16="http://schemas.microsoft.com/office/drawing/2014/main" id="{CF2F0155-588E-465C-8DA5-5066044E1039}"/>
                  </a:ext>
                </a:extLst>
              </p:cNvPr>
              <p:cNvSpPr/>
              <p:nvPr/>
            </p:nvSpPr>
            <p:spPr>
              <a:xfrm rot="16200000">
                <a:off x="11072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2" name="矩形 3951">
                <a:extLst>
                  <a:ext uri="{FF2B5EF4-FFF2-40B4-BE49-F238E27FC236}">
                    <a16:creationId xmlns:a16="http://schemas.microsoft.com/office/drawing/2014/main" id="{0CA68245-C62F-4E36-A67B-DEBE2BA9D642}"/>
                  </a:ext>
                </a:extLst>
              </p:cNvPr>
              <p:cNvSpPr/>
              <p:nvPr/>
            </p:nvSpPr>
            <p:spPr>
              <a:xfrm rot="16200000">
                <a:off x="11072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3" name="矩形 3952">
                <a:extLst>
                  <a:ext uri="{FF2B5EF4-FFF2-40B4-BE49-F238E27FC236}">
                    <a16:creationId xmlns:a16="http://schemas.microsoft.com/office/drawing/2014/main" id="{C229CC26-AEAB-4054-9CC8-9FB929C5E2C0}"/>
                  </a:ext>
                </a:extLst>
              </p:cNvPr>
              <p:cNvSpPr/>
              <p:nvPr/>
            </p:nvSpPr>
            <p:spPr>
              <a:xfrm rot="16200000">
                <a:off x="11072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4" name="矩形 3953">
                <a:extLst>
                  <a:ext uri="{FF2B5EF4-FFF2-40B4-BE49-F238E27FC236}">
                    <a16:creationId xmlns:a16="http://schemas.microsoft.com/office/drawing/2014/main" id="{AC96E035-0D87-41FB-9AAD-D6E8E99A6F3C}"/>
                  </a:ext>
                </a:extLst>
              </p:cNvPr>
              <p:cNvSpPr/>
              <p:nvPr/>
            </p:nvSpPr>
            <p:spPr>
              <a:xfrm rot="16200000">
                <a:off x="1107252" y="3740143"/>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5" name="矩形 3954">
                <a:extLst>
                  <a:ext uri="{FF2B5EF4-FFF2-40B4-BE49-F238E27FC236}">
                    <a16:creationId xmlns:a16="http://schemas.microsoft.com/office/drawing/2014/main" id="{7B62E404-970F-4A5C-AB8F-60F27C08745A}"/>
                  </a:ext>
                </a:extLst>
              </p:cNvPr>
              <p:cNvSpPr/>
              <p:nvPr/>
            </p:nvSpPr>
            <p:spPr>
              <a:xfrm rot="16200000">
                <a:off x="11072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6" name="矩形 3955">
                <a:extLst>
                  <a:ext uri="{FF2B5EF4-FFF2-40B4-BE49-F238E27FC236}">
                    <a16:creationId xmlns:a16="http://schemas.microsoft.com/office/drawing/2014/main" id="{8228899E-8641-4025-9C75-9E7BBDA3D933}"/>
                  </a:ext>
                </a:extLst>
              </p:cNvPr>
              <p:cNvSpPr/>
              <p:nvPr/>
            </p:nvSpPr>
            <p:spPr>
              <a:xfrm rot="16200000">
                <a:off x="11072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7" name="矩形 3956">
                <a:extLst>
                  <a:ext uri="{FF2B5EF4-FFF2-40B4-BE49-F238E27FC236}">
                    <a16:creationId xmlns:a16="http://schemas.microsoft.com/office/drawing/2014/main" id="{45873A75-D686-4752-822D-3BB822ED96B5}"/>
                  </a:ext>
                </a:extLst>
              </p:cNvPr>
              <p:cNvSpPr/>
              <p:nvPr/>
            </p:nvSpPr>
            <p:spPr>
              <a:xfrm rot="16200000">
                <a:off x="11072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8" name="矩形 3957">
                <a:extLst>
                  <a:ext uri="{FF2B5EF4-FFF2-40B4-BE49-F238E27FC236}">
                    <a16:creationId xmlns:a16="http://schemas.microsoft.com/office/drawing/2014/main" id="{672BC4A5-AD52-4A3A-9F17-EF9EA774AF65}"/>
                  </a:ext>
                </a:extLst>
              </p:cNvPr>
              <p:cNvSpPr/>
              <p:nvPr/>
            </p:nvSpPr>
            <p:spPr>
              <a:xfrm rot="16200000">
                <a:off x="11072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59" name="矩形 3958">
                <a:extLst>
                  <a:ext uri="{FF2B5EF4-FFF2-40B4-BE49-F238E27FC236}">
                    <a16:creationId xmlns:a16="http://schemas.microsoft.com/office/drawing/2014/main" id="{EC87558F-8E64-4594-B2C0-7786FBFA0A9B}"/>
                  </a:ext>
                </a:extLst>
              </p:cNvPr>
              <p:cNvSpPr/>
              <p:nvPr/>
            </p:nvSpPr>
            <p:spPr>
              <a:xfrm rot="16200000">
                <a:off x="11072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0" name="矩形 3959">
                <a:extLst>
                  <a:ext uri="{FF2B5EF4-FFF2-40B4-BE49-F238E27FC236}">
                    <a16:creationId xmlns:a16="http://schemas.microsoft.com/office/drawing/2014/main" id="{3578725D-BBE5-47F2-A824-F92A89033E93}"/>
                  </a:ext>
                </a:extLst>
              </p:cNvPr>
              <p:cNvSpPr/>
              <p:nvPr/>
            </p:nvSpPr>
            <p:spPr>
              <a:xfrm rot="16200000">
                <a:off x="11072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1" name="矩形 3960">
                <a:extLst>
                  <a:ext uri="{FF2B5EF4-FFF2-40B4-BE49-F238E27FC236}">
                    <a16:creationId xmlns:a16="http://schemas.microsoft.com/office/drawing/2014/main" id="{28C5A23E-F6A7-4DF1-8EBC-5D0EF33A9798}"/>
                  </a:ext>
                </a:extLst>
              </p:cNvPr>
              <p:cNvSpPr/>
              <p:nvPr/>
            </p:nvSpPr>
            <p:spPr>
              <a:xfrm rot="16200000">
                <a:off x="11072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2" name="矩形 3961">
                <a:extLst>
                  <a:ext uri="{FF2B5EF4-FFF2-40B4-BE49-F238E27FC236}">
                    <a16:creationId xmlns:a16="http://schemas.microsoft.com/office/drawing/2014/main" id="{68139FA7-2458-4956-873F-25A8BACDB696}"/>
                  </a:ext>
                </a:extLst>
              </p:cNvPr>
              <p:cNvSpPr/>
              <p:nvPr/>
            </p:nvSpPr>
            <p:spPr>
              <a:xfrm rot="16200000">
                <a:off x="11072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63" name="矩形 3962">
                <a:extLst>
                  <a:ext uri="{FF2B5EF4-FFF2-40B4-BE49-F238E27FC236}">
                    <a16:creationId xmlns:a16="http://schemas.microsoft.com/office/drawing/2014/main" id="{9C0550B8-FD2D-4533-A147-CA9CA814D3B0}"/>
                  </a:ext>
                </a:extLst>
              </p:cNvPr>
              <p:cNvSpPr/>
              <p:nvPr/>
            </p:nvSpPr>
            <p:spPr>
              <a:xfrm rot="16200000">
                <a:off x="11072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722" name="组合 3721">
            <a:extLst>
              <a:ext uri="{FF2B5EF4-FFF2-40B4-BE49-F238E27FC236}">
                <a16:creationId xmlns:a16="http://schemas.microsoft.com/office/drawing/2014/main" id="{E2F29EFC-3ABF-4C2D-B90A-BE5E53987403}"/>
              </a:ext>
            </a:extLst>
          </p:cNvPr>
          <p:cNvGrpSpPr/>
          <p:nvPr/>
        </p:nvGrpSpPr>
        <p:grpSpPr>
          <a:xfrm>
            <a:off x="8435882" y="2914220"/>
            <a:ext cx="325226" cy="1364555"/>
            <a:chOff x="2002666" y="2749141"/>
            <a:chExt cx="325226" cy="1364555"/>
          </a:xfrm>
          <a:solidFill>
            <a:srgbClr val="FFFFFF"/>
          </a:solidFill>
        </p:grpSpPr>
        <p:grpSp>
          <p:nvGrpSpPr>
            <p:cNvPr id="3876" name="组合 3875">
              <a:extLst>
                <a:ext uri="{FF2B5EF4-FFF2-40B4-BE49-F238E27FC236}">
                  <a16:creationId xmlns:a16="http://schemas.microsoft.com/office/drawing/2014/main" id="{408EE603-8F19-4181-BEF4-612D1C1E4C3A}"/>
                </a:ext>
              </a:extLst>
            </p:cNvPr>
            <p:cNvGrpSpPr/>
            <p:nvPr/>
          </p:nvGrpSpPr>
          <p:grpSpPr>
            <a:xfrm>
              <a:off x="2002666" y="2749141"/>
              <a:ext cx="81502" cy="1364555"/>
              <a:chOff x="1830705" y="1037874"/>
              <a:chExt cx="274385" cy="4782251"/>
            </a:xfrm>
            <a:grpFill/>
          </p:grpSpPr>
          <p:sp>
            <p:nvSpPr>
              <p:cNvPr id="3928" name="矩形 3927">
                <a:extLst>
                  <a:ext uri="{FF2B5EF4-FFF2-40B4-BE49-F238E27FC236}">
                    <a16:creationId xmlns:a16="http://schemas.microsoft.com/office/drawing/2014/main" id="{0256D480-6D67-4B09-9555-499D2C5F395A}"/>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9" name="矩形 3928">
                <a:extLst>
                  <a:ext uri="{FF2B5EF4-FFF2-40B4-BE49-F238E27FC236}">
                    <a16:creationId xmlns:a16="http://schemas.microsoft.com/office/drawing/2014/main" id="{CB17B441-B04E-431E-8DE8-1C09E57C5037}"/>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0" name="矩形 3929">
                <a:extLst>
                  <a:ext uri="{FF2B5EF4-FFF2-40B4-BE49-F238E27FC236}">
                    <a16:creationId xmlns:a16="http://schemas.microsoft.com/office/drawing/2014/main" id="{C5248D49-2159-4E17-9B96-6FA4768E144B}"/>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1" name="矩形 3930">
                <a:extLst>
                  <a:ext uri="{FF2B5EF4-FFF2-40B4-BE49-F238E27FC236}">
                    <a16:creationId xmlns:a16="http://schemas.microsoft.com/office/drawing/2014/main" id="{9686B72C-4EB1-457B-90A2-281E6E1F6A5B}"/>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2" name="矩形 3931">
                <a:extLst>
                  <a:ext uri="{FF2B5EF4-FFF2-40B4-BE49-F238E27FC236}">
                    <a16:creationId xmlns:a16="http://schemas.microsoft.com/office/drawing/2014/main" id="{9D48D007-5E31-43B2-B393-C751E94AAC8B}"/>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3" name="矩形 3932">
                <a:extLst>
                  <a:ext uri="{FF2B5EF4-FFF2-40B4-BE49-F238E27FC236}">
                    <a16:creationId xmlns:a16="http://schemas.microsoft.com/office/drawing/2014/main" id="{2883FBFA-20A7-4E9A-9EEE-3295BA0B686A}"/>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4" name="矩形 3933">
                <a:extLst>
                  <a:ext uri="{FF2B5EF4-FFF2-40B4-BE49-F238E27FC236}">
                    <a16:creationId xmlns:a16="http://schemas.microsoft.com/office/drawing/2014/main" id="{A7550109-2490-4D93-8B8A-C0578B6723E9}"/>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5" name="矩形 3934">
                <a:extLst>
                  <a:ext uri="{FF2B5EF4-FFF2-40B4-BE49-F238E27FC236}">
                    <a16:creationId xmlns:a16="http://schemas.microsoft.com/office/drawing/2014/main" id="{8DF8862B-ED70-4DF0-B4D4-CF79D96E516F}"/>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6" name="矩形 3935">
                <a:extLst>
                  <a:ext uri="{FF2B5EF4-FFF2-40B4-BE49-F238E27FC236}">
                    <a16:creationId xmlns:a16="http://schemas.microsoft.com/office/drawing/2014/main" id="{3F58EF31-079A-41B5-B8D4-A3927F99835F}"/>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7" name="矩形 3936">
                <a:extLst>
                  <a:ext uri="{FF2B5EF4-FFF2-40B4-BE49-F238E27FC236}">
                    <a16:creationId xmlns:a16="http://schemas.microsoft.com/office/drawing/2014/main" id="{A8E418CF-8372-4D45-A339-4C188A72DE73}"/>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8" name="矩形 3937">
                <a:extLst>
                  <a:ext uri="{FF2B5EF4-FFF2-40B4-BE49-F238E27FC236}">
                    <a16:creationId xmlns:a16="http://schemas.microsoft.com/office/drawing/2014/main" id="{4CF5B48E-3883-4FB7-81DF-D3BCB6536BFB}"/>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39" name="矩形 3938">
                <a:extLst>
                  <a:ext uri="{FF2B5EF4-FFF2-40B4-BE49-F238E27FC236}">
                    <a16:creationId xmlns:a16="http://schemas.microsoft.com/office/drawing/2014/main" id="{27B0B116-BF15-49A7-8859-F4FC012606C7}"/>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0" name="矩形 3939">
                <a:extLst>
                  <a:ext uri="{FF2B5EF4-FFF2-40B4-BE49-F238E27FC236}">
                    <a16:creationId xmlns:a16="http://schemas.microsoft.com/office/drawing/2014/main" id="{50FFA3A3-3531-48BD-B7C7-B21B94C0CEEC}"/>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1" name="矩形 3940">
                <a:extLst>
                  <a:ext uri="{FF2B5EF4-FFF2-40B4-BE49-F238E27FC236}">
                    <a16:creationId xmlns:a16="http://schemas.microsoft.com/office/drawing/2014/main" id="{078E27EA-C083-47E4-B025-0E34C90907DA}"/>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2" name="矩形 3941">
                <a:extLst>
                  <a:ext uri="{FF2B5EF4-FFF2-40B4-BE49-F238E27FC236}">
                    <a16:creationId xmlns:a16="http://schemas.microsoft.com/office/drawing/2014/main" id="{406678F4-D3B9-41FF-8932-5ACF42498F1B}"/>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43" name="矩形 3942">
                <a:extLst>
                  <a:ext uri="{FF2B5EF4-FFF2-40B4-BE49-F238E27FC236}">
                    <a16:creationId xmlns:a16="http://schemas.microsoft.com/office/drawing/2014/main" id="{A880A93B-7371-4367-A252-38FBBF77A6EA}"/>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877" name="组合 3876">
              <a:extLst>
                <a:ext uri="{FF2B5EF4-FFF2-40B4-BE49-F238E27FC236}">
                  <a16:creationId xmlns:a16="http://schemas.microsoft.com/office/drawing/2014/main" id="{7E15187A-8E08-4D98-88E9-B31667EE2D82}"/>
                </a:ext>
              </a:extLst>
            </p:cNvPr>
            <p:cNvGrpSpPr/>
            <p:nvPr/>
          </p:nvGrpSpPr>
          <p:grpSpPr>
            <a:xfrm>
              <a:off x="2083976" y="2749141"/>
              <a:ext cx="81502" cy="1364555"/>
              <a:chOff x="1830705" y="1037874"/>
              <a:chExt cx="274385" cy="4782251"/>
            </a:xfrm>
            <a:grpFill/>
          </p:grpSpPr>
          <p:sp>
            <p:nvSpPr>
              <p:cNvPr id="3912" name="矩形 3911">
                <a:extLst>
                  <a:ext uri="{FF2B5EF4-FFF2-40B4-BE49-F238E27FC236}">
                    <a16:creationId xmlns:a16="http://schemas.microsoft.com/office/drawing/2014/main" id="{94EFC132-468F-47A8-8627-B49DC4A12CE9}"/>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3" name="矩形 3912">
                <a:extLst>
                  <a:ext uri="{FF2B5EF4-FFF2-40B4-BE49-F238E27FC236}">
                    <a16:creationId xmlns:a16="http://schemas.microsoft.com/office/drawing/2014/main" id="{CCA40197-9AD6-41A6-9CB2-22D72AF18DC7}"/>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4" name="矩形 3913">
                <a:extLst>
                  <a:ext uri="{FF2B5EF4-FFF2-40B4-BE49-F238E27FC236}">
                    <a16:creationId xmlns:a16="http://schemas.microsoft.com/office/drawing/2014/main" id="{65D5A8BE-FFEA-483A-AA62-60A6C87EABF6}"/>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5" name="矩形 3914">
                <a:extLst>
                  <a:ext uri="{FF2B5EF4-FFF2-40B4-BE49-F238E27FC236}">
                    <a16:creationId xmlns:a16="http://schemas.microsoft.com/office/drawing/2014/main" id="{5A3FA7F1-5697-4CDA-8257-B6A064BA7739}"/>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6" name="矩形 3915">
                <a:extLst>
                  <a:ext uri="{FF2B5EF4-FFF2-40B4-BE49-F238E27FC236}">
                    <a16:creationId xmlns:a16="http://schemas.microsoft.com/office/drawing/2014/main" id="{1B442E5D-6013-4D1F-AFB4-256698A3008A}"/>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7" name="矩形 3916">
                <a:extLst>
                  <a:ext uri="{FF2B5EF4-FFF2-40B4-BE49-F238E27FC236}">
                    <a16:creationId xmlns:a16="http://schemas.microsoft.com/office/drawing/2014/main" id="{03947FAA-B347-4485-99DC-73268591DFA2}"/>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8" name="矩形 3917">
                <a:extLst>
                  <a:ext uri="{FF2B5EF4-FFF2-40B4-BE49-F238E27FC236}">
                    <a16:creationId xmlns:a16="http://schemas.microsoft.com/office/drawing/2014/main" id="{47975188-AC07-4007-B553-19B58DDB59E9}"/>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9" name="矩形 3918">
                <a:extLst>
                  <a:ext uri="{FF2B5EF4-FFF2-40B4-BE49-F238E27FC236}">
                    <a16:creationId xmlns:a16="http://schemas.microsoft.com/office/drawing/2014/main" id="{E1D616B1-2362-4710-A7B6-2A09E0F39137}"/>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0" name="矩形 3919">
                <a:extLst>
                  <a:ext uri="{FF2B5EF4-FFF2-40B4-BE49-F238E27FC236}">
                    <a16:creationId xmlns:a16="http://schemas.microsoft.com/office/drawing/2014/main" id="{C2D9B3B3-88B5-47C3-BC88-F0475363A182}"/>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1" name="矩形 3920">
                <a:extLst>
                  <a:ext uri="{FF2B5EF4-FFF2-40B4-BE49-F238E27FC236}">
                    <a16:creationId xmlns:a16="http://schemas.microsoft.com/office/drawing/2014/main" id="{6975DE61-5C82-4AA6-BCA8-162007A59F6A}"/>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2" name="矩形 3921">
                <a:extLst>
                  <a:ext uri="{FF2B5EF4-FFF2-40B4-BE49-F238E27FC236}">
                    <a16:creationId xmlns:a16="http://schemas.microsoft.com/office/drawing/2014/main" id="{171B2208-4C06-4E67-B32B-8419B5882733}"/>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3" name="矩形 3922">
                <a:extLst>
                  <a:ext uri="{FF2B5EF4-FFF2-40B4-BE49-F238E27FC236}">
                    <a16:creationId xmlns:a16="http://schemas.microsoft.com/office/drawing/2014/main" id="{EE92D9C4-28BC-4461-AC6E-38A5435ADFB1}"/>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4" name="矩形 3923">
                <a:extLst>
                  <a:ext uri="{FF2B5EF4-FFF2-40B4-BE49-F238E27FC236}">
                    <a16:creationId xmlns:a16="http://schemas.microsoft.com/office/drawing/2014/main" id="{2C2F73DB-C3F5-4A82-A408-C2918C47A2DB}"/>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5" name="矩形 3924">
                <a:extLst>
                  <a:ext uri="{FF2B5EF4-FFF2-40B4-BE49-F238E27FC236}">
                    <a16:creationId xmlns:a16="http://schemas.microsoft.com/office/drawing/2014/main" id="{D73C4FEC-BA94-446B-B961-9C38473446B1}"/>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6" name="矩形 3925">
                <a:extLst>
                  <a:ext uri="{FF2B5EF4-FFF2-40B4-BE49-F238E27FC236}">
                    <a16:creationId xmlns:a16="http://schemas.microsoft.com/office/drawing/2014/main" id="{9F0FFCB5-4F62-4AA1-9B87-C64DC6261FE2}"/>
                  </a:ext>
                </a:extLst>
              </p:cNvPr>
              <p:cNvSpPr/>
              <p:nvPr/>
            </p:nvSpPr>
            <p:spPr>
              <a:xfrm rot="16200000">
                <a:off x="1818452" y="134901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27" name="矩形 3926">
                <a:extLst>
                  <a:ext uri="{FF2B5EF4-FFF2-40B4-BE49-F238E27FC236}">
                    <a16:creationId xmlns:a16="http://schemas.microsoft.com/office/drawing/2014/main" id="{223AAD1D-F052-4D33-82C3-5DBBBF64266D}"/>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878" name="组合 3877">
              <a:extLst>
                <a:ext uri="{FF2B5EF4-FFF2-40B4-BE49-F238E27FC236}">
                  <a16:creationId xmlns:a16="http://schemas.microsoft.com/office/drawing/2014/main" id="{DEE1FB04-9931-4F67-82BC-2E0A29F92FD9}"/>
                </a:ext>
              </a:extLst>
            </p:cNvPr>
            <p:cNvGrpSpPr/>
            <p:nvPr/>
          </p:nvGrpSpPr>
          <p:grpSpPr>
            <a:xfrm>
              <a:off x="2165080" y="2749141"/>
              <a:ext cx="81502" cy="1364555"/>
              <a:chOff x="1830705" y="1037874"/>
              <a:chExt cx="274385" cy="4782251"/>
            </a:xfrm>
            <a:grpFill/>
          </p:grpSpPr>
          <p:sp>
            <p:nvSpPr>
              <p:cNvPr id="3896" name="矩形 3895">
                <a:extLst>
                  <a:ext uri="{FF2B5EF4-FFF2-40B4-BE49-F238E27FC236}">
                    <a16:creationId xmlns:a16="http://schemas.microsoft.com/office/drawing/2014/main" id="{B20015F8-850D-46FD-9245-88407335C1B5}"/>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7" name="矩形 3896">
                <a:extLst>
                  <a:ext uri="{FF2B5EF4-FFF2-40B4-BE49-F238E27FC236}">
                    <a16:creationId xmlns:a16="http://schemas.microsoft.com/office/drawing/2014/main" id="{A4FB7480-956D-400C-AF9A-8C0B9397AAEE}"/>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8" name="矩形 3897">
                <a:extLst>
                  <a:ext uri="{FF2B5EF4-FFF2-40B4-BE49-F238E27FC236}">
                    <a16:creationId xmlns:a16="http://schemas.microsoft.com/office/drawing/2014/main" id="{3925D5AC-85CD-472A-B4A5-488491FB8C5E}"/>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9" name="矩形 3898">
                <a:extLst>
                  <a:ext uri="{FF2B5EF4-FFF2-40B4-BE49-F238E27FC236}">
                    <a16:creationId xmlns:a16="http://schemas.microsoft.com/office/drawing/2014/main" id="{073C2836-2783-46BB-A827-E1A0FBFD6CE2}"/>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0" name="矩形 3899">
                <a:extLst>
                  <a:ext uri="{FF2B5EF4-FFF2-40B4-BE49-F238E27FC236}">
                    <a16:creationId xmlns:a16="http://schemas.microsoft.com/office/drawing/2014/main" id="{AD745013-966A-4F96-99AE-989B955AAF4E}"/>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1" name="矩形 3900">
                <a:extLst>
                  <a:ext uri="{FF2B5EF4-FFF2-40B4-BE49-F238E27FC236}">
                    <a16:creationId xmlns:a16="http://schemas.microsoft.com/office/drawing/2014/main" id="{A82522B2-71BF-42A9-BCBC-E24D5E37EED9}"/>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2" name="矩形 3901">
                <a:extLst>
                  <a:ext uri="{FF2B5EF4-FFF2-40B4-BE49-F238E27FC236}">
                    <a16:creationId xmlns:a16="http://schemas.microsoft.com/office/drawing/2014/main" id="{AE44A6B4-8821-40AC-ACA0-ADFDAF2D7142}"/>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3" name="矩形 3902">
                <a:extLst>
                  <a:ext uri="{FF2B5EF4-FFF2-40B4-BE49-F238E27FC236}">
                    <a16:creationId xmlns:a16="http://schemas.microsoft.com/office/drawing/2014/main" id="{956C5959-0CE2-4CD3-A0D3-4AA929415A29}"/>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4" name="矩形 3903">
                <a:extLst>
                  <a:ext uri="{FF2B5EF4-FFF2-40B4-BE49-F238E27FC236}">
                    <a16:creationId xmlns:a16="http://schemas.microsoft.com/office/drawing/2014/main" id="{21BDF6B9-EC7A-4066-9B73-51E4ECBA32C3}"/>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5" name="矩形 3904">
                <a:extLst>
                  <a:ext uri="{FF2B5EF4-FFF2-40B4-BE49-F238E27FC236}">
                    <a16:creationId xmlns:a16="http://schemas.microsoft.com/office/drawing/2014/main" id="{3A390928-7915-4F79-8D85-90AE1DE539E9}"/>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6" name="矩形 3905">
                <a:extLst>
                  <a:ext uri="{FF2B5EF4-FFF2-40B4-BE49-F238E27FC236}">
                    <a16:creationId xmlns:a16="http://schemas.microsoft.com/office/drawing/2014/main" id="{924D62DF-D109-47F8-B9EF-642AE68F104F}"/>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7" name="矩形 3906">
                <a:extLst>
                  <a:ext uri="{FF2B5EF4-FFF2-40B4-BE49-F238E27FC236}">
                    <a16:creationId xmlns:a16="http://schemas.microsoft.com/office/drawing/2014/main" id="{5BD34FA5-7901-424D-B151-6EBCDFC222B5}"/>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8" name="矩形 3907">
                <a:extLst>
                  <a:ext uri="{FF2B5EF4-FFF2-40B4-BE49-F238E27FC236}">
                    <a16:creationId xmlns:a16="http://schemas.microsoft.com/office/drawing/2014/main" id="{B112C0C2-EAB8-49E2-9ADB-D63FEDDEA074}"/>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09" name="矩形 3908">
                <a:extLst>
                  <a:ext uri="{FF2B5EF4-FFF2-40B4-BE49-F238E27FC236}">
                    <a16:creationId xmlns:a16="http://schemas.microsoft.com/office/drawing/2014/main" id="{707FE85D-7BF8-447A-B15A-C719E95702F8}"/>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0" name="矩形 3909">
                <a:extLst>
                  <a:ext uri="{FF2B5EF4-FFF2-40B4-BE49-F238E27FC236}">
                    <a16:creationId xmlns:a16="http://schemas.microsoft.com/office/drawing/2014/main" id="{FF318D80-57B2-448F-B809-4C6E0EEA032B}"/>
                  </a:ext>
                </a:extLst>
              </p:cNvPr>
              <p:cNvSpPr/>
              <p:nvPr/>
            </p:nvSpPr>
            <p:spPr>
              <a:xfrm rot="16200000">
                <a:off x="1818452" y="134901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911" name="矩形 3910">
                <a:extLst>
                  <a:ext uri="{FF2B5EF4-FFF2-40B4-BE49-F238E27FC236}">
                    <a16:creationId xmlns:a16="http://schemas.microsoft.com/office/drawing/2014/main" id="{015F492D-8FD8-4425-8BE1-EE05114B4DAC}"/>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879" name="组合 3878">
              <a:extLst>
                <a:ext uri="{FF2B5EF4-FFF2-40B4-BE49-F238E27FC236}">
                  <a16:creationId xmlns:a16="http://schemas.microsoft.com/office/drawing/2014/main" id="{952DF394-DEA9-49CD-ABB0-D8E0BEDEA012}"/>
                </a:ext>
              </a:extLst>
            </p:cNvPr>
            <p:cNvGrpSpPr/>
            <p:nvPr/>
          </p:nvGrpSpPr>
          <p:grpSpPr>
            <a:xfrm>
              <a:off x="2246390" y="2749141"/>
              <a:ext cx="81502" cy="1364555"/>
              <a:chOff x="1830705" y="1037874"/>
              <a:chExt cx="274385" cy="4782251"/>
            </a:xfrm>
            <a:grpFill/>
          </p:grpSpPr>
          <p:sp>
            <p:nvSpPr>
              <p:cNvPr id="3880" name="矩形 3879">
                <a:extLst>
                  <a:ext uri="{FF2B5EF4-FFF2-40B4-BE49-F238E27FC236}">
                    <a16:creationId xmlns:a16="http://schemas.microsoft.com/office/drawing/2014/main" id="{DA06C31B-5CBD-41F2-86CA-FD19B129E197}"/>
                  </a:ext>
                </a:extLst>
              </p:cNvPr>
              <p:cNvSpPr/>
              <p:nvPr/>
            </p:nvSpPr>
            <p:spPr>
              <a:xfrm rot="16200000">
                <a:off x="1818452" y="553348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1" name="矩形 3880">
                <a:extLst>
                  <a:ext uri="{FF2B5EF4-FFF2-40B4-BE49-F238E27FC236}">
                    <a16:creationId xmlns:a16="http://schemas.microsoft.com/office/drawing/2014/main" id="{44D1E65E-45DF-4620-B671-5483AB5E2B9A}"/>
                  </a:ext>
                </a:extLst>
              </p:cNvPr>
              <p:cNvSpPr/>
              <p:nvPr/>
            </p:nvSpPr>
            <p:spPr>
              <a:xfrm rot="16200000">
                <a:off x="1818452" y="523459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2" name="矩形 3881">
                <a:extLst>
                  <a:ext uri="{FF2B5EF4-FFF2-40B4-BE49-F238E27FC236}">
                    <a16:creationId xmlns:a16="http://schemas.microsoft.com/office/drawing/2014/main" id="{34E759F5-787D-4AE6-9F93-37985C206E57}"/>
                  </a:ext>
                </a:extLst>
              </p:cNvPr>
              <p:cNvSpPr/>
              <p:nvPr/>
            </p:nvSpPr>
            <p:spPr>
              <a:xfrm rot="16200000">
                <a:off x="1818452" y="493570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3" name="矩形 3882">
                <a:extLst>
                  <a:ext uri="{FF2B5EF4-FFF2-40B4-BE49-F238E27FC236}">
                    <a16:creationId xmlns:a16="http://schemas.microsoft.com/office/drawing/2014/main" id="{362CEEB0-DC31-4CAC-A2D9-F1A1D8552AFB}"/>
                  </a:ext>
                </a:extLst>
              </p:cNvPr>
              <p:cNvSpPr/>
              <p:nvPr/>
            </p:nvSpPr>
            <p:spPr>
              <a:xfrm rot="16200000">
                <a:off x="1818452" y="4636816"/>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4" name="矩形 3883">
                <a:extLst>
                  <a:ext uri="{FF2B5EF4-FFF2-40B4-BE49-F238E27FC236}">
                    <a16:creationId xmlns:a16="http://schemas.microsoft.com/office/drawing/2014/main" id="{41BE00CA-899E-4E4B-BB56-F9395533E20D}"/>
                  </a:ext>
                </a:extLst>
              </p:cNvPr>
              <p:cNvSpPr/>
              <p:nvPr/>
            </p:nvSpPr>
            <p:spPr>
              <a:xfrm rot="16200000">
                <a:off x="1818452" y="4337925"/>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5" name="矩形 3884">
                <a:extLst>
                  <a:ext uri="{FF2B5EF4-FFF2-40B4-BE49-F238E27FC236}">
                    <a16:creationId xmlns:a16="http://schemas.microsoft.com/office/drawing/2014/main" id="{ECE2ADF9-F7A9-4401-9972-C53D1540D404}"/>
                  </a:ext>
                </a:extLst>
              </p:cNvPr>
              <p:cNvSpPr/>
              <p:nvPr/>
            </p:nvSpPr>
            <p:spPr>
              <a:xfrm rot="16200000">
                <a:off x="1818452" y="4039034"/>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6" name="矩形 3885">
                <a:extLst>
                  <a:ext uri="{FF2B5EF4-FFF2-40B4-BE49-F238E27FC236}">
                    <a16:creationId xmlns:a16="http://schemas.microsoft.com/office/drawing/2014/main" id="{4EFC766B-52A1-483A-8EB8-89FCCE1D2F78}"/>
                  </a:ext>
                </a:extLst>
              </p:cNvPr>
              <p:cNvSpPr/>
              <p:nvPr/>
            </p:nvSpPr>
            <p:spPr>
              <a:xfrm rot="16200000">
                <a:off x="1818452" y="374014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7" name="矩形 3886">
                <a:extLst>
                  <a:ext uri="{FF2B5EF4-FFF2-40B4-BE49-F238E27FC236}">
                    <a16:creationId xmlns:a16="http://schemas.microsoft.com/office/drawing/2014/main" id="{A2B80C12-DD45-4E0E-B917-F4924F1322B9}"/>
                  </a:ext>
                </a:extLst>
              </p:cNvPr>
              <p:cNvSpPr/>
              <p:nvPr/>
            </p:nvSpPr>
            <p:spPr>
              <a:xfrm rot="16200000">
                <a:off x="1818452" y="3441253"/>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8" name="矩形 3887">
                <a:extLst>
                  <a:ext uri="{FF2B5EF4-FFF2-40B4-BE49-F238E27FC236}">
                    <a16:creationId xmlns:a16="http://schemas.microsoft.com/office/drawing/2014/main" id="{3D3E44FD-26E2-4FC8-AC35-392EAE45BAE0}"/>
                  </a:ext>
                </a:extLst>
              </p:cNvPr>
              <p:cNvSpPr/>
              <p:nvPr/>
            </p:nvSpPr>
            <p:spPr>
              <a:xfrm rot="16200000">
                <a:off x="1818452" y="3142362"/>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89" name="矩形 3888">
                <a:extLst>
                  <a:ext uri="{FF2B5EF4-FFF2-40B4-BE49-F238E27FC236}">
                    <a16:creationId xmlns:a16="http://schemas.microsoft.com/office/drawing/2014/main" id="{DACAE46E-046D-40BD-91FD-FD96F3329847}"/>
                  </a:ext>
                </a:extLst>
              </p:cNvPr>
              <p:cNvSpPr/>
              <p:nvPr/>
            </p:nvSpPr>
            <p:spPr>
              <a:xfrm rot="16200000">
                <a:off x="1818452" y="284347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0" name="矩形 3889">
                <a:extLst>
                  <a:ext uri="{FF2B5EF4-FFF2-40B4-BE49-F238E27FC236}">
                    <a16:creationId xmlns:a16="http://schemas.microsoft.com/office/drawing/2014/main" id="{A11A0D2A-0962-4866-9D0A-1478C9AAB02B}"/>
                  </a:ext>
                </a:extLst>
              </p:cNvPr>
              <p:cNvSpPr/>
              <p:nvPr/>
            </p:nvSpPr>
            <p:spPr>
              <a:xfrm rot="16200000">
                <a:off x="1818452" y="2544581"/>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1" name="矩形 3890">
                <a:extLst>
                  <a:ext uri="{FF2B5EF4-FFF2-40B4-BE49-F238E27FC236}">
                    <a16:creationId xmlns:a16="http://schemas.microsoft.com/office/drawing/2014/main" id="{AC276BFF-3D2F-4BCA-9967-B006313E2EF8}"/>
                  </a:ext>
                </a:extLst>
              </p:cNvPr>
              <p:cNvSpPr/>
              <p:nvPr/>
            </p:nvSpPr>
            <p:spPr>
              <a:xfrm rot="16200000">
                <a:off x="1818452" y="2245690"/>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2" name="矩形 3891">
                <a:extLst>
                  <a:ext uri="{FF2B5EF4-FFF2-40B4-BE49-F238E27FC236}">
                    <a16:creationId xmlns:a16="http://schemas.microsoft.com/office/drawing/2014/main" id="{6D75A220-5970-4489-AB9A-22CF59690BB1}"/>
                  </a:ext>
                </a:extLst>
              </p:cNvPr>
              <p:cNvSpPr/>
              <p:nvPr/>
            </p:nvSpPr>
            <p:spPr>
              <a:xfrm rot="16200000">
                <a:off x="1818452" y="194679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3" name="矩形 3892">
                <a:extLst>
                  <a:ext uri="{FF2B5EF4-FFF2-40B4-BE49-F238E27FC236}">
                    <a16:creationId xmlns:a16="http://schemas.microsoft.com/office/drawing/2014/main" id="{F60DE34A-058E-4C81-AA5F-003829AE25F6}"/>
                  </a:ext>
                </a:extLst>
              </p:cNvPr>
              <p:cNvSpPr/>
              <p:nvPr/>
            </p:nvSpPr>
            <p:spPr>
              <a:xfrm rot="16200000">
                <a:off x="1818452" y="1647908"/>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4" name="矩形 3893">
                <a:extLst>
                  <a:ext uri="{FF2B5EF4-FFF2-40B4-BE49-F238E27FC236}">
                    <a16:creationId xmlns:a16="http://schemas.microsoft.com/office/drawing/2014/main" id="{E10618B5-EC28-4728-AF48-73919A6A3BA1}"/>
                  </a:ext>
                </a:extLst>
              </p:cNvPr>
              <p:cNvSpPr/>
              <p:nvPr/>
            </p:nvSpPr>
            <p:spPr>
              <a:xfrm rot="16200000">
                <a:off x="1818452" y="134901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895" name="矩形 3894">
                <a:extLst>
                  <a:ext uri="{FF2B5EF4-FFF2-40B4-BE49-F238E27FC236}">
                    <a16:creationId xmlns:a16="http://schemas.microsoft.com/office/drawing/2014/main" id="{306D2B54-43C0-4295-BD29-036B57DEE834}"/>
                  </a:ext>
                </a:extLst>
              </p:cNvPr>
              <p:cNvSpPr/>
              <p:nvPr/>
            </p:nvSpPr>
            <p:spPr>
              <a:xfrm rot="16200000">
                <a:off x="1818452" y="1050127"/>
                <a:ext cx="298891" cy="274385"/>
              </a:xfrm>
              <a:prstGeom prst="rect">
                <a:avLst/>
              </a:prstGeom>
              <a:grp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cxnSp>
        <p:nvCxnSpPr>
          <p:cNvPr id="3725" name="直接连接符 3724">
            <a:extLst>
              <a:ext uri="{FF2B5EF4-FFF2-40B4-BE49-F238E27FC236}">
                <a16:creationId xmlns:a16="http://schemas.microsoft.com/office/drawing/2014/main" id="{D02ECE70-3C48-47E5-B1D9-2F0465523DB7}"/>
              </a:ext>
            </a:extLst>
          </p:cNvPr>
          <p:cNvCxnSpPr>
            <a:cxnSpLocks/>
          </p:cNvCxnSpPr>
          <p:nvPr/>
        </p:nvCxnSpPr>
        <p:spPr>
          <a:xfrm>
            <a:off x="6457598" y="2914705"/>
            <a:ext cx="25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26" name="直接连接符 3725">
            <a:extLst>
              <a:ext uri="{FF2B5EF4-FFF2-40B4-BE49-F238E27FC236}">
                <a16:creationId xmlns:a16="http://schemas.microsoft.com/office/drawing/2014/main" id="{5FE7F6DA-2255-4D1E-AF0F-C196F805A0F4}"/>
              </a:ext>
            </a:extLst>
          </p:cNvPr>
          <p:cNvCxnSpPr>
            <a:cxnSpLocks/>
          </p:cNvCxnSpPr>
          <p:nvPr/>
        </p:nvCxnSpPr>
        <p:spPr>
          <a:xfrm>
            <a:off x="6457598" y="3598771"/>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27" name="直接连接符 3726">
            <a:extLst>
              <a:ext uri="{FF2B5EF4-FFF2-40B4-BE49-F238E27FC236}">
                <a16:creationId xmlns:a16="http://schemas.microsoft.com/office/drawing/2014/main" id="{0A161C07-6EDA-47E5-99C4-926F53F17D47}"/>
              </a:ext>
            </a:extLst>
          </p:cNvPr>
          <p:cNvCxnSpPr>
            <a:cxnSpLocks/>
          </p:cNvCxnSpPr>
          <p:nvPr/>
        </p:nvCxnSpPr>
        <p:spPr>
          <a:xfrm>
            <a:off x="6457598" y="3940836"/>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28" name="直接连接符 3727">
            <a:extLst>
              <a:ext uri="{FF2B5EF4-FFF2-40B4-BE49-F238E27FC236}">
                <a16:creationId xmlns:a16="http://schemas.microsoft.com/office/drawing/2014/main" id="{43C0A4FB-4DF0-4CF2-8584-D04DDF83118A}"/>
              </a:ext>
            </a:extLst>
          </p:cNvPr>
          <p:cNvCxnSpPr>
            <a:cxnSpLocks/>
          </p:cNvCxnSpPr>
          <p:nvPr/>
        </p:nvCxnSpPr>
        <p:spPr>
          <a:xfrm>
            <a:off x="6457598" y="3257919"/>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729" name="圆角矩形 1580">
            <a:extLst>
              <a:ext uri="{FF2B5EF4-FFF2-40B4-BE49-F238E27FC236}">
                <a16:creationId xmlns:a16="http://schemas.microsoft.com/office/drawing/2014/main" id="{D3DA49FA-C6B9-4355-8DB6-EB0ED46189B1}"/>
              </a:ext>
            </a:extLst>
          </p:cNvPr>
          <p:cNvSpPr/>
          <p:nvPr/>
        </p:nvSpPr>
        <p:spPr>
          <a:xfrm>
            <a:off x="6471885" y="3872928"/>
            <a:ext cx="632395" cy="471936"/>
          </a:xfrm>
          <a:prstGeom prst="roundRect">
            <a:avLst>
              <a:gd name="adj" fmla="val 0"/>
            </a:avLst>
          </a:prstGeom>
          <a:noFill/>
          <a:ln w="12700" cap="flat" cmpd="sng" algn="ctr">
            <a:solidFill>
              <a:srgbClr val="C00000"/>
            </a:solidFill>
            <a:prstDash val="sysDot"/>
            <a:miter lim="800000"/>
          </a:ln>
          <a:effectLst/>
        </p:spPr>
        <p:txBody>
          <a:bodyPr rtlCol="0" anchor="ct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666666"/>
              </a:solidFill>
              <a:effectLst/>
              <a:uLnTx/>
              <a:uFillTx/>
              <a:latin typeface="Calibri"/>
              <a:ea typeface="等线" panose="02010600030101010101" pitchFamily="2" charset="-122"/>
              <a:cs typeface="Arial"/>
            </a:endParaRPr>
          </a:p>
        </p:txBody>
      </p:sp>
      <p:sp>
        <p:nvSpPr>
          <p:cNvPr id="1170" name="副标题 1">
            <a:extLst>
              <a:ext uri="{FF2B5EF4-FFF2-40B4-BE49-F238E27FC236}">
                <a16:creationId xmlns:a16="http://schemas.microsoft.com/office/drawing/2014/main" id="{8345C4CE-C179-4E04-B178-EFB8812B7E58}"/>
              </a:ext>
            </a:extLst>
          </p:cNvPr>
          <p:cNvSpPr txBox="1">
            <a:spLocks/>
          </p:cNvSpPr>
          <p:nvPr/>
        </p:nvSpPr>
        <p:spPr>
          <a:xfrm>
            <a:off x="204284" y="53119"/>
            <a:ext cx="10970682"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0" lang="en-US" altLang="zh-CN" sz="1800" b="1" i="0" u="none" strike="noStrike" kern="1200" cap="none" spc="0" normalizeH="0" baseline="0" noProof="0" dirty="0" err="1">
                <a:ln>
                  <a:noFill/>
                </a:ln>
                <a:solidFill>
                  <a:srgbClr val="C00000"/>
                </a:solidFill>
                <a:effectLst/>
                <a:uLnTx/>
                <a:uFillTx/>
                <a:latin typeface="Microsoft YaHei" panose="020B0503020204020204" pitchFamily="34" charset="-122"/>
                <a:ea typeface="Microsoft YaHei" panose="020B0503020204020204" pitchFamily="34" charset="-122"/>
                <a:cs typeface="Calibri" panose="020F0502020204030204" pitchFamily="34" charset="0"/>
              </a:rPr>
              <a:t>Enh</a:t>
            </a:r>
            <a:r>
              <a:rPr kumimoji="0" lang="en-US" altLang="zh-CN" sz="1800" b="1" i="0" u="none" strike="noStrike" kern="1200" cap="none" spc="0" normalizeH="0" baseline="0" noProof="0" dirty="0">
                <a:ln>
                  <a:noFill/>
                </a:ln>
                <a:solidFill>
                  <a:srgbClr val="C00000"/>
                </a:solidFill>
                <a:effectLst/>
                <a:uLnTx/>
                <a:uFillTx/>
                <a:latin typeface="Microsoft YaHei" panose="020B0503020204020204" pitchFamily="34" charset="-122"/>
                <a:ea typeface="Microsoft YaHei" panose="020B0503020204020204" pitchFamily="34" charset="-122"/>
                <a:cs typeface="Calibri" panose="020F0502020204030204" pitchFamily="34" charset="0"/>
              </a:rPr>
              <a:t>. 2-1: SRS Hopping Enhancement to Enable Channel Interpolation </a:t>
            </a:r>
          </a:p>
        </p:txBody>
      </p:sp>
      <p:sp>
        <p:nvSpPr>
          <p:cNvPr id="1179" name="矩形 1178">
            <a:extLst>
              <a:ext uri="{FF2B5EF4-FFF2-40B4-BE49-F238E27FC236}">
                <a16:creationId xmlns:a16="http://schemas.microsoft.com/office/drawing/2014/main" id="{7072E256-9D59-47D3-98FC-B08778993099}"/>
              </a:ext>
            </a:extLst>
          </p:cNvPr>
          <p:cNvSpPr/>
          <p:nvPr/>
        </p:nvSpPr>
        <p:spPr>
          <a:xfrm>
            <a:off x="7214255" y="2561636"/>
            <a:ext cx="1252440"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Hopping period</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1180" name="左大括号 1179">
            <a:extLst>
              <a:ext uri="{FF2B5EF4-FFF2-40B4-BE49-F238E27FC236}">
                <a16:creationId xmlns:a16="http://schemas.microsoft.com/office/drawing/2014/main" id="{DBC03EDD-30F9-4296-8FFC-EA7E9A481818}"/>
              </a:ext>
            </a:extLst>
          </p:cNvPr>
          <p:cNvSpPr/>
          <p:nvPr/>
        </p:nvSpPr>
        <p:spPr>
          <a:xfrm rot="5400000" flipV="1">
            <a:off x="7617365" y="1722908"/>
            <a:ext cx="108000" cy="2160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A"/>
              </a:solidFill>
              <a:effectLst/>
              <a:uLnTx/>
              <a:uFillTx/>
              <a:latin typeface="Arial" panose="020B0604020202020204"/>
              <a:ea typeface="黑体" panose="02010609060101010101" pitchFamily="49" charset="-122"/>
              <a:cs typeface="+mn-cs"/>
            </a:endParaRPr>
          </a:p>
        </p:txBody>
      </p:sp>
      <p:cxnSp>
        <p:nvCxnSpPr>
          <p:cNvPr id="1181" name="直接连接符 1180">
            <a:extLst>
              <a:ext uri="{FF2B5EF4-FFF2-40B4-BE49-F238E27FC236}">
                <a16:creationId xmlns:a16="http://schemas.microsoft.com/office/drawing/2014/main" id="{85597C09-8E39-4346-A5FE-095B2A69F4EF}"/>
              </a:ext>
            </a:extLst>
          </p:cNvPr>
          <p:cNvCxnSpPr>
            <a:cxnSpLocks/>
          </p:cNvCxnSpPr>
          <p:nvPr/>
        </p:nvCxnSpPr>
        <p:spPr>
          <a:xfrm flipV="1">
            <a:off x="6334965" y="2893558"/>
            <a:ext cx="0" cy="1080000"/>
          </a:xfrm>
          <a:prstGeom prst="line">
            <a:avLst/>
          </a:prstGeom>
          <a:ln>
            <a:solidFill>
              <a:schemeClr val="bg1">
                <a:lumMod val="85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82" name="矩形 1181">
            <a:extLst>
              <a:ext uri="{FF2B5EF4-FFF2-40B4-BE49-F238E27FC236}">
                <a16:creationId xmlns:a16="http://schemas.microsoft.com/office/drawing/2014/main" id="{671C2CD7-C715-4863-A878-C0153D610D07}"/>
              </a:ext>
            </a:extLst>
          </p:cNvPr>
          <p:cNvSpPr/>
          <p:nvPr/>
        </p:nvSpPr>
        <p:spPr>
          <a:xfrm rot="5400000">
            <a:off x="5841101" y="3303734"/>
            <a:ext cx="809889"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Frequency</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cxnSp>
        <p:nvCxnSpPr>
          <p:cNvPr id="1187" name="直接连接符 1166">
            <a:extLst>
              <a:ext uri="{FF2B5EF4-FFF2-40B4-BE49-F238E27FC236}">
                <a16:creationId xmlns:a16="http://schemas.microsoft.com/office/drawing/2014/main" id="{EE969EAD-1B75-416E-9674-B4BE1EBD5D12}"/>
              </a:ext>
            </a:extLst>
          </p:cNvPr>
          <p:cNvCxnSpPr>
            <a:cxnSpLocks/>
          </p:cNvCxnSpPr>
          <p:nvPr/>
        </p:nvCxnSpPr>
        <p:spPr>
          <a:xfrm>
            <a:off x="6525846" y="4283321"/>
            <a:ext cx="2520000" cy="0"/>
          </a:xfrm>
          <a:prstGeom prst="line">
            <a:avLst/>
          </a:prstGeom>
          <a:ln>
            <a:solidFill>
              <a:schemeClr val="bg1">
                <a:lumMod val="85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88" name="矩形 1171">
            <a:extLst>
              <a:ext uri="{FF2B5EF4-FFF2-40B4-BE49-F238E27FC236}">
                <a16:creationId xmlns:a16="http://schemas.microsoft.com/office/drawing/2014/main" id="{2461B9CF-1E1A-414B-9F77-C32024C2EBE0}"/>
              </a:ext>
            </a:extLst>
          </p:cNvPr>
          <p:cNvSpPr/>
          <p:nvPr/>
        </p:nvSpPr>
        <p:spPr>
          <a:xfrm>
            <a:off x="8745613" y="4048314"/>
            <a:ext cx="809889"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800" kern="0" dirty="0">
                <a:solidFill>
                  <a:srgbClr val="1D1D1A"/>
                </a:solidFill>
                <a:latin typeface="Arial" panose="020B0604020202020204"/>
                <a:ea typeface="黑体" panose="02010609060101010101" pitchFamily="49" charset="-122"/>
              </a:rPr>
              <a:t>Time</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cxnSp>
        <p:nvCxnSpPr>
          <p:cNvPr id="433" name="连接符: 曲线 432">
            <a:extLst>
              <a:ext uri="{FF2B5EF4-FFF2-40B4-BE49-F238E27FC236}">
                <a16:creationId xmlns:a16="http://schemas.microsoft.com/office/drawing/2014/main" id="{00DA1AC5-289E-4B7C-837D-244E60F5FEDB}"/>
              </a:ext>
            </a:extLst>
          </p:cNvPr>
          <p:cNvCxnSpPr>
            <a:cxnSpLocks/>
            <a:stCxn id="3712" idx="3"/>
          </p:cNvCxnSpPr>
          <p:nvPr/>
        </p:nvCxnSpPr>
        <p:spPr>
          <a:xfrm>
            <a:off x="3657025" y="2787473"/>
            <a:ext cx="327379" cy="343866"/>
          </a:xfrm>
          <a:prstGeom prst="curvedConnector3">
            <a:avLst>
              <a:gd name="adj1" fmla="val 50000"/>
            </a:avLst>
          </a:prstGeom>
          <a:noFill/>
          <a:ln w="6350" cap="flat" cmpd="sng" algn="ctr">
            <a:solidFill>
              <a:srgbClr val="C7000A"/>
            </a:solidFill>
            <a:prstDash val="solid"/>
            <a:miter lim="800000"/>
            <a:tailEnd type="triangle"/>
          </a:ln>
          <a:effectLst/>
        </p:spPr>
      </p:cxnSp>
      <p:grpSp>
        <p:nvGrpSpPr>
          <p:cNvPr id="4" name="组合 3"/>
          <p:cNvGrpSpPr/>
          <p:nvPr/>
        </p:nvGrpSpPr>
        <p:grpSpPr>
          <a:xfrm rot="10800000">
            <a:off x="4513003" y="2755332"/>
            <a:ext cx="156078" cy="914768"/>
            <a:chOff x="4319074" y="5244682"/>
            <a:chExt cx="156078" cy="914768"/>
          </a:xfrm>
        </p:grpSpPr>
        <p:sp>
          <p:nvSpPr>
            <p:cNvPr id="1121" name="矩形 1120">
              <a:extLst>
                <a:ext uri="{FF2B5EF4-FFF2-40B4-BE49-F238E27FC236}">
                  <a16:creationId xmlns:a16="http://schemas.microsoft.com/office/drawing/2014/main" id="{52B23073-2C42-4BDE-8BB7-A10BAF95D72A}"/>
                </a:ext>
              </a:extLst>
            </p:cNvPr>
            <p:cNvSpPr/>
            <p:nvPr/>
          </p:nvSpPr>
          <p:spPr bwMode="auto">
            <a:xfrm>
              <a:off x="4319074" y="5931975"/>
              <a:ext cx="156078" cy="227475"/>
            </a:xfrm>
            <a:prstGeom prst="rect">
              <a:avLst/>
            </a:prstGeom>
            <a:solidFill>
              <a:srgbClr val="FFFFFF">
                <a:lumMod val="95000"/>
              </a:srgbClr>
            </a:solidFill>
            <a:ln w="6350">
              <a:solidFill>
                <a:srgbClr val="1D1D1A"/>
              </a:solidFill>
            </a:ln>
            <a:effectLst/>
          </p:spPr>
          <p:txBody>
            <a:bodyPr vert="vert270" wrap="square" lIns="91404" tIns="45702" rIns="91404" bIns="45702"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1" i="0" u="none" strike="noStrike" kern="0" cap="none" spc="0" normalizeH="0" baseline="0" noProof="0" dirty="0">
                <a:ln>
                  <a:noFill/>
                </a:ln>
                <a:solidFill>
                  <a:srgbClr val="2D2015"/>
                </a:solidFill>
                <a:effectLst/>
                <a:uLnTx/>
                <a:uFillTx/>
                <a:latin typeface="Arial" panose="020B0604020202020204"/>
                <a:ea typeface="微软雅黑" panose="020B0503020204020204" pitchFamily="34" charset="-122"/>
                <a:cs typeface="Arial"/>
              </a:endParaRPr>
            </a:p>
          </p:txBody>
        </p:sp>
        <p:sp>
          <p:nvSpPr>
            <p:cNvPr id="1122" name="矩形 1121">
              <a:extLst>
                <a:ext uri="{FF2B5EF4-FFF2-40B4-BE49-F238E27FC236}">
                  <a16:creationId xmlns:a16="http://schemas.microsoft.com/office/drawing/2014/main" id="{8C72F775-D330-473F-B803-71852BE5389D}"/>
                </a:ext>
              </a:extLst>
            </p:cNvPr>
            <p:cNvSpPr/>
            <p:nvPr/>
          </p:nvSpPr>
          <p:spPr bwMode="auto">
            <a:xfrm>
              <a:off x="4319074" y="5702878"/>
              <a:ext cx="156078" cy="227475"/>
            </a:xfrm>
            <a:prstGeom prst="rect">
              <a:avLst/>
            </a:prstGeom>
            <a:solidFill>
              <a:srgbClr val="FFFFFF">
                <a:lumMod val="95000"/>
              </a:srgbClr>
            </a:solidFill>
            <a:ln w="6350">
              <a:solidFill>
                <a:srgbClr val="1D1D1A"/>
              </a:solidFill>
            </a:ln>
            <a:effectLst/>
          </p:spPr>
          <p:txBody>
            <a:bodyPr vert="vert270" wrap="square" lIns="91404" tIns="45702" rIns="91404" bIns="45702"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1" i="0" u="none" strike="noStrike" kern="0" cap="none" spc="0" normalizeH="0" baseline="0" noProof="0" dirty="0">
                <a:ln>
                  <a:noFill/>
                </a:ln>
                <a:solidFill>
                  <a:srgbClr val="2D2015"/>
                </a:solidFill>
                <a:effectLst/>
                <a:uLnTx/>
                <a:uFillTx/>
                <a:latin typeface="Arial" panose="020B0604020202020204"/>
                <a:ea typeface="微软雅黑" panose="020B0503020204020204" pitchFamily="34" charset="-122"/>
                <a:cs typeface="Arial"/>
              </a:endParaRPr>
            </a:p>
          </p:txBody>
        </p:sp>
        <p:sp>
          <p:nvSpPr>
            <p:cNvPr id="1123" name="矩形 1122">
              <a:extLst>
                <a:ext uri="{FF2B5EF4-FFF2-40B4-BE49-F238E27FC236}">
                  <a16:creationId xmlns:a16="http://schemas.microsoft.com/office/drawing/2014/main" id="{E7537480-A0F3-4B83-BCA6-7E5481F95DC8}"/>
                </a:ext>
              </a:extLst>
            </p:cNvPr>
            <p:cNvSpPr/>
            <p:nvPr/>
          </p:nvSpPr>
          <p:spPr bwMode="auto">
            <a:xfrm>
              <a:off x="4319074" y="5473779"/>
              <a:ext cx="156078" cy="227475"/>
            </a:xfrm>
            <a:prstGeom prst="rect">
              <a:avLst/>
            </a:prstGeom>
            <a:solidFill>
              <a:srgbClr val="FFFFFF">
                <a:lumMod val="95000"/>
              </a:srgbClr>
            </a:solidFill>
            <a:ln w="6350">
              <a:solidFill>
                <a:srgbClr val="1D1D1A"/>
              </a:solidFill>
            </a:ln>
            <a:effectLst/>
          </p:spPr>
          <p:txBody>
            <a:bodyPr vert="vert270" wrap="square" lIns="91404" tIns="45702" rIns="91404" bIns="45702"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1" i="0" u="none" strike="noStrike" kern="0" cap="none" spc="0" normalizeH="0" baseline="0" noProof="0" dirty="0">
                <a:ln>
                  <a:noFill/>
                </a:ln>
                <a:solidFill>
                  <a:srgbClr val="2D2015"/>
                </a:solidFill>
                <a:effectLst/>
                <a:uLnTx/>
                <a:uFillTx/>
                <a:latin typeface="Arial" panose="020B0604020202020204"/>
                <a:ea typeface="微软雅黑" panose="020B0503020204020204" pitchFamily="34" charset="-122"/>
                <a:cs typeface="Arial"/>
              </a:endParaRPr>
            </a:p>
          </p:txBody>
        </p:sp>
        <p:sp>
          <p:nvSpPr>
            <p:cNvPr id="1124" name="矩形 1123">
              <a:extLst>
                <a:ext uri="{FF2B5EF4-FFF2-40B4-BE49-F238E27FC236}">
                  <a16:creationId xmlns:a16="http://schemas.microsoft.com/office/drawing/2014/main" id="{C5873CED-282C-4310-8F79-DD849891C93C}"/>
                </a:ext>
              </a:extLst>
            </p:cNvPr>
            <p:cNvSpPr/>
            <p:nvPr/>
          </p:nvSpPr>
          <p:spPr bwMode="auto">
            <a:xfrm>
              <a:off x="4319074" y="5244682"/>
              <a:ext cx="156078" cy="227475"/>
            </a:xfrm>
            <a:prstGeom prst="rect">
              <a:avLst/>
            </a:prstGeom>
            <a:solidFill>
              <a:schemeClr val="accent3">
                <a:lumMod val="75000"/>
              </a:schemeClr>
            </a:solidFill>
            <a:ln w="6350">
              <a:solidFill>
                <a:srgbClr val="1D1D1A"/>
              </a:solidFill>
            </a:ln>
            <a:effectLst/>
          </p:spPr>
          <p:txBody>
            <a:bodyPr vert="vert270" wrap="square" lIns="91404" tIns="45702" rIns="91404" bIns="45702"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 b="1" i="0" u="none" strike="noStrike" kern="0" cap="none" spc="0" normalizeH="0" baseline="0" noProof="0" dirty="0">
                <a:ln>
                  <a:noFill/>
                </a:ln>
                <a:solidFill>
                  <a:srgbClr val="2D2015"/>
                </a:solidFill>
                <a:effectLst/>
                <a:uLnTx/>
                <a:uFillTx/>
                <a:latin typeface="Arial" panose="020B0604020202020204"/>
                <a:ea typeface="微软雅黑" panose="020B0503020204020204" pitchFamily="34" charset="-122"/>
                <a:cs typeface="Arial"/>
              </a:endParaRPr>
            </a:p>
          </p:txBody>
        </p:sp>
      </p:grpSp>
      <p:cxnSp>
        <p:nvCxnSpPr>
          <p:cNvPr id="3700" name="直接连接符 3699">
            <a:extLst>
              <a:ext uri="{FF2B5EF4-FFF2-40B4-BE49-F238E27FC236}">
                <a16:creationId xmlns:a16="http://schemas.microsoft.com/office/drawing/2014/main" id="{0893C2AB-838B-435E-85C5-81F2EA36FA3B}"/>
              </a:ext>
            </a:extLst>
          </p:cNvPr>
          <p:cNvCxnSpPr>
            <a:cxnSpLocks/>
          </p:cNvCxnSpPr>
          <p:nvPr/>
        </p:nvCxnSpPr>
        <p:spPr>
          <a:xfrm>
            <a:off x="1262630" y="3996694"/>
            <a:ext cx="25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01" name="直接连接符 3700">
            <a:extLst>
              <a:ext uri="{FF2B5EF4-FFF2-40B4-BE49-F238E27FC236}">
                <a16:creationId xmlns:a16="http://schemas.microsoft.com/office/drawing/2014/main" id="{05E50EFB-6E08-46C2-BD50-8911FB5AD300}"/>
              </a:ext>
            </a:extLst>
          </p:cNvPr>
          <p:cNvCxnSpPr>
            <a:cxnSpLocks/>
          </p:cNvCxnSpPr>
          <p:nvPr/>
        </p:nvCxnSpPr>
        <p:spPr>
          <a:xfrm>
            <a:off x="1262630" y="2629449"/>
            <a:ext cx="252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02" name="直接连接符 3701">
            <a:extLst>
              <a:ext uri="{FF2B5EF4-FFF2-40B4-BE49-F238E27FC236}">
                <a16:creationId xmlns:a16="http://schemas.microsoft.com/office/drawing/2014/main" id="{5E6436CF-2D2C-435E-9EDF-C022071037E7}"/>
              </a:ext>
            </a:extLst>
          </p:cNvPr>
          <p:cNvCxnSpPr>
            <a:cxnSpLocks/>
          </p:cNvCxnSpPr>
          <p:nvPr/>
        </p:nvCxnSpPr>
        <p:spPr>
          <a:xfrm>
            <a:off x="1262630" y="3313515"/>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03" name="直接连接符 3702">
            <a:extLst>
              <a:ext uri="{FF2B5EF4-FFF2-40B4-BE49-F238E27FC236}">
                <a16:creationId xmlns:a16="http://schemas.microsoft.com/office/drawing/2014/main" id="{C63DA8BA-E838-4B8B-ABB9-8B2427F99943}"/>
              </a:ext>
            </a:extLst>
          </p:cNvPr>
          <p:cNvCxnSpPr>
            <a:cxnSpLocks/>
          </p:cNvCxnSpPr>
          <p:nvPr/>
        </p:nvCxnSpPr>
        <p:spPr>
          <a:xfrm>
            <a:off x="1262630" y="3655580"/>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04" name="直接连接符 3703">
            <a:extLst>
              <a:ext uri="{FF2B5EF4-FFF2-40B4-BE49-F238E27FC236}">
                <a16:creationId xmlns:a16="http://schemas.microsoft.com/office/drawing/2014/main" id="{EE3DF991-FB5F-4C0D-BE11-312FA0A9DD2C}"/>
              </a:ext>
            </a:extLst>
          </p:cNvPr>
          <p:cNvCxnSpPr>
            <a:cxnSpLocks/>
          </p:cNvCxnSpPr>
          <p:nvPr/>
        </p:nvCxnSpPr>
        <p:spPr>
          <a:xfrm>
            <a:off x="1262630" y="2972663"/>
            <a:ext cx="2520000"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左大括号 6">
            <a:extLst>
              <a:ext uri="{FF2B5EF4-FFF2-40B4-BE49-F238E27FC236}">
                <a16:creationId xmlns:a16="http://schemas.microsoft.com/office/drawing/2014/main" id="{9EA0B085-614D-4EAA-81D5-EDC329815FCF}"/>
              </a:ext>
            </a:extLst>
          </p:cNvPr>
          <p:cNvSpPr/>
          <p:nvPr/>
        </p:nvSpPr>
        <p:spPr>
          <a:xfrm>
            <a:off x="1352790" y="3655580"/>
            <a:ext cx="45719" cy="33716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A"/>
              </a:solidFill>
              <a:effectLst/>
              <a:uLnTx/>
              <a:uFillTx/>
              <a:latin typeface="Arial" panose="020B0604020202020204"/>
              <a:ea typeface="黑体" panose="02010609060101010101" pitchFamily="49" charset="-122"/>
              <a:cs typeface="+mn-cs"/>
            </a:endParaRPr>
          </a:p>
        </p:txBody>
      </p:sp>
      <p:sp>
        <p:nvSpPr>
          <p:cNvPr id="8" name="矩形 7">
            <a:extLst>
              <a:ext uri="{FF2B5EF4-FFF2-40B4-BE49-F238E27FC236}">
                <a16:creationId xmlns:a16="http://schemas.microsoft.com/office/drawing/2014/main" id="{A43DEEFB-DD5A-43E6-B739-2555965A3C6B}"/>
              </a:ext>
            </a:extLst>
          </p:cNvPr>
          <p:cNvSpPr/>
          <p:nvPr/>
        </p:nvSpPr>
        <p:spPr>
          <a:xfrm>
            <a:off x="960611" y="3996694"/>
            <a:ext cx="1800840" cy="33855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SRS is only transmitted in partial bandwidth, e.g., 4 or 6RBs </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cxnSp>
        <p:nvCxnSpPr>
          <p:cNvPr id="1167" name="直接连接符 1166">
            <a:extLst>
              <a:ext uri="{FF2B5EF4-FFF2-40B4-BE49-F238E27FC236}">
                <a16:creationId xmlns:a16="http://schemas.microsoft.com/office/drawing/2014/main" id="{77E17B58-AD8A-4309-A375-FF5854FA7E36}"/>
              </a:ext>
            </a:extLst>
          </p:cNvPr>
          <p:cNvCxnSpPr>
            <a:cxnSpLocks/>
          </p:cNvCxnSpPr>
          <p:nvPr/>
        </p:nvCxnSpPr>
        <p:spPr>
          <a:xfrm flipV="1">
            <a:off x="1099780" y="2664456"/>
            <a:ext cx="0" cy="1080000"/>
          </a:xfrm>
          <a:prstGeom prst="line">
            <a:avLst/>
          </a:prstGeom>
          <a:ln>
            <a:solidFill>
              <a:schemeClr val="bg1">
                <a:lumMod val="85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72" name="矩形 1171">
            <a:extLst>
              <a:ext uri="{FF2B5EF4-FFF2-40B4-BE49-F238E27FC236}">
                <a16:creationId xmlns:a16="http://schemas.microsoft.com/office/drawing/2014/main" id="{A7A80DF3-19FB-4E09-AB58-593064DD1F03}"/>
              </a:ext>
            </a:extLst>
          </p:cNvPr>
          <p:cNvSpPr/>
          <p:nvPr/>
        </p:nvSpPr>
        <p:spPr>
          <a:xfrm rot="5400000">
            <a:off x="605916" y="3074632"/>
            <a:ext cx="809889"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Frequency</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grpSp>
        <p:nvGrpSpPr>
          <p:cNvPr id="2" name="组合 1">
            <a:extLst>
              <a:ext uri="{FF2B5EF4-FFF2-40B4-BE49-F238E27FC236}">
                <a16:creationId xmlns:a16="http://schemas.microsoft.com/office/drawing/2014/main" id="{7308263A-9D85-4B2D-98FE-D2780E19C38D}"/>
              </a:ext>
            </a:extLst>
          </p:cNvPr>
          <p:cNvGrpSpPr/>
          <p:nvPr/>
        </p:nvGrpSpPr>
        <p:grpSpPr>
          <a:xfrm>
            <a:off x="1419959" y="2306704"/>
            <a:ext cx="2237066" cy="1683454"/>
            <a:chOff x="3516686" y="2109973"/>
            <a:chExt cx="2237066" cy="1683454"/>
          </a:xfrm>
        </p:grpSpPr>
        <p:grpSp>
          <p:nvGrpSpPr>
            <p:cNvPr id="3340" name="组合 3339">
              <a:extLst>
                <a:ext uri="{FF2B5EF4-FFF2-40B4-BE49-F238E27FC236}">
                  <a16:creationId xmlns:a16="http://schemas.microsoft.com/office/drawing/2014/main" id="{BD44513F-9214-4C0F-A4CE-8FE4597E331E}"/>
                </a:ext>
              </a:extLst>
            </p:cNvPr>
            <p:cNvGrpSpPr/>
            <p:nvPr/>
          </p:nvGrpSpPr>
          <p:grpSpPr>
            <a:xfrm>
              <a:off x="3516686" y="2428872"/>
              <a:ext cx="325320" cy="1364555"/>
              <a:chOff x="690278" y="2746770"/>
              <a:chExt cx="325320" cy="1364555"/>
            </a:xfrm>
          </p:grpSpPr>
          <p:grpSp>
            <p:nvGrpSpPr>
              <p:cNvPr id="3341" name="组合 3340">
                <a:extLst>
                  <a:ext uri="{FF2B5EF4-FFF2-40B4-BE49-F238E27FC236}">
                    <a16:creationId xmlns:a16="http://schemas.microsoft.com/office/drawing/2014/main" id="{C4A578BA-FEA4-4FA1-83C3-E4EE928139BD}"/>
                  </a:ext>
                </a:extLst>
              </p:cNvPr>
              <p:cNvGrpSpPr/>
              <p:nvPr/>
            </p:nvGrpSpPr>
            <p:grpSpPr>
              <a:xfrm>
                <a:off x="690278" y="2746770"/>
                <a:ext cx="81502" cy="1364555"/>
                <a:chOff x="1119505" y="1037874"/>
                <a:chExt cx="274385" cy="4782251"/>
              </a:xfrm>
            </p:grpSpPr>
            <p:sp>
              <p:nvSpPr>
                <p:cNvPr id="3393" name="矩形 3392">
                  <a:extLst>
                    <a:ext uri="{FF2B5EF4-FFF2-40B4-BE49-F238E27FC236}">
                      <a16:creationId xmlns:a16="http://schemas.microsoft.com/office/drawing/2014/main" id="{7A1E4BBA-1DF2-42B7-8E83-43B0D5DCDE3A}"/>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4" name="矩形 3393">
                  <a:extLst>
                    <a:ext uri="{FF2B5EF4-FFF2-40B4-BE49-F238E27FC236}">
                      <a16:creationId xmlns:a16="http://schemas.microsoft.com/office/drawing/2014/main" id="{3BDD84D6-C3A5-4F9E-A024-C0A1115F07AD}"/>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5" name="矩形 3394">
                  <a:extLst>
                    <a:ext uri="{FF2B5EF4-FFF2-40B4-BE49-F238E27FC236}">
                      <a16:creationId xmlns:a16="http://schemas.microsoft.com/office/drawing/2014/main" id="{B4AD851D-B48B-4A64-8E4E-B8EEF27334AF}"/>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6" name="矩形 3395">
                  <a:extLst>
                    <a:ext uri="{FF2B5EF4-FFF2-40B4-BE49-F238E27FC236}">
                      <a16:creationId xmlns:a16="http://schemas.microsoft.com/office/drawing/2014/main" id="{5371A90E-9FB7-4D10-B286-890D0196607D}"/>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7" name="矩形 3396">
                  <a:extLst>
                    <a:ext uri="{FF2B5EF4-FFF2-40B4-BE49-F238E27FC236}">
                      <a16:creationId xmlns:a16="http://schemas.microsoft.com/office/drawing/2014/main" id="{2FA3ECAF-FDB1-45ED-9B9D-56A5687EE6B8}"/>
                    </a:ext>
                  </a:extLst>
                </p:cNvPr>
                <p:cNvSpPr/>
                <p:nvPr/>
              </p:nvSpPr>
              <p:spPr>
                <a:xfrm rot="16200000">
                  <a:off x="11072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8" name="矩形 3397">
                  <a:extLst>
                    <a:ext uri="{FF2B5EF4-FFF2-40B4-BE49-F238E27FC236}">
                      <a16:creationId xmlns:a16="http://schemas.microsoft.com/office/drawing/2014/main" id="{0FBA1708-8CD2-405B-879A-74E0891DEBED}"/>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9" name="矩形 3398">
                  <a:extLst>
                    <a:ext uri="{FF2B5EF4-FFF2-40B4-BE49-F238E27FC236}">
                      <a16:creationId xmlns:a16="http://schemas.microsoft.com/office/drawing/2014/main" id="{A7B836EC-72A6-4654-865F-A9CA5CC9C791}"/>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00" name="矩形 3399">
                  <a:extLst>
                    <a:ext uri="{FF2B5EF4-FFF2-40B4-BE49-F238E27FC236}">
                      <a16:creationId xmlns:a16="http://schemas.microsoft.com/office/drawing/2014/main" id="{0FFDB1B8-EA9B-4097-A994-0BEE994D9D76}"/>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01" name="矩形 3400">
                  <a:extLst>
                    <a:ext uri="{FF2B5EF4-FFF2-40B4-BE49-F238E27FC236}">
                      <a16:creationId xmlns:a16="http://schemas.microsoft.com/office/drawing/2014/main" id="{98C11A96-4269-4ACD-852D-4C42365C790A}"/>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02" name="矩形 3401">
                  <a:extLst>
                    <a:ext uri="{FF2B5EF4-FFF2-40B4-BE49-F238E27FC236}">
                      <a16:creationId xmlns:a16="http://schemas.microsoft.com/office/drawing/2014/main" id="{1F73DBA2-315A-4CC8-9C6D-30DEFFA7E7D2}"/>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03" name="矩形 3402">
                  <a:extLst>
                    <a:ext uri="{FF2B5EF4-FFF2-40B4-BE49-F238E27FC236}">
                      <a16:creationId xmlns:a16="http://schemas.microsoft.com/office/drawing/2014/main" id="{52789DA0-2CD3-4ED4-AB86-4A4B2EFD0C66}"/>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04" name="矩形 3403">
                  <a:extLst>
                    <a:ext uri="{FF2B5EF4-FFF2-40B4-BE49-F238E27FC236}">
                      <a16:creationId xmlns:a16="http://schemas.microsoft.com/office/drawing/2014/main" id="{6FDD6332-A995-4A95-81A4-19F94B4606E8}"/>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05" name="矩形 3404">
                  <a:extLst>
                    <a:ext uri="{FF2B5EF4-FFF2-40B4-BE49-F238E27FC236}">
                      <a16:creationId xmlns:a16="http://schemas.microsoft.com/office/drawing/2014/main" id="{F29936D6-FE9B-42E6-B4A6-4436A3C81DF4}"/>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06" name="矩形 3405">
                  <a:extLst>
                    <a:ext uri="{FF2B5EF4-FFF2-40B4-BE49-F238E27FC236}">
                      <a16:creationId xmlns:a16="http://schemas.microsoft.com/office/drawing/2014/main" id="{ED3F1A0C-2F08-4ED2-9D9A-A4686FE6DF27}"/>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07" name="矩形 3406">
                  <a:extLst>
                    <a:ext uri="{FF2B5EF4-FFF2-40B4-BE49-F238E27FC236}">
                      <a16:creationId xmlns:a16="http://schemas.microsoft.com/office/drawing/2014/main" id="{22FC3059-D951-4327-84DD-8C2BD1EDAC19}"/>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08" name="矩形 3407">
                  <a:extLst>
                    <a:ext uri="{FF2B5EF4-FFF2-40B4-BE49-F238E27FC236}">
                      <a16:creationId xmlns:a16="http://schemas.microsoft.com/office/drawing/2014/main" id="{CC12AF3F-24E9-47A1-A3D2-E58AEBA0069C}"/>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342" name="组合 3341">
                <a:extLst>
                  <a:ext uri="{FF2B5EF4-FFF2-40B4-BE49-F238E27FC236}">
                    <a16:creationId xmlns:a16="http://schemas.microsoft.com/office/drawing/2014/main" id="{8A33F59A-57B4-46D5-8AEE-205EB991CFAD}"/>
                  </a:ext>
                </a:extLst>
              </p:cNvPr>
              <p:cNvGrpSpPr/>
              <p:nvPr/>
            </p:nvGrpSpPr>
            <p:grpSpPr>
              <a:xfrm>
                <a:off x="771336" y="2746770"/>
                <a:ext cx="81502" cy="1364555"/>
                <a:chOff x="1119505" y="1037874"/>
                <a:chExt cx="274385" cy="4782251"/>
              </a:xfrm>
            </p:grpSpPr>
            <p:sp>
              <p:nvSpPr>
                <p:cNvPr id="3377" name="矩形 3376">
                  <a:extLst>
                    <a:ext uri="{FF2B5EF4-FFF2-40B4-BE49-F238E27FC236}">
                      <a16:creationId xmlns:a16="http://schemas.microsoft.com/office/drawing/2014/main" id="{5CAD1139-200D-41BA-97C5-3F4E89EEC140}"/>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8" name="矩形 3377">
                  <a:extLst>
                    <a:ext uri="{FF2B5EF4-FFF2-40B4-BE49-F238E27FC236}">
                      <a16:creationId xmlns:a16="http://schemas.microsoft.com/office/drawing/2014/main" id="{59985415-696C-423A-A446-9F3475CE1B20}"/>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9" name="矩形 3378">
                  <a:extLst>
                    <a:ext uri="{FF2B5EF4-FFF2-40B4-BE49-F238E27FC236}">
                      <a16:creationId xmlns:a16="http://schemas.microsoft.com/office/drawing/2014/main" id="{F9B7236B-91F4-41E5-B86E-F115DB688C02}"/>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0" name="矩形 3379">
                  <a:extLst>
                    <a:ext uri="{FF2B5EF4-FFF2-40B4-BE49-F238E27FC236}">
                      <a16:creationId xmlns:a16="http://schemas.microsoft.com/office/drawing/2014/main" id="{46B5A2D2-464B-46FF-A1EB-71674C147F43}"/>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1" name="矩形 3380">
                  <a:extLst>
                    <a:ext uri="{FF2B5EF4-FFF2-40B4-BE49-F238E27FC236}">
                      <a16:creationId xmlns:a16="http://schemas.microsoft.com/office/drawing/2014/main" id="{9872D0E9-F7DF-46F5-AF09-78C38970AD1F}"/>
                    </a:ext>
                  </a:extLst>
                </p:cNvPr>
                <p:cNvSpPr/>
                <p:nvPr/>
              </p:nvSpPr>
              <p:spPr>
                <a:xfrm rot="16200000">
                  <a:off x="11072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2" name="矩形 3381">
                  <a:extLst>
                    <a:ext uri="{FF2B5EF4-FFF2-40B4-BE49-F238E27FC236}">
                      <a16:creationId xmlns:a16="http://schemas.microsoft.com/office/drawing/2014/main" id="{26FA7526-428E-49F8-8A9C-86037F22014D}"/>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3" name="矩形 3382">
                  <a:extLst>
                    <a:ext uri="{FF2B5EF4-FFF2-40B4-BE49-F238E27FC236}">
                      <a16:creationId xmlns:a16="http://schemas.microsoft.com/office/drawing/2014/main" id="{1E5F41D1-9F3C-45ED-8D44-B603A7B66FCE}"/>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4" name="矩形 3383">
                  <a:extLst>
                    <a:ext uri="{FF2B5EF4-FFF2-40B4-BE49-F238E27FC236}">
                      <a16:creationId xmlns:a16="http://schemas.microsoft.com/office/drawing/2014/main" id="{032D84C9-8A1D-4FB1-8E03-F1FF36815083}"/>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5" name="矩形 3384">
                  <a:extLst>
                    <a:ext uri="{FF2B5EF4-FFF2-40B4-BE49-F238E27FC236}">
                      <a16:creationId xmlns:a16="http://schemas.microsoft.com/office/drawing/2014/main" id="{65166D69-2E6B-481E-B54A-E023E1CD932D}"/>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6" name="矩形 3385">
                  <a:extLst>
                    <a:ext uri="{FF2B5EF4-FFF2-40B4-BE49-F238E27FC236}">
                      <a16:creationId xmlns:a16="http://schemas.microsoft.com/office/drawing/2014/main" id="{E44B2E3F-A3AA-406C-85E5-F2F7A3C6D6CD}"/>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7" name="矩形 3386">
                  <a:extLst>
                    <a:ext uri="{FF2B5EF4-FFF2-40B4-BE49-F238E27FC236}">
                      <a16:creationId xmlns:a16="http://schemas.microsoft.com/office/drawing/2014/main" id="{FEF244C7-A706-462C-ADB5-A70AE8CF3643}"/>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8" name="矩形 3387">
                  <a:extLst>
                    <a:ext uri="{FF2B5EF4-FFF2-40B4-BE49-F238E27FC236}">
                      <a16:creationId xmlns:a16="http://schemas.microsoft.com/office/drawing/2014/main" id="{E2446F86-2944-4CFF-AF7B-8F36BB6EB9E0}"/>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89" name="矩形 3388">
                  <a:extLst>
                    <a:ext uri="{FF2B5EF4-FFF2-40B4-BE49-F238E27FC236}">
                      <a16:creationId xmlns:a16="http://schemas.microsoft.com/office/drawing/2014/main" id="{EFD3F320-A9B9-466F-B114-33540F1368B0}"/>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0" name="矩形 3389">
                  <a:extLst>
                    <a:ext uri="{FF2B5EF4-FFF2-40B4-BE49-F238E27FC236}">
                      <a16:creationId xmlns:a16="http://schemas.microsoft.com/office/drawing/2014/main" id="{315FCC1C-199E-489A-B67F-9C3C64DAA3E4}"/>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1" name="矩形 3390">
                  <a:extLst>
                    <a:ext uri="{FF2B5EF4-FFF2-40B4-BE49-F238E27FC236}">
                      <a16:creationId xmlns:a16="http://schemas.microsoft.com/office/drawing/2014/main" id="{E585E233-0915-4B15-B9C1-A8E01FD55BCE}"/>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92" name="矩形 3391">
                  <a:extLst>
                    <a:ext uri="{FF2B5EF4-FFF2-40B4-BE49-F238E27FC236}">
                      <a16:creationId xmlns:a16="http://schemas.microsoft.com/office/drawing/2014/main" id="{65C0CA80-234C-40B4-A363-7D378E15A0DA}"/>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343" name="组合 3342">
                <a:extLst>
                  <a:ext uri="{FF2B5EF4-FFF2-40B4-BE49-F238E27FC236}">
                    <a16:creationId xmlns:a16="http://schemas.microsoft.com/office/drawing/2014/main" id="{67E569DA-6F42-48F0-8C33-32E43F9DAA73}"/>
                  </a:ext>
                </a:extLst>
              </p:cNvPr>
              <p:cNvGrpSpPr/>
              <p:nvPr/>
            </p:nvGrpSpPr>
            <p:grpSpPr>
              <a:xfrm>
                <a:off x="853038" y="2746770"/>
                <a:ext cx="81502" cy="1364555"/>
                <a:chOff x="1119505" y="1037874"/>
                <a:chExt cx="274385" cy="4782251"/>
              </a:xfrm>
            </p:grpSpPr>
            <p:sp>
              <p:nvSpPr>
                <p:cNvPr id="3361" name="矩形 3360">
                  <a:extLst>
                    <a:ext uri="{FF2B5EF4-FFF2-40B4-BE49-F238E27FC236}">
                      <a16:creationId xmlns:a16="http://schemas.microsoft.com/office/drawing/2014/main" id="{9DA20AD7-0BE2-4B0E-8BFB-2127E2D2717C}"/>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2" name="矩形 3361">
                  <a:extLst>
                    <a:ext uri="{FF2B5EF4-FFF2-40B4-BE49-F238E27FC236}">
                      <a16:creationId xmlns:a16="http://schemas.microsoft.com/office/drawing/2014/main" id="{B57AFFE1-6145-4296-AC5D-4603A14AC876}"/>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3" name="矩形 3362">
                  <a:extLst>
                    <a:ext uri="{FF2B5EF4-FFF2-40B4-BE49-F238E27FC236}">
                      <a16:creationId xmlns:a16="http://schemas.microsoft.com/office/drawing/2014/main" id="{8A8EF498-6CDE-4520-BF1E-39FC1EB8AE38}"/>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4" name="矩形 3363">
                  <a:extLst>
                    <a:ext uri="{FF2B5EF4-FFF2-40B4-BE49-F238E27FC236}">
                      <a16:creationId xmlns:a16="http://schemas.microsoft.com/office/drawing/2014/main" id="{D9B8BE01-5BD8-419F-BEDA-2DB6B15EAB2F}"/>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5" name="矩形 3364">
                  <a:extLst>
                    <a:ext uri="{FF2B5EF4-FFF2-40B4-BE49-F238E27FC236}">
                      <a16:creationId xmlns:a16="http://schemas.microsoft.com/office/drawing/2014/main" id="{0E65A4AB-DCA1-40D1-A909-432FA6133159}"/>
                    </a:ext>
                  </a:extLst>
                </p:cNvPr>
                <p:cNvSpPr/>
                <p:nvPr/>
              </p:nvSpPr>
              <p:spPr>
                <a:xfrm rot="16200000">
                  <a:off x="11072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6" name="矩形 3365">
                  <a:extLst>
                    <a:ext uri="{FF2B5EF4-FFF2-40B4-BE49-F238E27FC236}">
                      <a16:creationId xmlns:a16="http://schemas.microsoft.com/office/drawing/2014/main" id="{088E35EF-9EA1-46A5-B058-8EDD163017AC}"/>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7" name="矩形 3366">
                  <a:extLst>
                    <a:ext uri="{FF2B5EF4-FFF2-40B4-BE49-F238E27FC236}">
                      <a16:creationId xmlns:a16="http://schemas.microsoft.com/office/drawing/2014/main" id="{7D087DAF-B33F-4843-A39D-D9C3D0649BF7}"/>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8" name="矩形 3367">
                  <a:extLst>
                    <a:ext uri="{FF2B5EF4-FFF2-40B4-BE49-F238E27FC236}">
                      <a16:creationId xmlns:a16="http://schemas.microsoft.com/office/drawing/2014/main" id="{651EC5A0-6787-4E41-9F5A-C7C84513A472}"/>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9" name="矩形 3368">
                  <a:extLst>
                    <a:ext uri="{FF2B5EF4-FFF2-40B4-BE49-F238E27FC236}">
                      <a16:creationId xmlns:a16="http://schemas.microsoft.com/office/drawing/2014/main" id="{EA7B6FBC-C3DE-4852-A8A3-AA19AF8487E9}"/>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0" name="矩形 3369">
                  <a:extLst>
                    <a:ext uri="{FF2B5EF4-FFF2-40B4-BE49-F238E27FC236}">
                      <a16:creationId xmlns:a16="http://schemas.microsoft.com/office/drawing/2014/main" id="{74D7328E-66DF-4B12-BD01-CBC53A10BC03}"/>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1" name="矩形 3370">
                  <a:extLst>
                    <a:ext uri="{FF2B5EF4-FFF2-40B4-BE49-F238E27FC236}">
                      <a16:creationId xmlns:a16="http://schemas.microsoft.com/office/drawing/2014/main" id="{1F1FF7DD-73C9-4006-8C0B-2A090F6AA534}"/>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2" name="矩形 3371">
                  <a:extLst>
                    <a:ext uri="{FF2B5EF4-FFF2-40B4-BE49-F238E27FC236}">
                      <a16:creationId xmlns:a16="http://schemas.microsoft.com/office/drawing/2014/main" id="{B1774C01-EBF9-4B82-AF50-762024C28FAC}"/>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3" name="矩形 3372">
                  <a:extLst>
                    <a:ext uri="{FF2B5EF4-FFF2-40B4-BE49-F238E27FC236}">
                      <a16:creationId xmlns:a16="http://schemas.microsoft.com/office/drawing/2014/main" id="{1653FB6E-9FE2-411E-8915-7190BC13C722}"/>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4" name="矩形 3373">
                  <a:extLst>
                    <a:ext uri="{FF2B5EF4-FFF2-40B4-BE49-F238E27FC236}">
                      <a16:creationId xmlns:a16="http://schemas.microsoft.com/office/drawing/2014/main" id="{E0D09059-D384-4548-A4E8-0983CB0D6E86}"/>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5" name="矩形 3374">
                  <a:extLst>
                    <a:ext uri="{FF2B5EF4-FFF2-40B4-BE49-F238E27FC236}">
                      <a16:creationId xmlns:a16="http://schemas.microsoft.com/office/drawing/2014/main" id="{A2C0F913-95DF-45A1-91C1-521C8CBFD46A}"/>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76" name="矩形 3375">
                  <a:extLst>
                    <a:ext uri="{FF2B5EF4-FFF2-40B4-BE49-F238E27FC236}">
                      <a16:creationId xmlns:a16="http://schemas.microsoft.com/office/drawing/2014/main" id="{B1EC8E83-7E2B-44FA-B5D1-FA1AABC73B77}"/>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344" name="组合 3343">
                <a:extLst>
                  <a:ext uri="{FF2B5EF4-FFF2-40B4-BE49-F238E27FC236}">
                    <a16:creationId xmlns:a16="http://schemas.microsoft.com/office/drawing/2014/main" id="{43596A90-CB8B-470F-9A32-CFC9FCE31F63}"/>
                  </a:ext>
                </a:extLst>
              </p:cNvPr>
              <p:cNvGrpSpPr/>
              <p:nvPr/>
            </p:nvGrpSpPr>
            <p:grpSpPr>
              <a:xfrm>
                <a:off x="934096" y="2746770"/>
                <a:ext cx="81502" cy="1364555"/>
                <a:chOff x="1119505" y="1037874"/>
                <a:chExt cx="274385" cy="4782251"/>
              </a:xfrm>
            </p:grpSpPr>
            <p:sp>
              <p:nvSpPr>
                <p:cNvPr id="3345" name="矩形 3344">
                  <a:extLst>
                    <a:ext uri="{FF2B5EF4-FFF2-40B4-BE49-F238E27FC236}">
                      <a16:creationId xmlns:a16="http://schemas.microsoft.com/office/drawing/2014/main" id="{DFE9B1B6-12BF-4FFA-9E68-EB7ED0F6EE3D}"/>
                    </a:ext>
                  </a:extLst>
                </p:cNvPr>
                <p:cNvSpPr/>
                <p:nvPr/>
              </p:nvSpPr>
              <p:spPr>
                <a:xfrm rot="16200000">
                  <a:off x="1107252" y="5533487"/>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46" name="矩形 3345">
                  <a:extLst>
                    <a:ext uri="{FF2B5EF4-FFF2-40B4-BE49-F238E27FC236}">
                      <a16:creationId xmlns:a16="http://schemas.microsoft.com/office/drawing/2014/main" id="{D657A6DC-D94B-47F5-89CC-929962432D3F}"/>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47" name="矩形 3346">
                  <a:extLst>
                    <a:ext uri="{FF2B5EF4-FFF2-40B4-BE49-F238E27FC236}">
                      <a16:creationId xmlns:a16="http://schemas.microsoft.com/office/drawing/2014/main" id="{A4766AB0-E22C-4BEE-AC17-92D3BE4E5001}"/>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48" name="矩形 3347">
                  <a:extLst>
                    <a:ext uri="{FF2B5EF4-FFF2-40B4-BE49-F238E27FC236}">
                      <a16:creationId xmlns:a16="http://schemas.microsoft.com/office/drawing/2014/main" id="{241F9B21-A447-4348-9CD2-1470F7960D4E}"/>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49" name="矩形 3348">
                  <a:extLst>
                    <a:ext uri="{FF2B5EF4-FFF2-40B4-BE49-F238E27FC236}">
                      <a16:creationId xmlns:a16="http://schemas.microsoft.com/office/drawing/2014/main" id="{E14C5243-4912-4B29-9011-78B2137948B7}"/>
                    </a:ext>
                  </a:extLst>
                </p:cNvPr>
                <p:cNvSpPr/>
                <p:nvPr/>
              </p:nvSpPr>
              <p:spPr>
                <a:xfrm rot="16200000">
                  <a:off x="11072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0" name="矩形 3349">
                  <a:extLst>
                    <a:ext uri="{FF2B5EF4-FFF2-40B4-BE49-F238E27FC236}">
                      <a16:creationId xmlns:a16="http://schemas.microsoft.com/office/drawing/2014/main" id="{CF445D10-40E4-4255-BBA0-7CC17663C8F1}"/>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1" name="矩形 3350">
                  <a:extLst>
                    <a:ext uri="{FF2B5EF4-FFF2-40B4-BE49-F238E27FC236}">
                      <a16:creationId xmlns:a16="http://schemas.microsoft.com/office/drawing/2014/main" id="{6E278117-A3D9-448D-B999-52665EE98B29}"/>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2" name="矩形 3351">
                  <a:extLst>
                    <a:ext uri="{FF2B5EF4-FFF2-40B4-BE49-F238E27FC236}">
                      <a16:creationId xmlns:a16="http://schemas.microsoft.com/office/drawing/2014/main" id="{794A6CBB-57A8-4B19-B8E8-73BE3B572099}"/>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3" name="矩形 3352">
                  <a:extLst>
                    <a:ext uri="{FF2B5EF4-FFF2-40B4-BE49-F238E27FC236}">
                      <a16:creationId xmlns:a16="http://schemas.microsoft.com/office/drawing/2014/main" id="{A5482BE8-629F-4A43-B62B-99FE09FCC7F6}"/>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4" name="矩形 3353">
                  <a:extLst>
                    <a:ext uri="{FF2B5EF4-FFF2-40B4-BE49-F238E27FC236}">
                      <a16:creationId xmlns:a16="http://schemas.microsoft.com/office/drawing/2014/main" id="{7F754700-A27F-45D8-A996-3A86D1EF84C3}"/>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5" name="矩形 3354">
                  <a:extLst>
                    <a:ext uri="{FF2B5EF4-FFF2-40B4-BE49-F238E27FC236}">
                      <a16:creationId xmlns:a16="http://schemas.microsoft.com/office/drawing/2014/main" id="{5B343919-3A40-489C-A94F-9F8DF4977F54}"/>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6" name="矩形 3355">
                  <a:extLst>
                    <a:ext uri="{FF2B5EF4-FFF2-40B4-BE49-F238E27FC236}">
                      <a16:creationId xmlns:a16="http://schemas.microsoft.com/office/drawing/2014/main" id="{7B512928-4767-4494-9268-20B2DBC898B2}"/>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7" name="矩形 3356">
                  <a:extLst>
                    <a:ext uri="{FF2B5EF4-FFF2-40B4-BE49-F238E27FC236}">
                      <a16:creationId xmlns:a16="http://schemas.microsoft.com/office/drawing/2014/main" id="{FF132EB2-EE7C-4679-8D9F-C646CE4CFB3C}"/>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8" name="矩形 3357">
                  <a:extLst>
                    <a:ext uri="{FF2B5EF4-FFF2-40B4-BE49-F238E27FC236}">
                      <a16:creationId xmlns:a16="http://schemas.microsoft.com/office/drawing/2014/main" id="{8588B895-A4D9-4D1F-83A3-ECB07A0572D7}"/>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59" name="矩形 3358">
                  <a:extLst>
                    <a:ext uri="{FF2B5EF4-FFF2-40B4-BE49-F238E27FC236}">
                      <a16:creationId xmlns:a16="http://schemas.microsoft.com/office/drawing/2014/main" id="{C9896560-4825-4109-B7C8-824679EDB523}"/>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360" name="矩形 3359">
                  <a:extLst>
                    <a:ext uri="{FF2B5EF4-FFF2-40B4-BE49-F238E27FC236}">
                      <a16:creationId xmlns:a16="http://schemas.microsoft.com/office/drawing/2014/main" id="{ECE5EEE7-C359-4380-B9F3-33B06D6BD5D5}"/>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09" name="组合 3408">
              <a:extLst>
                <a:ext uri="{FF2B5EF4-FFF2-40B4-BE49-F238E27FC236}">
                  <a16:creationId xmlns:a16="http://schemas.microsoft.com/office/drawing/2014/main" id="{968E18A0-29FE-435E-84AE-01A547B7A714}"/>
                </a:ext>
              </a:extLst>
            </p:cNvPr>
            <p:cNvGrpSpPr/>
            <p:nvPr/>
          </p:nvGrpSpPr>
          <p:grpSpPr>
            <a:xfrm>
              <a:off x="4129736" y="2428872"/>
              <a:ext cx="325226" cy="1364555"/>
              <a:chOff x="1114185" y="2746770"/>
              <a:chExt cx="325226" cy="1364555"/>
            </a:xfrm>
          </p:grpSpPr>
          <p:grpSp>
            <p:nvGrpSpPr>
              <p:cNvPr id="3410" name="组合 3409">
                <a:extLst>
                  <a:ext uri="{FF2B5EF4-FFF2-40B4-BE49-F238E27FC236}">
                    <a16:creationId xmlns:a16="http://schemas.microsoft.com/office/drawing/2014/main" id="{B600D827-CD6C-489B-9FA7-57C5D8CA1D66}"/>
                  </a:ext>
                </a:extLst>
              </p:cNvPr>
              <p:cNvGrpSpPr/>
              <p:nvPr/>
            </p:nvGrpSpPr>
            <p:grpSpPr>
              <a:xfrm>
                <a:off x="1114185" y="2746770"/>
                <a:ext cx="81502" cy="1364555"/>
                <a:chOff x="1830705" y="1037874"/>
                <a:chExt cx="274385" cy="4782251"/>
              </a:xfrm>
            </p:grpSpPr>
            <p:sp>
              <p:nvSpPr>
                <p:cNvPr id="3462" name="矩形 3461">
                  <a:extLst>
                    <a:ext uri="{FF2B5EF4-FFF2-40B4-BE49-F238E27FC236}">
                      <a16:creationId xmlns:a16="http://schemas.microsoft.com/office/drawing/2014/main" id="{36579667-526D-476E-9A59-C9BD8BE727D8}"/>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63" name="矩形 3462">
                  <a:extLst>
                    <a:ext uri="{FF2B5EF4-FFF2-40B4-BE49-F238E27FC236}">
                      <a16:creationId xmlns:a16="http://schemas.microsoft.com/office/drawing/2014/main" id="{639E5ABE-009D-431A-9B4D-0930388F9203}"/>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64" name="矩形 3463">
                  <a:extLst>
                    <a:ext uri="{FF2B5EF4-FFF2-40B4-BE49-F238E27FC236}">
                      <a16:creationId xmlns:a16="http://schemas.microsoft.com/office/drawing/2014/main" id="{CC4BB972-A25D-4173-8B71-648F7EAA66BC}"/>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65" name="矩形 3464">
                  <a:extLst>
                    <a:ext uri="{FF2B5EF4-FFF2-40B4-BE49-F238E27FC236}">
                      <a16:creationId xmlns:a16="http://schemas.microsoft.com/office/drawing/2014/main" id="{D35DF2DE-F880-47B9-BFD0-5FC8E8F1C3F1}"/>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66" name="矩形 3465">
                  <a:extLst>
                    <a:ext uri="{FF2B5EF4-FFF2-40B4-BE49-F238E27FC236}">
                      <a16:creationId xmlns:a16="http://schemas.microsoft.com/office/drawing/2014/main" id="{5E429B64-4183-4AAB-B2A0-996346D59B87}"/>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67" name="矩形 3466">
                  <a:extLst>
                    <a:ext uri="{FF2B5EF4-FFF2-40B4-BE49-F238E27FC236}">
                      <a16:creationId xmlns:a16="http://schemas.microsoft.com/office/drawing/2014/main" id="{F30E8F85-DD0F-43A0-932D-156305C04696}"/>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68" name="矩形 3467">
                  <a:extLst>
                    <a:ext uri="{FF2B5EF4-FFF2-40B4-BE49-F238E27FC236}">
                      <a16:creationId xmlns:a16="http://schemas.microsoft.com/office/drawing/2014/main" id="{B4F7E0C0-4A67-482C-99E4-AA341547C97E}"/>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69" name="矩形 3468">
                  <a:extLst>
                    <a:ext uri="{FF2B5EF4-FFF2-40B4-BE49-F238E27FC236}">
                      <a16:creationId xmlns:a16="http://schemas.microsoft.com/office/drawing/2014/main" id="{D91D2CFC-1F00-48A0-A6BF-87E8E8189262}"/>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70" name="矩形 3469">
                  <a:extLst>
                    <a:ext uri="{FF2B5EF4-FFF2-40B4-BE49-F238E27FC236}">
                      <a16:creationId xmlns:a16="http://schemas.microsoft.com/office/drawing/2014/main" id="{1DA9D5A5-CBB8-4A90-AF4C-4FA0BCFA832F}"/>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71" name="矩形 3470">
                  <a:extLst>
                    <a:ext uri="{FF2B5EF4-FFF2-40B4-BE49-F238E27FC236}">
                      <a16:creationId xmlns:a16="http://schemas.microsoft.com/office/drawing/2014/main" id="{8EACC483-4446-4996-80CA-F01A51E41C3B}"/>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72" name="矩形 3471">
                  <a:extLst>
                    <a:ext uri="{FF2B5EF4-FFF2-40B4-BE49-F238E27FC236}">
                      <a16:creationId xmlns:a16="http://schemas.microsoft.com/office/drawing/2014/main" id="{96959C89-3223-4B21-B33E-9D6C589F442D}"/>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73" name="矩形 3472">
                  <a:extLst>
                    <a:ext uri="{FF2B5EF4-FFF2-40B4-BE49-F238E27FC236}">
                      <a16:creationId xmlns:a16="http://schemas.microsoft.com/office/drawing/2014/main" id="{BA383223-AC3D-4CC9-B72E-7AA1E0512691}"/>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74" name="矩形 3473">
                  <a:extLst>
                    <a:ext uri="{FF2B5EF4-FFF2-40B4-BE49-F238E27FC236}">
                      <a16:creationId xmlns:a16="http://schemas.microsoft.com/office/drawing/2014/main" id="{731A290B-6725-42C2-AFD2-345BDD43B6B5}"/>
                    </a:ext>
                  </a:extLst>
                </p:cNvPr>
                <p:cNvSpPr/>
                <p:nvPr/>
              </p:nvSpPr>
              <p:spPr>
                <a:xfrm rot="16200000">
                  <a:off x="18184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75" name="矩形 3474">
                  <a:extLst>
                    <a:ext uri="{FF2B5EF4-FFF2-40B4-BE49-F238E27FC236}">
                      <a16:creationId xmlns:a16="http://schemas.microsoft.com/office/drawing/2014/main" id="{FADDB0F9-7903-4ABB-BE42-8E66295975BD}"/>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76" name="矩形 3475">
                  <a:extLst>
                    <a:ext uri="{FF2B5EF4-FFF2-40B4-BE49-F238E27FC236}">
                      <a16:creationId xmlns:a16="http://schemas.microsoft.com/office/drawing/2014/main" id="{5BBBA3CA-30AD-4966-9C79-E7A4EE761BCA}"/>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77" name="矩形 3476">
                  <a:extLst>
                    <a:ext uri="{FF2B5EF4-FFF2-40B4-BE49-F238E27FC236}">
                      <a16:creationId xmlns:a16="http://schemas.microsoft.com/office/drawing/2014/main" id="{E6F7FD45-ED60-49FD-B029-2D4F35655000}"/>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411" name="组合 3410">
                <a:extLst>
                  <a:ext uri="{FF2B5EF4-FFF2-40B4-BE49-F238E27FC236}">
                    <a16:creationId xmlns:a16="http://schemas.microsoft.com/office/drawing/2014/main" id="{2841AC54-F0D8-4EEA-9DB2-7E9524773E1B}"/>
                  </a:ext>
                </a:extLst>
              </p:cNvPr>
              <p:cNvGrpSpPr/>
              <p:nvPr/>
            </p:nvGrpSpPr>
            <p:grpSpPr>
              <a:xfrm>
                <a:off x="1195495" y="2746770"/>
                <a:ext cx="81502" cy="1364555"/>
                <a:chOff x="1830705" y="1037874"/>
                <a:chExt cx="274385" cy="4782251"/>
              </a:xfrm>
            </p:grpSpPr>
            <p:sp>
              <p:nvSpPr>
                <p:cNvPr id="3446" name="矩形 3445">
                  <a:extLst>
                    <a:ext uri="{FF2B5EF4-FFF2-40B4-BE49-F238E27FC236}">
                      <a16:creationId xmlns:a16="http://schemas.microsoft.com/office/drawing/2014/main" id="{ACDBA4D4-9B19-460A-BC8A-0C7D2DA456EB}"/>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47" name="矩形 3446">
                  <a:extLst>
                    <a:ext uri="{FF2B5EF4-FFF2-40B4-BE49-F238E27FC236}">
                      <a16:creationId xmlns:a16="http://schemas.microsoft.com/office/drawing/2014/main" id="{AA1BCCFD-2A17-4557-9BE3-D32AECAFEA52}"/>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48" name="矩形 3447">
                  <a:extLst>
                    <a:ext uri="{FF2B5EF4-FFF2-40B4-BE49-F238E27FC236}">
                      <a16:creationId xmlns:a16="http://schemas.microsoft.com/office/drawing/2014/main" id="{85405C46-23FD-4798-A08F-BEE0DC613B47}"/>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49" name="矩形 3448">
                  <a:extLst>
                    <a:ext uri="{FF2B5EF4-FFF2-40B4-BE49-F238E27FC236}">
                      <a16:creationId xmlns:a16="http://schemas.microsoft.com/office/drawing/2014/main" id="{C603DD64-112B-4423-BC76-B83097274CEC}"/>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0" name="矩形 3449">
                  <a:extLst>
                    <a:ext uri="{FF2B5EF4-FFF2-40B4-BE49-F238E27FC236}">
                      <a16:creationId xmlns:a16="http://schemas.microsoft.com/office/drawing/2014/main" id="{93613ADC-419D-4A3C-9FD6-C3746D6B2D3E}"/>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1" name="矩形 3450">
                  <a:extLst>
                    <a:ext uri="{FF2B5EF4-FFF2-40B4-BE49-F238E27FC236}">
                      <a16:creationId xmlns:a16="http://schemas.microsoft.com/office/drawing/2014/main" id="{739046EB-ED8B-4C65-B80E-A74A966BD55C}"/>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2" name="矩形 3451">
                  <a:extLst>
                    <a:ext uri="{FF2B5EF4-FFF2-40B4-BE49-F238E27FC236}">
                      <a16:creationId xmlns:a16="http://schemas.microsoft.com/office/drawing/2014/main" id="{B9BA7C04-0EE8-4FB6-95D9-171B705102CD}"/>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3" name="矩形 3452">
                  <a:extLst>
                    <a:ext uri="{FF2B5EF4-FFF2-40B4-BE49-F238E27FC236}">
                      <a16:creationId xmlns:a16="http://schemas.microsoft.com/office/drawing/2014/main" id="{18509E8A-D24F-449E-9543-9DFF374E5F0E}"/>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4" name="矩形 3453">
                  <a:extLst>
                    <a:ext uri="{FF2B5EF4-FFF2-40B4-BE49-F238E27FC236}">
                      <a16:creationId xmlns:a16="http://schemas.microsoft.com/office/drawing/2014/main" id="{D800F05E-2D29-403B-81F4-B17BED52A729}"/>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5" name="矩形 3454">
                  <a:extLst>
                    <a:ext uri="{FF2B5EF4-FFF2-40B4-BE49-F238E27FC236}">
                      <a16:creationId xmlns:a16="http://schemas.microsoft.com/office/drawing/2014/main" id="{BCF91645-FF17-4BF4-B64E-E99F8A7324F1}"/>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6" name="矩形 3455">
                  <a:extLst>
                    <a:ext uri="{FF2B5EF4-FFF2-40B4-BE49-F238E27FC236}">
                      <a16:creationId xmlns:a16="http://schemas.microsoft.com/office/drawing/2014/main" id="{F4E51136-7688-4937-8468-4D289DA6A081}"/>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7" name="矩形 3456">
                  <a:extLst>
                    <a:ext uri="{FF2B5EF4-FFF2-40B4-BE49-F238E27FC236}">
                      <a16:creationId xmlns:a16="http://schemas.microsoft.com/office/drawing/2014/main" id="{989D6052-3BE0-4C94-BEA3-4C095E92826D}"/>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8" name="矩形 3457">
                  <a:extLst>
                    <a:ext uri="{FF2B5EF4-FFF2-40B4-BE49-F238E27FC236}">
                      <a16:creationId xmlns:a16="http://schemas.microsoft.com/office/drawing/2014/main" id="{24E553C5-746C-4082-8B56-0A9F3969A5D3}"/>
                    </a:ext>
                  </a:extLst>
                </p:cNvPr>
                <p:cNvSpPr/>
                <p:nvPr/>
              </p:nvSpPr>
              <p:spPr>
                <a:xfrm rot="16200000">
                  <a:off x="18184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59" name="矩形 3458">
                  <a:extLst>
                    <a:ext uri="{FF2B5EF4-FFF2-40B4-BE49-F238E27FC236}">
                      <a16:creationId xmlns:a16="http://schemas.microsoft.com/office/drawing/2014/main" id="{4208B043-B063-4AD1-8F0F-78B953087D27}"/>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60" name="矩形 3459">
                  <a:extLst>
                    <a:ext uri="{FF2B5EF4-FFF2-40B4-BE49-F238E27FC236}">
                      <a16:creationId xmlns:a16="http://schemas.microsoft.com/office/drawing/2014/main" id="{FB953D14-F09B-47FF-BBE2-29AC80E097D6}"/>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61" name="矩形 3460">
                  <a:extLst>
                    <a:ext uri="{FF2B5EF4-FFF2-40B4-BE49-F238E27FC236}">
                      <a16:creationId xmlns:a16="http://schemas.microsoft.com/office/drawing/2014/main" id="{4C51177A-D1B1-42FC-A651-879D4A533F94}"/>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412" name="组合 3411">
                <a:extLst>
                  <a:ext uri="{FF2B5EF4-FFF2-40B4-BE49-F238E27FC236}">
                    <a16:creationId xmlns:a16="http://schemas.microsoft.com/office/drawing/2014/main" id="{C73729ED-035E-440C-ADB0-594981AB54C7}"/>
                  </a:ext>
                </a:extLst>
              </p:cNvPr>
              <p:cNvGrpSpPr/>
              <p:nvPr/>
            </p:nvGrpSpPr>
            <p:grpSpPr>
              <a:xfrm>
                <a:off x="1276599" y="2746770"/>
                <a:ext cx="81502" cy="1364555"/>
                <a:chOff x="1830705" y="1037874"/>
                <a:chExt cx="274385" cy="4782251"/>
              </a:xfrm>
            </p:grpSpPr>
            <p:sp>
              <p:nvSpPr>
                <p:cNvPr id="3430" name="矩形 3429">
                  <a:extLst>
                    <a:ext uri="{FF2B5EF4-FFF2-40B4-BE49-F238E27FC236}">
                      <a16:creationId xmlns:a16="http://schemas.microsoft.com/office/drawing/2014/main" id="{035B35FD-AAD8-4530-A6B8-56382FA9EA01}"/>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31" name="矩形 3430">
                  <a:extLst>
                    <a:ext uri="{FF2B5EF4-FFF2-40B4-BE49-F238E27FC236}">
                      <a16:creationId xmlns:a16="http://schemas.microsoft.com/office/drawing/2014/main" id="{D89BB0BD-C177-4867-B856-D9E269395F1E}"/>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32" name="矩形 3431">
                  <a:extLst>
                    <a:ext uri="{FF2B5EF4-FFF2-40B4-BE49-F238E27FC236}">
                      <a16:creationId xmlns:a16="http://schemas.microsoft.com/office/drawing/2014/main" id="{34FEB56A-D737-45CD-B251-D0524130F0BA}"/>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33" name="矩形 3432">
                  <a:extLst>
                    <a:ext uri="{FF2B5EF4-FFF2-40B4-BE49-F238E27FC236}">
                      <a16:creationId xmlns:a16="http://schemas.microsoft.com/office/drawing/2014/main" id="{B0E0F02C-7DEB-4705-87AB-237A29E0B35A}"/>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34" name="矩形 3433">
                  <a:extLst>
                    <a:ext uri="{FF2B5EF4-FFF2-40B4-BE49-F238E27FC236}">
                      <a16:creationId xmlns:a16="http://schemas.microsoft.com/office/drawing/2014/main" id="{61CA8D4A-0796-4710-BDB7-CCBF48734F86}"/>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35" name="矩形 3434">
                  <a:extLst>
                    <a:ext uri="{FF2B5EF4-FFF2-40B4-BE49-F238E27FC236}">
                      <a16:creationId xmlns:a16="http://schemas.microsoft.com/office/drawing/2014/main" id="{201B9069-DF6F-4D21-AA36-D0E86C7C9F9E}"/>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36" name="矩形 3435">
                  <a:extLst>
                    <a:ext uri="{FF2B5EF4-FFF2-40B4-BE49-F238E27FC236}">
                      <a16:creationId xmlns:a16="http://schemas.microsoft.com/office/drawing/2014/main" id="{02B7FBD9-4C34-4677-89E7-260645E5B4C0}"/>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37" name="矩形 3436">
                  <a:extLst>
                    <a:ext uri="{FF2B5EF4-FFF2-40B4-BE49-F238E27FC236}">
                      <a16:creationId xmlns:a16="http://schemas.microsoft.com/office/drawing/2014/main" id="{654DA07D-111E-40A8-8891-4B305D512F43}"/>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38" name="矩形 3437">
                  <a:extLst>
                    <a:ext uri="{FF2B5EF4-FFF2-40B4-BE49-F238E27FC236}">
                      <a16:creationId xmlns:a16="http://schemas.microsoft.com/office/drawing/2014/main" id="{8DE24DA1-3FF6-46D8-946D-66A249305671}"/>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39" name="矩形 3438">
                  <a:extLst>
                    <a:ext uri="{FF2B5EF4-FFF2-40B4-BE49-F238E27FC236}">
                      <a16:creationId xmlns:a16="http://schemas.microsoft.com/office/drawing/2014/main" id="{115AA1C6-6FBA-4982-AA3C-6FF81BD1F9AB}"/>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40" name="矩形 3439">
                  <a:extLst>
                    <a:ext uri="{FF2B5EF4-FFF2-40B4-BE49-F238E27FC236}">
                      <a16:creationId xmlns:a16="http://schemas.microsoft.com/office/drawing/2014/main" id="{A97BDC89-495D-48B2-B9C0-C0B381FEEE6A}"/>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41" name="矩形 3440">
                  <a:extLst>
                    <a:ext uri="{FF2B5EF4-FFF2-40B4-BE49-F238E27FC236}">
                      <a16:creationId xmlns:a16="http://schemas.microsoft.com/office/drawing/2014/main" id="{F867E403-925B-4DDC-BA9E-1BE53F3A70FB}"/>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42" name="矩形 3441">
                  <a:extLst>
                    <a:ext uri="{FF2B5EF4-FFF2-40B4-BE49-F238E27FC236}">
                      <a16:creationId xmlns:a16="http://schemas.microsoft.com/office/drawing/2014/main" id="{803EE2A4-0355-4426-90D6-436AA3BCA4B1}"/>
                    </a:ext>
                  </a:extLst>
                </p:cNvPr>
                <p:cNvSpPr/>
                <p:nvPr/>
              </p:nvSpPr>
              <p:spPr>
                <a:xfrm rot="16200000">
                  <a:off x="18184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43" name="矩形 3442">
                  <a:extLst>
                    <a:ext uri="{FF2B5EF4-FFF2-40B4-BE49-F238E27FC236}">
                      <a16:creationId xmlns:a16="http://schemas.microsoft.com/office/drawing/2014/main" id="{778AA473-F1B0-48EA-B1CE-0C0E80DA19BC}"/>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44" name="矩形 3443">
                  <a:extLst>
                    <a:ext uri="{FF2B5EF4-FFF2-40B4-BE49-F238E27FC236}">
                      <a16:creationId xmlns:a16="http://schemas.microsoft.com/office/drawing/2014/main" id="{C1743F2D-C32E-432F-9AA1-1707B7F91D8D}"/>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45" name="矩形 3444">
                  <a:extLst>
                    <a:ext uri="{FF2B5EF4-FFF2-40B4-BE49-F238E27FC236}">
                      <a16:creationId xmlns:a16="http://schemas.microsoft.com/office/drawing/2014/main" id="{B14D9C0A-D598-4992-A35B-F9FA60B8B1D5}"/>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413" name="组合 3412">
                <a:extLst>
                  <a:ext uri="{FF2B5EF4-FFF2-40B4-BE49-F238E27FC236}">
                    <a16:creationId xmlns:a16="http://schemas.microsoft.com/office/drawing/2014/main" id="{ECEAD6FA-45C2-44BE-9C15-52888389A237}"/>
                  </a:ext>
                </a:extLst>
              </p:cNvPr>
              <p:cNvGrpSpPr/>
              <p:nvPr/>
            </p:nvGrpSpPr>
            <p:grpSpPr>
              <a:xfrm>
                <a:off x="1357909" y="2746770"/>
                <a:ext cx="81502" cy="1364555"/>
                <a:chOff x="1830705" y="1037874"/>
                <a:chExt cx="274385" cy="4782251"/>
              </a:xfrm>
            </p:grpSpPr>
            <p:sp>
              <p:nvSpPr>
                <p:cNvPr id="3414" name="矩形 3413">
                  <a:extLst>
                    <a:ext uri="{FF2B5EF4-FFF2-40B4-BE49-F238E27FC236}">
                      <a16:creationId xmlns:a16="http://schemas.microsoft.com/office/drawing/2014/main" id="{9813B4B3-6DA0-45EF-B16B-4C960D649618}"/>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15" name="矩形 3414">
                  <a:extLst>
                    <a:ext uri="{FF2B5EF4-FFF2-40B4-BE49-F238E27FC236}">
                      <a16:creationId xmlns:a16="http://schemas.microsoft.com/office/drawing/2014/main" id="{8950AA69-85D1-4D10-8BA7-A6FC487ACEFA}"/>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16" name="矩形 3415">
                  <a:extLst>
                    <a:ext uri="{FF2B5EF4-FFF2-40B4-BE49-F238E27FC236}">
                      <a16:creationId xmlns:a16="http://schemas.microsoft.com/office/drawing/2014/main" id="{C93C0D72-948C-4746-AABF-BF640F7BF184}"/>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17" name="矩形 3416">
                  <a:extLst>
                    <a:ext uri="{FF2B5EF4-FFF2-40B4-BE49-F238E27FC236}">
                      <a16:creationId xmlns:a16="http://schemas.microsoft.com/office/drawing/2014/main" id="{43BD8AA9-B539-44A9-B8B3-AE06609DB857}"/>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18" name="矩形 3417">
                  <a:extLst>
                    <a:ext uri="{FF2B5EF4-FFF2-40B4-BE49-F238E27FC236}">
                      <a16:creationId xmlns:a16="http://schemas.microsoft.com/office/drawing/2014/main" id="{F6C5EC2C-372D-409B-82F3-AE7186667046}"/>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19" name="矩形 3418">
                  <a:extLst>
                    <a:ext uri="{FF2B5EF4-FFF2-40B4-BE49-F238E27FC236}">
                      <a16:creationId xmlns:a16="http://schemas.microsoft.com/office/drawing/2014/main" id="{32F2F2A6-E1F6-4297-92A9-86A5C8369060}"/>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0" name="矩形 3419">
                  <a:extLst>
                    <a:ext uri="{FF2B5EF4-FFF2-40B4-BE49-F238E27FC236}">
                      <a16:creationId xmlns:a16="http://schemas.microsoft.com/office/drawing/2014/main" id="{58EDDC68-5E63-4EE1-B285-25C924253EBC}"/>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1" name="矩形 3420">
                  <a:extLst>
                    <a:ext uri="{FF2B5EF4-FFF2-40B4-BE49-F238E27FC236}">
                      <a16:creationId xmlns:a16="http://schemas.microsoft.com/office/drawing/2014/main" id="{3D39AF6E-E4B8-46E9-90CD-05032C294707}"/>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2" name="矩形 3421">
                  <a:extLst>
                    <a:ext uri="{FF2B5EF4-FFF2-40B4-BE49-F238E27FC236}">
                      <a16:creationId xmlns:a16="http://schemas.microsoft.com/office/drawing/2014/main" id="{CC163C09-9BFA-4D65-AEDE-E2E1440097BB}"/>
                    </a:ext>
                  </a:extLst>
                </p:cNvPr>
                <p:cNvSpPr/>
                <p:nvPr/>
              </p:nvSpPr>
              <p:spPr>
                <a:xfrm rot="16200000">
                  <a:off x="1818452" y="3142362"/>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3" name="矩形 3422">
                  <a:extLst>
                    <a:ext uri="{FF2B5EF4-FFF2-40B4-BE49-F238E27FC236}">
                      <a16:creationId xmlns:a16="http://schemas.microsoft.com/office/drawing/2014/main" id="{638DE4DE-0180-4D35-B0D0-B1A82077F348}"/>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4" name="矩形 3423">
                  <a:extLst>
                    <a:ext uri="{FF2B5EF4-FFF2-40B4-BE49-F238E27FC236}">
                      <a16:creationId xmlns:a16="http://schemas.microsoft.com/office/drawing/2014/main" id="{886A07B3-6F83-41A0-A84C-64CA8426BAA1}"/>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5" name="矩形 3424">
                  <a:extLst>
                    <a:ext uri="{FF2B5EF4-FFF2-40B4-BE49-F238E27FC236}">
                      <a16:creationId xmlns:a16="http://schemas.microsoft.com/office/drawing/2014/main" id="{7F2692DE-1E68-499E-A015-D019C52F3823}"/>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6" name="矩形 3425">
                  <a:extLst>
                    <a:ext uri="{FF2B5EF4-FFF2-40B4-BE49-F238E27FC236}">
                      <a16:creationId xmlns:a16="http://schemas.microsoft.com/office/drawing/2014/main" id="{B8D99BD8-91D4-4C14-98A5-EE45D0F76D09}"/>
                    </a:ext>
                  </a:extLst>
                </p:cNvPr>
                <p:cNvSpPr/>
                <p:nvPr/>
              </p:nvSpPr>
              <p:spPr>
                <a:xfrm rot="16200000">
                  <a:off x="18184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7" name="矩形 3426">
                  <a:extLst>
                    <a:ext uri="{FF2B5EF4-FFF2-40B4-BE49-F238E27FC236}">
                      <a16:creationId xmlns:a16="http://schemas.microsoft.com/office/drawing/2014/main" id="{AFB745E0-72F9-45C9-954D-293277AA723D}"/>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8" name="矩形 3427">
                  <a:extLst>
                    <a:ext uri="{FF2B5EF4-FFF2-40B4-BE49-F238E27FC236}">
                      <a16:creationId xmlns:a16="http://schemas.microsoft.com/office/drawing/2014/main" id="{99BA3F8A-4C7D-48C6-877C-851352F73994}"/>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29" name="矩形 3428">
                  <a:extLst>
                    <a:ext uri="{FF2B5EF4-FFF2-40B4-BE49-F238E27FC236}">
                      <a16:creationId xmlns:a16="http://schemas.microsoft.com/office/drawing/2014/main" id="{9A7A5F29-3C77-418E-851D-02DD7BDED189}"/>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478" name="组合 3477">
              <a:extLst>
                <a:ext uri="{FF2B5EF4-FFF2-40B4-BE49-F238E27FC236}">
                  <a16:creationId xmlns:a16="http://schemas.microsoft.com/office/drawing/2014/main" id="{57104467-8B1F-4FF0-AC23-D389BEFA85FA}"/>
                </a:ext>
              </a:extLst>
            </p:cNvPr>
            <p:cNvGrpSpPr/>
            <p:nvPr/>
          </p:nvGrpSpPr>
          <p:grpSpPr>
            <a:xfrm>
              <a:off x="4742692" y="2428872"/>
              <a:ext cx="325320" cy="1364555"/>
              <a:chOff x="1578759" y="2749141"/>
              <a:chExt cx="325320" cy="1364555"/>
            </a:xfrm>
          </p:grpSpPr>
          <p:grpSp>
            <p:nvGrpSpPr>
              <p:cNvPr id="3479" name="组合 3478">
                <a:extLst>
                  <a:ext uri="{FF2B5EF4-FFF2-40B4-BE49-F238E27FC236}">
                    <a16:creationId xmlns:a16="http://schemas.microsoft.com/office/drawing/2014/main" id="{56546881-306D-4BBC-A9C5-1A830F1F7F0F}"/>
                  </a:ext>
                </a:extLst>
              </p:cNvPr>
              <p:cNvGrpSpPr/>
              <p:nvPr/>
            </p:nvGrpSpPr>
            <p:grpSpPr>
              <a:xfrm>
                <a:off x="1578759" y="2749141"/>
                <a:ext cx="81502" cy="1364555"/>
                <a:chOff x="1119505" y="1037874"/>
                <a:chExt cx="274385" cy="4782251"/>
              </a:xfrm>
            </p:grpSpPr>
            <p:sp>
              <p:nvSpPr>
                <p:cNvPr id="3531" name="矩形 3530">
                  <a:extLst>
                    <a:ext uri="{FF2B5EF4-FFF2-40B4-BE49-F238E27FC236}">
                      <a16:creationId xmlns:a16="http://schemas.microsoft.com/office/drawing/2014/main" id="{39016A05-BD25-4346-AA74-C8568BAF1463}"/>
                    </a:ext>
                  </a:extLst>
                </p:cNvPr>
                <p:cNvSpPr/>
                <p:nvPr/>
              </p:nvSpPr>
              <p:spPr>
                <a:xfrm rot="16200000">
                  <a:off x="11072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32" name="矩形 3531">
                  <a:extLst>
                    <a:ext uri="{FF2B5EF4-FFF2-40B4-BE49-F238E27FC236}">
                      <a16:creationId xmlns:a16="http://schemas.microsoft.com/office/drawing/2014/main" id="{F78A59A0-3337-4A4F-B860-CD841E91186A}"/>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33" name="矩形 3532">
                  <a:extLst>
                    <a:ext uri="{FF2B5EF4-FFF2-40B4-BE49-F238E27FC236}">
                      <a16:creationId xmlns:a16="http://schemas.microsoft.com/office/drawing/2014/main" id="{9ECCE313-84CA-4D3A-A82D-354C5CD51CF6}"/>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34" name="矩形 3533">
                  <a:extLst>
                    <a:ext uri="{FF2B5EF4-FFF2-40B4-BE49-F238E27FC236}">
                      <a16:creationId xmlns:a16="http://schemas.microsoft.com/office/drawing/2014/main" id="{A8F07A9B-06E0-41B3-8EBC-9FC00249CC98}"/>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35" name="矩形 3534">
                  <a:extLst>
                    <a:ext uri="{FF2B5EF4-FFF2-40B4-BE49-F238E27FC236}">
                      <a16:creationId xmlns:a16="http://schemas.microsoft.com/office/drawing/2014/main" id="{80E86689-3899-42C7-B40B-C207E6BFCB66}"/>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36" name="矩形 3535">
                  <a:extLst>
                    <a:ext uri="{FF2B5EF4-FFF2-40B4-BE49-F238E27FC236}">
                      <a16:creationId xmlns:a16="http://schemas.microsoft.com/office/drawing/2014/main" id="{F8B1EA31-B953-4E0C-AE1F-DD2319F30066}"/>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37" name="矩形 3536">
                  <a:extLst>
                    <a:ext uri="{FF2B5EF4-FFF2-40B4-BE49-F238E27FC236}">
                      <a16:creationId xmlns:a16="http://schemas.microsoft.com/office/drawing/2014/main" id="{FA4FCB93-E859-454B-9EE1-7B93F998EF16}"/>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38" name="矩形 3537">
                  <a:extLst>
                    <a:ext uri="{FF2B5EF4-FFF2-40B4-BE49-F238E27FC236}">
                      <a16:creationId xmlns:a16="http://schemas.microsoft.com/office/drawing/2014/main" id="{AD52BB95-C727-4CD0-A875-E5113B65A03D}"/>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39" name="矩形 3538">
                  <a:extLst>
                    <a:ext uri="{FF2B5EF4-FFF2-40B4-BE49-F238E27FC236}">
                      <a16:creationId xmlns:a16="http://schemas.microsoft.com/office/drawing/2014/main" id="{8CA9EFC0-5AD7-4E20-99C9-8638EE49DCF8}"/>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40" name="矩形 3539">
                  <a:extLst>
                    <a:ext uri="{FF2B5EF4-FFF2-40B4-BE49-F238E27FC236}">
                      <a16:creationId xmlns:a16="http://schemas.microsoft.com/office/drawing/2014/main" id="{BDBF1FDD-BAD6-4F5A-9121-5CC0FA5C0ED6}"/>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41" name="矩形 3540">
                  <a:extLst>
                    <a:ext uri="{FF2B5EF4-FFF2-40B4-BE49-F238E27FC236}">
                      <a16:creationId xmlns:a16="http://schemas.microsoft.com/office/drawing/2014/main" id="{42CB6FA4-3496-46C1-B507-36B127831E6F}"/>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42" name="矩形 3541">
                  <a:extLst>
                    <a:ext uri="{FF2B5EF4-FFF2-40B4-BE49-F238E27FC236}">
                      <a16:creationId xmlns:a16="http://schemas.microsoft.com/office/drawing/2014/main" id="{82F82F1A-48D2-4E74-B51F-ABE838BEE8A2}"/>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43" name="矩形 3542">
                  <a:extLst>
                    <a:ext uri="{FF2B5EF4-FFF2-40B4-BE49-F238E27FC236}">
                      <a16:creationId xmlns:a16="http://schemas.microsoft.com/office/drawing/2014/main" id="{3DE860A6-4CDD-46B5-96BB-BA52147438DD}"/>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44" name="矩形 3543">
                  <a:extLst>
                    <a:ext uri="{FF2B5EF4-FFF2-40B4-BE49-F238E27FC236}">
                      <a16:creationId xmlns:a16="http://schemas.microsoft.com/office/drawing/2014/main" id="{F996AEA4-CEE8-472E-93CF-E36B517DC3A3}"/>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45" name="矩形 3544">
                  <a:extLst>
                    <a:ext uri="{FF2B5EF4-FFF2-40B4-BE49-F238E27FC236}">
                      <a16:creationId xmlns:a16="http://schemas.microsoft.com/office/drawing/2014/main" id="{D8A85779-D630-476E-80CA-587124F70305}"/>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46" name="矩形 3545">
                  <a:extLst>
                    <a:ext uri="{FF2B5EF4-FFF2-40B4-BE49-F238E27FC236}">
                      <a16:creationId xmlns:a16="http://schemas.microsoft.com/office/drawing/2014/main" id="{4D24109A-297D-4788-BDFA-2A8A3E873A30}"/>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480" name="组合 3479">
                <a:extLst>
                  <a:ext uri="{FF2B5EF4-FFF2-40B4-BE49-F238E27FC236}">
                    <a16:creationId xmlns:a16="http://schemas.microsoft.com/office/drawing/2014/main" id="{C0564302-AF8E-4C90-AD1E-D200B8726409}"/>
                  </a:ext>
                </a:extLst>
              </p:cNvPr>
              <p:cNvGrpSpPr/>
              <p:nvPr/>
            </p:nvGrpSpPr>
            <p:grpSpPr>
              <a:xfrm>
                <a:off x="1659817" y="2749141"/>
                <a:ext cx="81502" cy="1364555"/>
                <a:chOff x="1119505" y="1037874"/>
                <a:chExt cx="274385" cy="4782251"/>
              </a:xfrm>
            </p:grpSpPr>
            <p:sp>
              <p:nvSpPr>
                <p:cNvPr id="3515" name="矩形 3514">
                  <a:extLst>
                    <a:ext uri="{FF2B5EF4-FFF2-40B4-BE49-F238E27FC236}">
                      <a16:creationId xmlns:a16="http://schemas.microsoft.com/office/drawing/2014/main" id="{96378CB3-23F5-400F-A3F4-5F7DD7AFB1E5}"/>
                    </a:ext>
                  </a:extLst>
                </p:cNvPr>
                <p:cNvSpPr/>
                <p:nvPr/>
              </p:nvSpPr>
              <p:spPr>
                <a:xfrm rot="16200000">
                  <a:off x="11072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16" name="矩形 3515">
                  <a:extLst>
                    <a:ext uri="{FF2B5EF4-FFF2-40B4-BE49-F238E27FC236}">
                      <a16:creationId xmlns:a16="http://schemas.microsoft.com/office/drawing/2014/main" id="{53BC80E9-10DB-43D7-A494-FC5F9B5AE336}"/>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17" name="矩形 3516">
                  <a:extLst>
                    <a:ext uri="{FF2B5EF4-FFF2-40B4-BE49-F238E27FC236}">
                      <a16:creationId xmlns:a16="http://schemas.microsoft.com/office/drawing/2014/main" id="{AADCC4C9-865F-47B8-A994-DD485C0CDA81}"/>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18" name="矩形 3517">
                  <a:extLst>
                    <a:ext uri="{FF2B5EF4-FFF2-40B4-BE49-F238E27FC236}">
                      <a16:creationId xmlns:a16="http://schemas.microsoft.com/office/drawing/2014/main" id="{18BD9FEF-9674-4736-B1CA-DB307EF9CF8C}"/>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19" name="矩形 3518">
                  <a:extLst>
                    <a:ext uri="{FF2B5EF4-FFF2-40B4-BE49-F238E27FC236}">
                      <a16:creationId xmlns:a16="http://schemas.microsoft.com/office/drawing/2014/main" id="{BBA44F87-4ACC-4A1B-9113-BC8DF8291AD9}"/>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0" name="矩形 3519">
                  <a:extLst>
                    <a:ext uri="{FF2B5EF4-FFF2-40B4-BE49-F238E27FC236}">
                      <a16:creationId xmlns:a16="http://schemas.microsoft.com/office/drawing/2014/main" id="{04814C1C-F42C-44C8-A8A9-B67698E31916}"/>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1" name="矩形 3520">
                  <a:extLst>
                    <a:ext uri="{FF2B5EF4-FFF2-40B4-BE49-F238E27FC236}">
                      <a16:creationId xmlns:a16="http://schemas.microsoft.com/office/drawing/2014/main" id="{D4EC6056-937F-45C7-846E-E02302BD09DE}"/>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2" name="矩形 3521">
                  <a:extLst>
                    <a:ext uri="{FF2B5EF4-FFF2-40B4-BE49-F238E27FC236}">
                      <a16:creationId xmlns:a16="http://schemas.microsoft.com/office/drawing/2014/main" id="{B8635B4C-C970-40F2-9CD8-228D4F52C73D}"/>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3" name="矩形 3522">
                  <a:extLst>
                    <a:ext uri="{FF2B5EF4-FFF2-40B4-BE49-F238E27FC236}">
                      <a16:creationId xmlns:a16="http://schemas.microsoft.com/office/drawing/2014/main" id="{C8ABCF1F-1951-4CE1-93FF-05D79F085024}"/>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4" name="矩形 3523">
                  <a:extLst>
                    <a:ext uri="{FF2B5EF4-FFF2-40B4-BE49-F238E27FC236}">
                      <a16:creationId xmlns:a16="http://schemas.microsoft.com/office/drawing/2014/main" id="{A14A71A6-19B3-47D5-8B8C-11B3DA3895E4}"/>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5" name="矩形 3524">
                  <a:extLst>
                    <a:ext uri="{FF2B5EF4-FFF2-40B4-BE49-F238E27FC236}">
                      <a16:creationId xmlns:a16="http://schemas.microsoft.com/office/drawing/2014/main" id="{477C7D4D-1995-4B58-95E1-65C186EC7D94}"/>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6" name="矩形 3525">
                  <a:extLst>
                    <a:ext uri="{FF2B5EF4-FFF2-40B4-BE49-F238E27FC236}">
                      <a16:creationId xmlns:a16="http://schemas.microsoft.com/office/drawing/2014/main" id="{CB022348-635E-4B06-BBE6-6883E6742B78}"/>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7" name="矩形 3526">
                  <a:extLst>
                    <a:ext uri="{FF2B5EF4-FFF2-40B4-BE49-F238E27FC236}">
                      <a16:creationId xmlns:a16="http://schemas.microsoft.com/office/drawing/2014/main" id="{D0CC38C9-D631-4CAD-8CB8-FC05E8ECD905}"/>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8" name="矩形 3527">
                  <a:extLst>
                    <a:ext uri="{FF2B5EF4-FFF2-40B4-BE49-F238E27FC236}">
                      <a16:creationId xmlns:a16="http://schemas.microsoft.com/office/drawing/2014/main" id="{0E98C6E9-ED03-480A-8CD1-A3ABF104C1FD}"/>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29" name="矩形 3528">
                  <a:extLst>
                    <a:ext uri="{FF2B5EF4-FFF2-40B4-BE49-F238E27FC236}">
                      <a16:creationId xmlns:a16="http://schemas.microsoft.com/office/drawing/2014/main" id="{D43C70B3-9460-4FA3-BCF6-5B28CEDBDFB8}"/>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30" name="矩形 3529">
                  <a:extLst>
                    <a:ext uri="{FF2B5EF4-FFF2-40B4-BE49-F238E27FC236}">
                      <a16:creationId xmlns:a16="http://schemas.microsoft.com/office/drawing/2014/main" id="{8694F5D4-5A2A-4C39-AF60-46EE75B3B414}"/>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481" name="组合 3480">
                <a:extLst>
                  <a:ext uri="{FF2B5EF4-FFF2-40B4-BE49-F238E27FC236}">
                    <a16:creationId xmlns:a16="http://schemas.microsoft.com/office/drawing/2014/main" id="{21E8F832-04D6-46EC-9D58-56A644E6503E}"/>
                  </a:ext>
                </a:extLst>
              </p:cNvPr>
              <p:cNvGrpSpPr/>
              <p:nvPr/>
            </p:nvGrpSpPr>
            <p:grpSpPr>
              <a:xfrm>
                <a:off x="1741519" y="2749141"/>
                <a:ext cx="81502" cy="1364555"/>
                <a:chOff x="1119505" y="1037874"/>
                <a:chExt cx="274385" cy="4782251"/>
              </a:xfrm>
            </p:grpSpPr>
            <p:sp>
              <p:nvSpPr>
                <p:cNvPr id="3499" name="矩形 3498">
                  <a:extLst>
                    <a:ext uri="{FF2B5EF4-FFF2-40B4-BE49-F238E27FC236}">
                      <a16:creationId xmlns:a16="http://schemas.microsoft.com/office/drawing/2014/main" id="{23B3C3B1-CB86-4FD3-8D35-C7FB7D239AB8}"/>
                    </a:ext>
                  </a:extLst>
                </p:cNvPr>
                <p:cNvSpPr/>
                <p:nvPr/>
              </p:nvSpPr>
              <p:spPr>
                <a:xfrm rot="16200000">
                  <a:off x="11072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0" name="矩形 3499">
                  <a:extLst>
                    <a:ext uri="{FF2B5EF4-FFF2-40B4-BE49-F238E27FC236}">
                      <a16:creationId xmlns:a16="http://schemas.microsoft.com/office/drawing/2014/main" id="{F13C71F1-CEC3-49BC-843B-CB7712D9CF3D}"/>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1" name="矩形 3500">
                  <a:extLst>
                    <a:ext uri="{FF2B5EF4-FFF2-40B4-BE49-F238E27FC236}">
                      <a16:creationId xmlns:a16="http://schemas.microsoft.com/office/drawing/2014/main" id="{3D315F8B-E1CB-462B-9BF6-9C40B38B7FD3}"/>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2" name="矩形 3501">
                  <a:extLst>
                    <a:ext uri="{FF2B5EF4-FFF2-40B4-BE49-F238E27FC236}">
                      <a16:creationId xmlns:a16="http://schemas.microsoft.com/office/drawing/2014/main" id="{1B87AA4C-A1C1-40C3-B1F3-3EB22A16398F}"/>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3" name="矩形 3502">
                  <a:extLst>
                    <a:ext uri="{FF2B5EF4-FFF2-40B4-BE49-F238E27FC236}">
                      <a16:creationId xmlns:a16="http://schemas.microsoft.com/office/drawing/2014/main" id="{62D52320-7275-4FCD-BFF3-AFA1C9A48904}"/>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4" name="矩形 3503">
                  <a:extLst>
                    <a:ext uri="{FF2B5EF4-FFF2-40B4-BE49-F238E27FC236}">
                      <a16:creationId xmlns:a16="http://schemas.microsoft.com/office/drawing/2014/main" id="{01A49A1C-9607-4911-8534-3ACEAD1659E2}"/>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5" name="矩形 3504">
                  <a:extLst>
                    <a:ext uri="{FF2B5EF4-FFF2-40B4-BE49-F238E27FC236}">
                      <a16:creationId xmlns:a16="http://schemas.microsoft.com/office/drawing/2014/main" id="{D1FF3ECF-0593-4427-9E59-6E38B492FA8E}"/>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6" name="矩形 3505">
                  <a:extLst>
                    <a:ext uri="{FF2B5EF4-FFF2-40B4-BE49-F238E27FC236}">
                      <a16:creationId xmlns:a16="http://schemas.microsoft.com/office/drawing/2014/main" id="{09BBA342-69C0-460C-B55A-48FA0B312E09}"/>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7" name="矩形 3506">
                  <a:extLst>
                    <a:ext uri="{FF2B5EF4-FFF2-40B4-BE49-F238E27FC236}">
                      <a16:creationId xmlns:a16="http://schemas.microsoft.com/office/drawing/2014/main" id="{D3E0119F-EA65-48D7-BB38-D75BCB2F37CC}"/>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8" name="矩形 3507">
                  <a:extLst>
                    <a:ext uri="{FF2B5EF4-FFF2-40B4-BE49-F238E27FC236}">
                      <a16:creationId xmlns:a16="http://schemas.microsoft.com/office/drawing/2014/main" id="{27A9EC5A-790F-41AC-9597-E5EDDA281938}"/>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09" name="矩形 3508">
                  <a:extLst>
                    <a:ext uri="{FF2B5EF4-FFF2-40B4-BE49-F238E27FC236}">
                      <a16:creationId xmlns:a16="http://schemas.microsoft.com/office/drawing/2014/main" id="{84E20D38-D07E-4A6C-BAF1-37EF8E5CFB8F}"/>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10" name="矩形 3509">
                  <a:extLst>
                    <a:ext uri="{FF2B5EF4-FFF2-40B4-BE49-F238E27FC236}">
                      <a16:creationId xmlns:a16="http://schemas.microsoft.com/office/drawing/2014/main" id="{0CC48258-ACDA-4E5C-82B4-9A7F7FD4ACF4}"/>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11" name="矩形 3510">
                  <a:extLst>
                    <a:ext uri="{FF2B5EF4-FFF2-40B4-BE49-F238E27FC236}">
                      <a16:creationId xmlns:a16="http://schemas.microsoft.com/office/drawing/2014/main" id="{0BC5FE74-25BB-4D4A-B559-2B6FA925180E}"/>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12" name="矩形 3511">
                  <a:extLst>
                    <a:ext uri="{FF2B5EF4-FFF2-40B4-BE49-F238E27FC236}">
                      <a16:creationId xmlns:a16="http://schemas.microsoft.com/office/drawing/2014/main" id="{296183AD-8CAA-4F3E-A486-ACB64B176333}"/>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13" name="矩形 3512">
                  <a:extLst>
                    <a:ext uri="{FF2B5EF4-FFF2-40B4-BE49-F238E27FC236}">
                      <a16:creationId xmlns:a16="http://schemas.microsoft.com/office/drawing/2014/main" id="{CA71FEA0-B92A-40DB-949A-00625394CD16}"/>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14" name="矩形 3513">
                  <a:extLst>
                    <a:ext uri="{FF2B5EF4-FFF2-40B4-BE49-F238E27FC236}">
                      <a16:creationId xmlns:a16="http://schemas.microsoft.com/office/drawing/2014/main" id="{F82D8B32-3AB9-47B3-A0E8-E3FBEAD84728}"/>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482" name="组合 3481">
                <a:extLst>
                  <a:ext uri="{FF2B5EF4-FFF2-40B4-BE49-F238E27FC236}">
                    <a16:creationId xmlns:a16="http://schemas.microsoft.com/office/drawing/2014/main" id="{EC4694D8-3EA0-4979-BCC8-5DE2F473E443}"/>
                  </a:ext>
                </a:extLst>
              </p:cNvPr>
              <p:cNvGrpSpPr/>
              <p:nvPr/>
            </p:nvGrpSpPr>
            <p:grpSpPr>
              <a:xfrm>
                <a:off x="1822577" y="2749141"/>
                <a:ext cx="81502" cy="1364555"/>
                <a:chOff x="1119505" y="1037874"/>
                <a:chExt cx="274385" cy="4782251"/>
              </a:xfrm>
            </p:grpSpPr>
            <p:sp>
              <p:nvSpPr>
                <p:cNvPr id="3483" name="矩形 3482">
                  <a:extLst>
                    <a:ext uri="{FF2B5EF4-FFF2-40B4-BE49-F238E27FC236}">
                      <a16:creationId xmlns:a16="http://schemas.microsoft.com/office/drawing/2014/main" id="{697C6B46-E2D9-4552-9AC3-5444CAA998E8}"/>
                    </a:ext>
                  </a:extLst>
                </p:cNvPr>
                <p:cNvSpPr/>
                <p:nvPr/>
              </p:nvSpPr>
              <p:spPr>
                <a:xfrm rot="16200000">
                  <a:off x="11072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84" name="矩形 3483">
                  <a:extLst>
                    <a:ext uri="{FF2B5EF4-FFF2-40B4-BE49-F238E27FC236}">
                      <a16:creationId xmlns:a16="http://schemas.microsoft.com/office/drawing/2014/main" id="{46733B45-092A-4EC2-AFC0-DB2DE3ECE669}"/>
                    </a:ext>
                  </a:extLst>
                </p:cNvPr>
                <p:cNvSpPr/>
                <p:nvPr/>
              </p:nvSpPr>
              <p:spPr>
                <a:xfrm rot="16200000">
                  <a:off x="11072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85" name="矩形 3484">
                  <a:extLst>
                    <a:ext uri="{FF2B5EF4-FFF2-40B4-BE49-F238E27FC236}">
                      <a16:creationId xmlns:a16="http://schemas.microsoft.com/office/drawing/2014/main" id="{44CA55F7-BE15-4B7E-B892-AC6E1090ECD3}"/>
                    </a:ext>
                  </a:extLst>
                </p:cNvPr>
                <p:cNvSpPr/>
                <p:nvPr/>
              </p:nvSpPr>
              <p:spPr>
                <a:xfrm rot="16200000">
                  <a:off x="11072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86" name="矩形 3485">
                  <a:extLst>
                    <a:ext uri="{FF2B5EF4-FFF2-40B4-BE49-F238E27FC236}">
                      <a16:creationId xmlns:a16="http://schemas.microsoft.com/office/drawing/2014/main" id="{C9937275-E2A1-4D1A-90F6-B884EC194CFD}"/>
                    </a:ext>
                  </a:extLst>
                </p:cNvPr>
                <p:cNvSpPr/>
                <p:nvPr/>
              </p:nvSpPr>
              <p:spPr>
                <a:xfrm rot="16200000">
                  <a:off x="11072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87" name="矩形 3486">
                  <a:extLst>
                    <a:ext uri="{FF2B5EF4-FFF2-40B4-BE49-F238E27FC236}">
                      <a16:creationId xmlns:a16="http://schemas.microsoft.com/office/drawing/2014/main" id="{2A231D66-984A-4B89-9459-2114EED8DBC6}"/>
                    </a:ext>
                  </a:extLst>
                </p:cNvPr>
                <p:cNvSpPr/>
                <p:nvPr/>
              </p:nvSpPr>
              <p:spPr>
                <a:xfrm rot="16200000">
                  <a:off x="1107252" y="4337925"/>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88" name="矩形 3487">
                  <a:extLst>
                    <a:ext uri="{FF2B5EF4-FFF2-40B4-BE49-F238E27FC236}">
                      <a16:creationId xmlns:a16="http://schemas.microsoft.com/office/drawing/2014/main" id="{41D84A5B-B9E3-4560-B6F5-640D31AEEC48}"/>
                    </a:ext>
                  </a:extLst>
                </p:cNvPr>
                <p:cNvSpPr/>
                <p:nvPr/>
              </p:nvSpPr>
              <p:spPr>
                <a:xfrm rot="16200000">
                  <a:off x="11072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89" name="矩形 3488">
                  <a:extLst>
                    <a:ext uri="{FF2B5EF4-FFF2-40B4-BE49-F238E27FC236}">
                      <a16:creationId xmlns:a16="http://schemas.microsoft.com/office/drawing/2014/main" id="{2DA0A69A-E04C-41FF-ADE2-93589F978855}"/>
                    </a:ext>
                  </a:extLst>
                </p:cNvPr>
                <p:cNvSpPr/>
                <p:nvPr/>
              </p:nvSpPr>
              <p:spPr>
                <a:xfrm rot="16200000">
                  <a:off x="11072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90" name="矩形 3489">
                  <a:extLst>
                    <a:ext uri="{FF2B5EF4-FFF2-40B4-BE49-F238E27FC236}">
                      <a16:creationId xmlns:a16="http://schemas.microsoft.com/office/drawing/2014/main" id="{8FB536F5-541A-4564-B7DA-C2E864CF6309}"/>
                    </a:ext>
                  </a:extLst>
                </p:cNvPr>
                <p:cNvSpPr/>
                <p:nvPr/>
              </p:nvSpPr>
              <p:spPr>
                <a:xfrm rot="16200000">
                  <a:off x="11072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91" name="矩形 3490">
                  <a:extLst>
                    <a:ext uri="{FF2B5EF4-FFF2-40B4-BE49-F238E27FC236}">
                      <a16:creationId xmlns:a16="http://schemas.microsoft.com/office/drawing/2014/main" id="{94551239-BB3E-47DE-8CC2-7953ECC52A74}"/>
                    </a:ext>
                  </a:extLst>
                </p:cNvPr>
                <p:cNvSpPr/>
                <p:nvPr/>
              </p:nvSpPr>
              <p:spPr>
                <a:xfrm rot="16200000">
                  <a:off x="11072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92" name="矩形 3491">
                  <a:extLst>
                    <a:ext uri="{FF2B5EF4-FFF2-40B4-BE49-F238E27FC236}">
                      <a16:creationId xmlns:a16="http://schemas.microsoft.com/office/drawing/2014/main" id="{71D9FCCF-1533-4836-B371-BF6288FF8328}"/>
                    </a:ext>
                  </a:extLst>
                </p:cNvPr>
                <p:cNvSpPr/>
                <p:nvPr/>
              </p:nvSpPr>
              <p:spPr>
                <a:xfrm rot="16200000">
                  <a:off x="11072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93" name="矩形 3492">
                  <a:extLst>
                    <a:ext uri="{FF2B5EF4-FFF2-40B4-BE49-F238E27FC236}">
                      <a16:creationId xmlns:a16="http://schemas.microsoft.com/office/drawing/2014/main" id="{544FE02E-1BD2-441A-B9F1-D5B16AED24F4}"/>
                    </a:ext>
                  </a:extLst>
                </p:cNvPr>
                <p:cNvSpPr/>
                <p:nvPr/>
              </p:nvSpPr>
              <p:spPr>
                <a:xfrm rot="16200000">
                  <a:off x="11072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94" name="矩形 3493">
                  <a:extLst>
                    <a:ext uri="{FF2B5EF4-FFF2-40B4-BE49-F238E27FC236}">
                      <a16:creationId xmlns:a16="http://schemas.microsoft.com/office/drawing/2014/main" id="{617E42DF-C9B5-4345-A8FF-2246F00B5B55}"/>
                    </a:ext>
                  </a:extLst>
                </p:cNvPr>
                <p:cNvSpPr/>
                <p:nvPr/>
              </p:nvSpPr>
              <p:spPr>
                <a:xfrm rot="16200000">
                  <a:off x="11072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95" name="矩形 3494">
                  <a:extLst>
                    <a:ext uri="{FF2B5EF4-FFF2-40B4-BE49-F238E27FC236}">
                      <a16:creationId xmlns:a16="http://schemas.microsoft.com/office/drawing/2014/main" id="{D262D00F-BECC-405C-BCBC-F4004CE6159D}"/>
                    </a:ext>
                  </a:extLst>
                </p:cNvPr>
                <p:cNvSpPr/>
                <p:nvPr/>
              </p:nvSpPr>
              <p:spPr>
                <a:xfrm rot="16200000">
                  <a:off x="1107252" y="194679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96" name="矩形 3495">
                  <a:extLst>
                    <a:ext uri="{FF2B5EF4-FFF2-40B4-BE49-F238E27FC236}">
                      <a16:creationId xmlns:a16="http://schemas.microsoft.com/office/drawing/2014/main" id="{95E65C9E-796F-40FB-AF23-0DFF42536EC7}"/>
                    </a:ext>
                  </a:extLst>
                </p:cNvPr>
                <p:cNvSpPr/>
                <p:nvPr/>
              </p:nvSpPr>
              <p:spPr>
                <a:xfrm rot="16200000">
                  <a:off x="11072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97" name="矩形 3496">
                  <a:extLst>
                    <a:ext uri="{FF2B5EF4-FFF2-40B4-BE49-F238E27FC236}">
                      <a16:creationId xmlns:a16="http://schemas.microsoft.com/office/drawing/2014/main" id="{FC34BFB8-3974-4AFB-A7C3-AF9889EFE2BF}"/>
                    </a:ext>
                  </a:extLst>
                </p:cNvPr>
                <p:cNvSpPr/>
                <p:nvPr/>
              </p:nvSpPr>
              <p:spPr>
                <a:xfrm rot="16200000">
                  <a:off x="11072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98" name="矩形 3497">
                  <a:extLst>
                    <a:ext uri="{FF2B5EF4-FFF2-40B4-BE49-F238E27FC236}">
                      <a16:creationId xmlns:a16="http://schemas.microsoft.com/office/drawing/2014/main" id="{7AE3035E-6E03-4891-9A03-D626EF4B1034}"/>
                    </a:ext>
                  </a:extLst>
                </p:cNvPr>
                <p:cNvSpPr/>
                <p:nvPr/>
              </p:nvSpPr>
              <p:spPr>
                <a:xfrm rot="16200000">
                  <a:off x="11072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3547" name="组合 3546">
              <a:extLst>
                <a:ext uri="{FF2B5EF4-FFF2-40B4-BE49-F238E27FC236}">
                  <a16:creationId xmlns:a16="http://schemas.microsoft.com/office/drawing/2014/main" id="{B30AA7FC-578D-4E04-914E-4011F1D1B03D}"/>
                </a:ext>
              </a:extLst>
            </p:cNvPr>
            <p:cNvGrpSpPr/>
            <p:nvPr/>
          </p:nvGrpSpPr>
          <p:grpSpPr>
            <a:xfrm>
              <a:off x="5355744" y="2428872"/>
              <a:ext cx="325226" cy="1364555"/>
              <a:chOff x="2002666" y="2749141"/>
              <a:chExt cx="325226" cy="1364555"/>
            </a:xfrm>
          </p:grpSpPr>
          <p:grpSp>
            <p:nvGrpSpPr>
              <p:cNvPr id="3548" name="组合 3547">
                <a:extLst>
                  <a:ext uri="{FF2B5EF4-FFF2-40B4-BE49-F238E27FC236}">
                    <a16:creationId xmlns:a16="http://schemas.microsoft.com/office/drawing/2014/main" id="{CCA63DED-759B-4606-A878-155EB66A3B7C}"/>
                  </a:ext>
                </a:extLst>
              </p:cNvPr>
              <p:cNvGrpSpPr/>
              <p:nvPr/>
            </p:nvGrpSpPr>
            <p:grpSpPr>
              <a:xfrm>
                <a:off x="2002666" y="2749141"/>
                <a:ext cx="81502" cy="1364555"/>
                <a:chOff x="1830705" y="1037874"/>
                <a:chExt cx="274385" cy="4782251"/>
              </a:xfrm>
            </p:grpSpPr>
            <p:sp>
              <p:nvSpPr>
                <p:cNvPr id="3600" name="矩形 3599">
                  <a:extLst>
                    <a:ext uri="{FF2B5EF4-FFF2-40B4-BE49-F238E27FC236}">
                      <a16:creationId xmlns:a16="http://schemas.microsoft.com/office/drawing/2014/main" id="{BA35A84C-E991-4D62-B525-1EF0FE9E9A0F}"/>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01" name="矩形 3600">
                  <a:extLst>
                    <a:ext uri="{FF2B5EF4-FFF2-40B4-BE49-F238E27FC236}">
                      <a16:creationId xmlns:a16="http://schemas.microsoft.com/office/drawing/2014/main" id="{0781DC66-6AFA-49D9-AA81-8FDFE3E22637}"/>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02" name="矩形 3601">
                  <a:extLst>
                    <a:ext uri="{FF2B5EF4-FFF2-40B4-BE49-F238E27FC236}">
                      <a16:creationId xmlns:a16="http://schemas.microsoft.com/office/drawing/2014/main" id="{860F8FFA-0E74-4A1E-9739-86E0069C1409}"/>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03" name="矩形 3602">
                  <a:extLst>
                    <a:ext uri="{FF2B5EF4-FFF2-40B4-BE49-F238E27FC236}">
                      <a16:creationId xmlns:a16="http://schemas.microsoft.com/office/drawing/2014/main" id="{6E2D06E3-6DD1-4270-88B6-997D527C3DBD}"/>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04" name="矩形 3603">
                  <a:extLst>
                    <a:ext uri="{FF2B5EF4-FFF2-40B4-BE49-F238E27FC236}">
                      <a16:creationId xmlns:a16="http://schemas.microsoft.com/office/drawing/2014/main" id="{832C56FA-155D-42D3-9737-C217D597886D}"/>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05" name="矩形 3604">
                  <a:extLst>
                    <a:ext uri="{FF2B5EF4-FFF2-40B4-BE49-F238E27FC236}">
                      <a16:creationId xmlns:a16="http://schemas.microsoft.com/office/drawing/2014/main" id="{81A71DAC-CB10-42E8-B900-155787511574}"/>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06" name="矩形 3605">
                  <a:extLst>
                    <a:ext uri="{FF2B5EF4-FFF2-40B4-BE49-F238E27FC236}">
                      <a16:creationId xmlns:a16="http://schemas.microsoft.com/office/drawing/2014/main" id="{D6657338-1851-4AAB-8B0F-6CF7EC307A58}"/>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07" name="矩形 3606">
                  <a:extLst>
                    <a:ext uri="{FF2B5EF4-FFF2-40B4-BE49-F238E27FC236}">
                      <a16:creationId xmlns:a16="http://schemas.microsoft.com/office/drawing/2014/main" id="{907A8477-26F4-43AE-B90E-E53F50F1AA23}"/>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08" name="矩形 3607">
                  <a:extLst>
                    <a:ext uri="{FF2B5EF4-FFF2-40B4-BE49-F238E27FC236}">
                      <a16:creationId xmlns:a16="http://schemas.microsoft.com/office/drawing/2014/main" id="{F82B2552-C5DA-46FC-BF70-1B0DA8A06549}"/>
                    </a:ext>
                  </a:extLst>
                </p:cNvPr>
                <p:cNvSpPr/>
                <p:nvPr/>
              </p:nvSpPr>
              <p:spPr>
                <a:xfrm rot="16200000">
                  <a:off x="18184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09" name="矩形 3608">
                  <a:extLst>
                    <a:ext uri="{FF2B5EF4-FFF2-40B4-BE49-F238E27FC236}">
                      <a16:creationId xmlns:a16="http://schemas.microsoft.com/office/drawing/2014/main" id="{8C0DBC20-6ACB-4EC4-A45D-523740D5DA24}"/>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10" name="矩形 3609">
                  <a:extLst>
                    <a:ext uri="{FF2B5EF4-FFF2-40B4-BE49-F238E27FC236}">
                      <a16:creationId xmlns:a16="http://schemas.microsoft.com/office/drawing/2014/main" id="{A94ACB24-FD03-4A60-8E71-16BE46169174}"/>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11" name="矩形 3610">
                  <a:extLst>
                    <a:ext uri="{FF2B5EF4-FFF2-40B4-BE49-F238E27FC236}">
                      <a16:creationId xmlns:a16="http://schemas.microsoft.com/office/drawing/2014/main" id="{B18F743A-6801-49ED-A402-F498B548C2F8}"/>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12" name="矩形 3611">
                  <a:extLst>
                    <a:ext uri="{FF2B5EF4-FFF2-40B4-BE49-F238E27FC236}">
                      <a16:creationId xmlns:a16="http://schemas.microsoft.com/office/drawing/2014/main" id="{E4FF15A3-E0D8-4C5F-B9D2-1247A5D166B1}"/>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13" name="矩形 3612">
                  <a:extLst>
                    <a:ext uri="{FF2B5EF4-FFF2-40B4-BE49-F238E27FC236}">
                      <a16:creationId xmlns:a16="http://schemas.microsoft.com/office/drawing/2014/main" id="{F45B9A8B-ABED-4258-B4AA-7D2BCDA5661E}"/>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14" name="矩形 3613">
                  <a:extLst>
                    <a:ext uri="{FF2B5EF4-FFF2-40B4-BE49-F238E27FC236}">
                      <a16:creationId xmlns:a16="http://schemas.microsoft.com/office/drawing/2014/main" id="{0465FDA3-2A82-472E-8979-2E75C8A0B1A7}"/>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615" name="矩形 3614">
                  <a:extLst>
                    <a:ext uri="{FF2B5EF4-FFF2-40B4-BE49-F238E27FC236}">
                      <a16:creationId xmlns:a16="http://schemas.microsoft.com/office/drawing/2014/main" id="{6E20A5D5-9AF7-43AA-BB5B-9DD765C22325}"/>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549" name="组合 3548">
                <a:extLst>
                  <a:ext uri="{FF2B5EF4-FFF2-40B4-BE49-F238E27FC236}">
                    <a16:creationId xmlns:a16="http://schemas.microsoft.com/office/drawing/2014/main" id="{8DEDB8A3-2398-4AFC-B2FA-0070FB96C3A0}"/>
                  </a:ext>
                </a:extLst>
              </p:cNvPr>
              <p:cNvGrpSpPr/>
              <p:nvPr/>
            </p:nvGrpSpPr>
            <p:grpSpPr>
              <a:xfrm>
                <a:off x="2083976" y="2749141"/>
                <a:ext cx="81502" cy="1364555"/>
                <a:chOff x="1830705" y="1037874"/>
                <a:chExt cx="274385" cy="4782251"/>
              </a:xfrm>
            </p:grpSpPr>
            <p:sp>
              <p:nvSpPr>
                <p:cNvPr id="3584" name="矩形 3583">
                  <a:extLst>
                    <a:ext uri="{FF2B5EF4-FFF2-40B4-BE49-F238E27FC236}">
                      <a16:creationId xmlns:a16="http://schemas.microsoft.com/office/drawing/2014/main" id="{ADCE54BE-5150-4038-815B-451D1A1C4DE3}"/>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85" name="矩形 3584">
                  <a:extLst>
                    <a:ext uri="{FF2B5EF4-FFF2-40B4-BE49-F238E27FC236}">
                      <a16:creationId xmlns:a16="http://schemas.microsoft.com/office/drawing/2014/main" id="{024809A1-D9A9-4963-AE7D-5AF2CBF72E6D}"/>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86" name="矩形 3585">
                  <a:extLst>
                    <a:ext uri="{FF2B5EF4-FFF2-40B4-BE49-F238E27FC236}">
                      <a16:creationId xmlns:a16="http://schemas.microsoft.com/office/drawing/2014/main" id="{D6D11153-3B1E-464C-A3FE-EAD70F49E644}"/>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87" name="矩形 3586">
                  <a:extLst>
                    <a:ext uri="{FF2B5EF4-FFF2-40B4-BE49-F238E27FC236}">
                      <a16:creationId xmlns:a16="http://schemas.microsoft.com/office/drawing/2014/main" id="{00C623B5-5233-4956-8F40-86B6A43B1335}"/>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88" name="矩形 3587">
                  <a:extLst>
                    <a:ext uri="{FF2B5EF4-FFF2-40B4-BE49-F238E27FC236}">
                      <a16:creationId xmlns:a16="http://schemas.microsoft.com/office/drawing/2014/main" id="{89785FE0-9DED-4730-9672-0086FB9996D7}"/>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89" name="矩形 3588">
                  <a:extLst>
                    <a:ext uri="{FF2B5EF4-FFF2-40B4-BE49-F238E27FC236}">
                      <a16:creationId xmlns:a16="http://schemas.microsoft.com/office/drawing/2014/main" id="{DEAC7691-29DA-4790-B533-82E0C47778B0}"/>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0" name="矩形 3589">
                  <a:extLst>
                    <a:ext uri="{FF2B5EF4-FFF2-40B4-BE49-F238E27FC236}">
                      <a16:creationId xmlns:a16="http://schemas.microsoft.com/office/drawing/2014/main" id="{8E888397-D2AF-4EDA-822D-740B247EFE19}"/>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1" name="矩形 3590">
                  <a:extLst>
                    <a:ext uri="{FF2B5EF4-FFF2-40B4-BE49-F238E27FC236}">
                      <a16:creationId xmlns:a16="http://schemas.microsoft.com/office/drawing/2014/main" id="{21C206D6-A7C8-4B8F-B8E5-862521C439A1}"/>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2" name="矩形 3591">
                  <a:extLst>
                    <a:ext uri="{FF2B5EF4-FFF2-40B4-BE49-F238E27FC236}">
                      <a16:creationId xmlns:a16="http://schemas.microsoft.com/office/drawing/2014/main" id="{A0071B3D-D905-46D5-8379-F2E5B1C2013D}"/>
                    </a:ext>
                  </a:extLst>
                </p:cNvPr>
                <p:cNvSpPr/>
                <p:nvPr/>
              </p:nvSpPr>
              <p:spPr>
                <a:xfrm rot="16200000">
                  <a:off x="18184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3" name="矩形 3592">
                  <a:extLst>
                    <a:ext uri="{FF2B5EF4-FFF2-40B4-BE49-F238E27FC236}">
                      <a16:creationId xmlns:a16="http://schemas.microsoft.com/office/drawing/2014/main" id="{D1A91A63-40D8-488E-9F6F-FE0F577F4F36}"/>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4" name="矩形 3593">
                  <a:extLst>
                    <a:ext uri="{FF2B5EF4-FFF2-40B4-BE49-F238E27FC236}">
                      <a16:creationId xmlns:a16="http://schemas.microsoft.com/office/drawing/2014/main" id="{072CEC07-E14B-4700-949D-3B8EFCD997D5}"/>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5" name="矩形 3594">
                  <a:extLst>
                    <a:ext uri="{FF2B5EF4-FFF2-40B4-BE49-F238E27FC236}">
                      <a16:creationId xmlns:a16="http://schemas.microsoft.com/office/drawing/2014/main" id="{D3F8D920-9674-401E-88FE-2300B1335E86}"/>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6" name="矩形 3595">
                  <a:extLst>
                    <a:ext uri="{FF2B5EF4-FFF2-40B4-BE49-F238E27FC236}">
                      <a16:creationId xmlns:a16="http://schemas.microsoft.com/office/drawing/2014/main" id="{022299F8-D8DD-4193-934C-DE9FAE9D3FFF}"/>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7" name="矩形 3596">
                  <a:extLst>
                    <a:ext uri="{FF2B5EF4-FFF2-40B4-BE49-F238E27FC236}">
                      <a16:creationId xmlns:a16="http://schemas.microsoft.com/office/drawing/2014/main" id="{B7F87FF0-31CB-49A2-BA9E-9D2E136702A1}"/>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8" name="矩形 3597">
                  <a:extLst>
                    <a:ext uri="{FF2B5EF4-FFF2-40B4-BE49-F238E27FC236}">
                      <a16:creationId xmlns:a16="http://schemas.microsoft.com/office/drawing/2014/main" id="{63561D43-D60F-45E8-9580-1E1E6D24FB6B}"/>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99" name="矩形 3598">
                  <a:extLst>
                    <a:ext uri="{FF2B5EF4-FFF2-40B4-BE49-F238E27FC236}">
                      <a16:creationId xmlns:a16="http://schemas.microsoft.com/office/drawing/2014/main" id="{3BEDFA09-5032-4A0D-8438-7A39065880CD}"/>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550" name="组合 3549">
                <a:extLst>
                  <a:ext uri="{FF2B5EF4-FFF2-40B4-BE49-F238E27FC236}">
                    <a16:creationId xmlns:a16="http://schemas.microsoft.com/office/drawing/2014/main" id="{DED23B06-4045-430C-81A4-57D96B0A4FE3}"/>
                  </a:ext>
                </a:extLst>
              </p:cNvPr>
              <p:cNvGrpSpPr/>
              <p:nvPr/>
            </p:nvGrpSpPr>
            <p:grpSpPr>
              <a:xfrm>
                <a:off x="2165080" y="2749141"/>
                <a:ext cx="81502" cy="1364555"/>
                <a:chOff x="1830705" y="1037874"/>
                <a:chExt cx="274385" cy="4782251"/>
              </a:xfrm>
            </p:grpSpPr>
            <p:sp>
              <p:nvSpPr>
                <p:cNvPr id="3568" name="矩形 3567">
                  <a:extLst>
                    <a:ext uri="{FF2B5EF4-FFF2-40B4-BE49-F238E27FC236}">
                      <a16:creationId xmlns:a16="http://schemas.microsoft.com/office/drawing/2014/main" id="{9E7BE06C-141C-4330-AD4F-D6418FA12862}"/>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69" name="矩形 3568">
                  <a:extLst>
                    <a:ext uri="{FF2B5EF4-FFF2-40B4-BE49-F238E27FC236}">
                      <a16:creationId xmlns:a16="http://schemas.microsoft.com/office/drawing/2014/main" id="{1F153765-2A29-48B9-A101-18447F68697A}"/>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0" name="矩形 3569">
                  <a:extLst>
                    <a:ext uri="{FF2B5EF4-FFF2-40B4-BE49-F238E27FC236}">
                      <a16:creationId xmlns:a16="http://schemas.microsoft.com/office/drawing/2014/main" id="{9D5AAFC2-53BE-4A78-A65B-5385F0AFE90B}"/>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1" name="矩形 3570">
                  <a:extLst>
                    <a:ext uri="{FF2B5EF4-FFF2-40B4-BE49-F238E27FC236}">
                      <a16:creationId xmlns:a16="http://schemas.microsoft.com/office/drawing/2014/main" id="{CBB26CFA-8455-49AF-B2AF-5C0F5D0934DA}"/>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2" name="矩形 3571">
                  <a:extLst>
                    <a:ext uri="{FF2B5EF4-FFF2-40B4-BE49-F238E27FC236}">
                      <a16:creationId xmlns:a16="http://schemas.microsoft.com/office/drawing/2014/main" id="{8C69F8A9-F2D9-4F34-8F32-932225FDF47E}"/>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3" name="矩形 3572">
                  <a:extLst>
                    <a:ext uri="{FF2B5EF4-FFF2-40B4-BE49-F238E27FC236}">
                      <a16:creationId xmlns:a16="http://schemas.microsoft.com/office/drawing/2014/main" id="{EB724A6C-6DA0-4361-B172-75AA1D5C0D20}"/>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4" name="矩形 3573">
                  <a:extLst>
                    <a:ext uri="{FF2B5EF4-FFF2-40B4-BE49-F238E27FC236}">
                      <a16:creationId xmlns:a16="http://schemas.microsoft.com/office/drawing/2014/main" id="{8A30BCFD-FD90-44BE-B1CB-D1256E3AFE7B}"/>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5" name="矩形 3574">
                  <a:extLst>
                    <a:ext uri="{FF2B5EF4-FFF2-40B4-BE49-F238E27FC236}">
                      <a16:creationId xmlns:a16="http://schemas.microsoft.com/office/drawing/2014/main" id="{1C6DEEEE-4FBB-44DF-8B7F-FF4A03054FBB}"/>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6" name="矩形 3575">
                  <a:extLst>
                    <a:ext uri="{FF2B5EF4-FFF2-40B4-BE49-F238E27FC236}">
                      <a16:creationId xmlns:a16="http://schemas.microsoft.com/office/drawing/2014/main" id="{477BE6C6-7B97-44DC-8B34-5587DA729926}"/>
                    </a:ext>
                  </a:extLst>
                </p:cNvPr>
                <p:cNvSpPr/>
                <p:nvPr/>
              </p:nvSpPr>
              <p:spPr>
                <a:xfrm rot="16200000">
                  <a:off x="18184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7" name="矩形 3576">
                  <a:extLst>
                    <a:ext uri="{FF2B5EF4-FFF2-40B4-BE49-F238E27FC236}">
                      <a16:creationId xmlns:a16="http://schemas.microsoft.com/office/drawing/2014/main" id="{FDD2BF89-CD98-4A85-90B2-7281DB05E5C1}"/>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8" name="矩形 3577">
                  <a:extLst>
                    <a:ext uri="{FF2B5EF4-FFF2-40B4-BE49-F238E27FC236}">
                      <a16:creationId xmlns:a16="http://schemas.microsoft.com/office/drawing/2014/main" id="{2DE826C1-2AE9-4747-837F-B490939DCE87}"/>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79" name="矩形 3578">
                  <a:extLst>
                    <a:ext uri="{FF2B5EF4-FFF2-40B4-BE49-F238E27FC236}">
                      <a16:creationId xmlns:a16="http://schemas.microsoft.com/office/drawing/2014/main" id="{6F5B8550-3A14-48CD-B33E-FE9E1AC1E45E}"/>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80" name="矩形 3579">
                  <a:extLst>
                    <a:ext uri="{FF2B5EF4-FFF2-40B4-BE49-F238E27FC236}">
                      <a16:creationId xmlns:a16="http://schemas.microsoft.com/office/drawing/2014/main" id="{D9654267-E933-4941-9D54-8FCEF75BB422}"/>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81" name="矩形 3580">
                  <a:extLst>
                    <a:ext uri="{FF2B5EF4-FFF2-40B4-BE49-F238E27FC236}">
                      <a16:creationId xmlns:a16="http://schemas.microsoft.com/office/drawing/2014/main" id="{E2E32B3F-6A4D-4BBA-A64A-DAA59DFB8B9B}"/>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82" name="矩形 3581">
                  <a:extLst>
                    <a:ext uri="{FF2B5EF4-FFF2-40B4-BE49-F238E27FC236}">
                      <a16:creationId xmlns:a16="http://schemas.microsoft.com/office/drawing/2014/main" id="{034BB87B-69D2-4A61-8EA0-131CD4F44234}"/>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83" name="矩形 3582">
                  <a:extLst>
                    <a:ext uri="{FF2B5EF4-FFF2-40B4-BE49-F238E27FC236}">
                      <a16:creationId xmlns:a16="http://schemas.microsoft.com/office/drawing/2014/main" id="{BFC6EC74-F32B-4897-80CF-BA64FA670343}"/>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3551" name="组合 3550">
                <a:extLst>
                  <a:ext uri="{FF2B5EF4-FFF2-40B4-BE49-F238E27FC236}">
                    <a16:creationId xmlns:a16="http://schemas.microsoft.com/office/drawing/2014/main" id="{9B2C3C5A-D23D-40F8-881A-66B982804AC8}"/>
                  </a:ext>
                </a:extLst>
              </p:cNvPr>
              <p:cNvGrpSpPr/>
              <p:nvPr/>
            </p:nvGrpSpPr>
            <p:grpSpPr>
              <a:xfrm>
                <a:off x="2246390" y="2749141"/>
                <a:ext cx="81502" cy="1364555"/>
                <a:chOff x="1830705" y="1037874"/>
                <a:chExt cx="274385" cy="4782251"/>
              </a:xfrm>
            </p:grpSpPr>
            <p:sp>
              <p:nvSpPr>
                <p:cNvPr id="3552" name="矩形 3551">
                  <a:extLst>
                    <a:ext uri="{FF2B5EF4-FFF2-40B4-BE49-F238E27FC236}">
                      <a16:creationId xmlns:a16="http://schemas.microsoft.com/office/drawing/2014/main" id="{1AD3F97A-54F0-4B8C-AD7E-970A4150957A}"/>
                    </a:ext>
                  </a:extLst>
                </p:cNvPr>
                <p:cNvSpPr/>
                <p:nvPr/>
              </p:nvSpPr>
              <p:spPr>
                <a:xfrm rot="16200000">
                  <a:off x="1818452" y="553348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53" name="矩形 3552">
                  <a:extLst>
                    <a:ext uri="{FF2B5EF4-FFF2-40B4-BE49-F238E27FC236}">
                      <a16:creationId xmlns:a16="http://schemas.microsoft.com/office/drawing/2014/main" id="{F58AA1CD-B5D5-4F89-8E11-05DD4415F397}"/>
                    </a:ext>
                  </a:extLst>
                </p:cNvPr>
                <p:cNvSpPr/>
                <p:nvPr/>
              </p:nvSpPr>
              <p:spPr>
                <a:xfrm rot="16200000">
                  <a:off x="1818452" y="523459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54" name="矩形 3553">
                  <a:extLst>
                    <a:ext uri="{FF2B5EF4-FFF2-40B4-BE49-F238E27FC236}">
                      <a16:creationId xmlns:a16="http://schemas.microsoft.com/office/drawing/2014/main" id="{E7884090-748D-4A06-BF66-4BC7D8594629}"/>
                    </a:ext>
                  </a:extLst>
                </p:cNvPr>
                <p:cNvSpPr/>
                <p:nvPr/>
              </p:nvSpPr>
              <p:spPr>
                <a:xfrm rot="16200000">
                  <a:off x="1818452" y="493570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55" name="矩形 3554">
                  <a:extLst>
                    <a:ext uri="{FF2B5EF4-FFF2-40B4-BE49-F238E27FC236}">
                      <a16:creationId xmlns:a16="http://schemas.microsoft.com/office/drawing/2014/main" id="{108FA1BE-284D-47B3-8C4B-B81E5C6618C8}"/>
                    </a:ext>
                  </a:extLst>
                </p:cNvPr>
                <p:cNvSpPr/>
                <p:nvPr/>
              </p:nvSpPr>
              <p:spPr>
                <a:xfrm rot="16200000">
                  <a:off x="1818452" y="4636816"/>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56" name="矩形 3555">
                  <a:extLst>
                    <a:ext uri="{FF2B5EF4-FFF2-40B4-BE49-F238E27FC236}">
                      <a16:creationId xmlns:a16="http://schemas.microsoft.com/office/drawing/2014/main" id="{E73247E4-03B4-4E80-BACF-D5C3E8BD9952}"/>
                    </a:ext>
                  </a:extLst>
                </p:cNvPr>
                <p:cNvSpPr/>
                <p:nvPr/>
              </p:nvSpPr>
              <p:spPr>
                <a:xfrm rot="16200000">
                  <a:off x="1818452" y="4337925"/>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57" name="矩形 3556">
                  <a:extLst>
                    <a:ext uri="{FF2B5EF4-FFF2-40B4-BE49-F238E27FC236}">
                      <a16:creationId xmlns:a16="http://schemas.microsoft.com/office/drawing/2014/main" id="{BCEA6B67-B324-4447-AE5E-504E776ED8FE}"/>
                    </a:ext>
                  </a:extLst>
                </p:cNvPr>
                <p:cNvSpPr/>
                <p:nvPr/>
              </p:nvSpPr>
              <p:spPr>
                <a:xfrm rot="16200000">
                  <a:off x="1818452" y="4039034"/>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58" name="矩形 3557">
                  <a:extLst>
                    <a:ext uri="{FF2B5EF4-FFF2-40B4-BE49-F238E27FC236}">
                      <a16:creationId xmlns:a16="http://schemas.microsoft.com/office/drawing/2014/main" id="{09BF9DED-81FB-46CE-82CD-2EAE4A485A5F}"/>
                    </a:ext>
                  </a:extLst>
                </p:cNvPr>
                <p:cNvSpPr/>
                <p:nvPr/>
              </p:nvSpPr>
              <p:spPr>
                <a:xfrm rot="16200000">
                  <a:off x="1818452" y="374014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59" name="矩形 3558">
                  <a:extLst>
                    <a:ext uri="{FF2B5EF4-FFF2-40B4-BE49-F238E27FC236}">
                      <a16:creationId xmlns:a16="http://schemas.microsoft.com/office/drawing/2014/main" id="{DD15B293-C03B-4670-976D-C8560A2530B7}"/>
                    </a:ext>
                  </a:extLst>
                </p:cNvPr>
                <p:cNvSpPr/>
                <p:nvPr/>
              </p:nvSpPr>
              <p:spPr>
                <a:xfrm rot="16200000">
                  <a:off x="1818452" y="3441253"/>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60" name="矩形 3559">
                  <a:extLst>
                    <a:ext uri="{FF2B5EF4-FFF2-40B4-BE49-F238E27FC236}">
                      <a16:creationId xmlns:a16="http://schemas.microsoft.com/office/drawing/2014/main" id="{F16948AB-E9DB-4CDF-98E1-315C7054B845}"/>
                    </a:ext>
                  </a:extLst>
                </p:cNvPr>
                <p:cNvSpPr/>
                <p:nvPr/>
              </p:nvSpPr>
              <p:spPr>
                <a:xfrm rot="16200000">
                  <a:off x="1818452" y="3142362"/>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61" name="矩形 3560">
                  <a:extLst>
                    <a:ext uri="{FF2B5EF4-FFF2-40B4-BE49-F238E27FC236}">
                      <a16:creationId xmlns:a16="http://schemas.microsoft.com/office/drawing/2014/main" id="{08FDB2FA-E95D-446A-BC34-3BF902382166}"/>
                    </a:ext>
                  </a:extLst>
                </p:cNvPr>
                <p:cNvSpPr/>
                <p:nvPr/>
              </p:nvSpPr>
              <p:spPr>
                <a:xfrm rot="16200000">
                  <a:off x="1818452" y="284347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62" name="矩形 3561">
                  <a:extLst>
                    <a:ext uri="{FF2B5EF4-FFF2-40B4-BE49-F238E27FC236}">
                      <a16:creationId xmlns:a16="http://schemas.microsoft.com/office/drawing/2014/main" id="{EC9E7803-FB16-4693-9E70-9F4101A1F060}"/>
                    </a:ext>
                  </a:extLst>
                </p:cNvPr>
                <p:cNvSpPr/>
                <p:nvPr/>
              </p:nvSpPr>
              <p:spPr>
                <a:xfrm rot="16200000">
                  <a:off x="1818452" y="2544581"/>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63" name="矩形 3562">
                  <a:extLst>
                    <a:ext uri="{FF2B5EF4-FFF2-40B4-BE49-F238E27FC236}">
                      <a16:creationId xmlns:a16="http://schemas.microsoft.com/office/drawing/2014/main" id="{88885049-C7C9-44D8-82AC-848B24D154FE}"/>
                    </a:ext>
                  </a:extLst>
                </p:cNvPr>
                <p:cNvSpPr/>
                <p:nvPr/>
              </p:nvSpPr>
              <p:spPr>
                <a:xfrm rot="16200000">
                  <a:off x="1818452" y="2245690"/>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64" name="矩形 3563">
                  <a:extLst>
                    <a:ext uri="{FF2B5EF4-FFF2-40B4-BE49-F238E27FC236}">
                      <a16:creationId xmlns:a16="http://schemas.microsoft.com/office/drawing/2014/main" id="{C5B9846E-7679-4E67-A404-45A08CE8F725}"/>
                    </a:ext>
                  </a:extLst>
                </p:cNvPr>
                <p:cNvSpPr/>
                <p:nvPr/>
              </p:nvSpPr>
              <p:spPr>
                <a:xfrm rot="16200000">
                  <a:off x="1818452" y="1946798"/>
                  <a:ext cx="298891" cy="274385"/>
                </a:xfrm>
                <a:prstGeom prst="rect">
                  <a:avLst/>
                </a:prstGeom>
                <a:solidFill>
                  <a:srgbClr val="FFC000"/>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65" name="矩形 3564">
                  <a:extLst>
                    <a:ext uri="{FF2B5EF4-FFF2-40B4-BE49-F238E27FC236}">
                      <a16:creationId xmlns:a16="http://schemas.microsoft.com/office/drawing/2014/main" id="{2010BB92-9F0A-4CFD-8EFE-171BB358A71C}"/>
                    </a:ext>
                  </a:extLst>
                </p:cNvPr>
                <p:cNvSpPr/>
                <p:nvPr/>
              </p:nvSpPr>
              <p:spPr>
                <a:xfrm rot="16200000">
                  <a:off x="1818452" y="1647908"/>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66" name="矩形 3565">
                  <a:extLst>
                    <a:ext uri="{FF2B5EF4-FFF2-40B4-BE49-F238E27FC236}">
                      <a16:creationId xmlns:a16="http://schemas.microsoft.com/office/drawing/2014/main" id="{145255FF-A4F4-44EC-B00D-64D73C529A3C}"/>
                    </a:ext>
                  </a:extLst>
                </p:cNvPr>
                <p:cNvSpPr/>
                <p:nvPr/>
              </p:nvSpPr>
              <p:spPr>
                <a:xfrm rot="16200000">
                  <a:off x="1818452" y="134901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567" name="矩形 3566">
                  <a:extLst>
                    <a:ext uri="{FF2B5EF4-FFF2-40B4-BE49-F238E27FC236}">
                      <a16:creationId xmlns:a16="http://schemas.microsoft.com/office/drawing/2014/main" id="{0B3B13E3-36CF-4CE4-B003-5495655BF10A}"/>
                    </a:ext>
                  </a:extLst>
                </p:cNvPr>
                <p:cNvSpPr/>
                <p:nvPr/>
              </p:nvSpPr>
              <p:spPr>
                <a:xfrm rot="16200000">
                  <a:off x="1818452" y="1050127"/>
                  <a:ext cx="298891" cy="274385"/>
                </a:xfrm>
                <a:prstGeom prst="rect">
                  <a:avLst/>
                </a:prstGeom>
                <a:solidFill>
                  <a:schemeClr val="tx2">
                    <a:lumMod val="95000"/>
                  </a:schemeClr>
                </a:solidFill>
                <a:ln>
                  <a:solidFill>
                    <a:sysClr val="windowText" lastClr="000000"/>
                  </a:solidFill>
                </a:ln>
              </p:spPr>
              <p:txBody>
                <a:bodyPr rot="0" spcFirstLastPara="0" vertOverflow="overflow" horzOverflow="overflow" vert="horz" wrap="square" lIns="91404" tIns="45702" rIns="91404" bIns="45702" numCol="1" spcCol="0" rtlCol="0" fromWordArt="0" anchor="ctr" anchorCtr="0" forceAA="0" compatLnSpc="1">
                  <a:prstTxWarp prst="textNoShape">
                    <a:avLst/>
                  </a:prstTxWarp>
                  <a:spAutoFit/>
                </a:bodyPr>
                <a:lstStyle/>
                <a:p>
                  <a:pPr marL="0" marR="0" lvl="0" indent="0" algn="ctr" defTabSz="1218712" rtl="0" eaLnBrk="1" fontAlgn="base" latinLnBrk="0" hangingPunct="1">
                    <a:lnSpc>
                      <a:spcPct val="100000"/>
                    </a:lnSpc>
                    <a:spcBef>
                      <a:spcPct val="0"/>
                    </a:spcBef>
                    <a:spcAft>
                      <a:spcPct val="0"/>
                    </a:spcAft>
                    <a:buClrTx/>
                    <a:buSzTx/>
                    <a:buFontTx/>
                    <a:buNone/>
                    <a:tabLst/>
                    <a:defRPr/>
                  </a:pPr>
                  <a:endParaRPr kumimoji="0" lang="zh-CN" altLang="en-US" sz="1599"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sp>
          <p:nvSpPr>
            <p:cNvPr id="3712" name="圆角矩形 1580">
              <a:extLst>
                <a:ext uri="{FF2B5EF4-FFF2-40B4-BE49-F238E27FC236}">
                  <a16:creationId xmlns:a16="http://schemas.microsoft.com/office/drawing/2014/main" id="{D1414EB2-C0C3-409A-BA12-A638CD701B21}"/>
                </a:ext>
              </a:extLst>
            </p:cNvPr>
            <p:cNvSpPr/>
            <p:nvPr/>
          </p:nvSpPr>
          <p:spPr>
            <a:xfrm>
              <a:off x="5315726" y="2377518"/>
              <a:ext cx="438026" cy="426448"/>
            </a:xfrm>
            <a:prstGeom prst="roundRect">
              <a:avLst>
                <a:gd name="adj" fmla="val 0"/>
              </a:avLst>
            </a:prstGeom>
            <a:noFill/>
            <a:ln w="12700" cap="flat" cmpd="sng" algn="ctr">
              <a:solidFill>
                <a:srgbClr val="C00000"/>
              </a:solidFill>
              <a:prstDash val="sysDot"/>
              <a:miter lim="800000"/>
            </a:ln>
            <a:effectLst/>
          </p:spPr>
          <p:txBody>
            <a:bodyPr rtlCol="0" anchor="ct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666666"/>
                </a:solidFill>
                <a:effectLst/>
                <a:uLnTx/>
                <a:uFillTx/>
                <a:latin typeface="Calibri"/>
                <a:ea typeface="等线" panose="02010600030101010101" pitchFamily="2" charset="-122"/>
                <a:cs typeface="Arial"/>
              </a:endParaRPr>
            </a:p>
          </p:txBody>
        </p:sp>
        <p:sp>
          <p:nvSpPr>
            <p:cNvPr id="1175" name="矩形 1174">
              <a:extLst>
                <a:ext uri="{FF2B5EF4-FFF2-40B4-BE49-F238E27FC236}">
                  <a16:creationId xmlns:a16="http://schemas.microsoft.com/office/drawing/2014/main" id="{5747F831-687E-4BCD-88AC-62F8FF36E62F}"/>
                </a:ext>
              </a:extLst>
            </p:cNvPr>
            <p:cNvSpPr/>
            <p:nvPr/>
          </p:nvSpPr>
          <p:spPr>
            <a:xfrm>
              <a:off x="4141665" y="2109973"/>
              <a:ext cx="1252440"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1D1D1A"/>
                  </a:solidFill>
                  <a:effectLst/>
                  <a:uLnTx/>
                  <a:uFillTx/>
                  <a:latin typeface="Arial" panose="020B0604020202020204"/>
                  <a:ea typeface="黑体" panose="02010609060101010101" pitchFamily="49" charset="-122"/>
                  <a:cs typeface="+mn-cs"/>
                </a:rPr>
                <a:t>Hopping period</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1176" name="左大括号 1175">
              <a:extLst>
                <a:ext uri="{FF2B5EF4-FFF2-40B4-BE49-F238E27FC236}">
                  <a16:creationId xmlns:a16="http://schemas.microsoft.com/office/drawing/2014/main" id="{50180C4F-AB12-40DE-A9E8-745D42732AEF}"/>
                </a:ext>
              </a:extLst>
            </p:cNvPr>
            <p:cNvSpPr/>
            <p:nvPr/>
          </p:nvSpPr>
          <p:spPr>
            <a:xfrm rot="5400000" flipV="1">
              <a:off x="4544775" y="1271245"/>
              <a:ext cx="108000" cy="216000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1D1D1A"/>
                </a:solidFill>
                <a:effectLst/>
                <a:uLnTx/>
                <a:uFillTx/>
                <a:latin typeface="Arial" panose="020B0604020202020204"/>
                <a:ea typeface="黑体" panose="02010609060101010101" pitchFamily="49" charset="-122"/>
                <a:cs typeface="+mn-cs"/>
              </a:endParaRPr>
            </a:p>
          </p:txBody>
        </p:sp>
      </p:grpSp>
      <p:cxnSp>
        <p:nvCxnSpPr>
          <p:cNvPr id="1183" name="直接连接符 1166">
            <a:extLst>
              <a:ext uri="{FF2B5EF4-FFF2-40B4-BE49-F238E27FC236}">
                <a16:creationId xmlns:a16="http://schemas.microsoft.com/office/drawing/2014/main" id="{C99345D6-16E6-42DC-B516-349D40E2FF3F}"/>
              </a:ext>
            </a:extLst>
          </p:cNvPr>
          <p:cNvCxnSpPr>
            <a:cxnSpLocks/>
          </p:cNvCxnSpPr>
          <p:nvPr/>
        </p:nvCxnSpPr>
        <p:spPr>
          <a:xfrm>
            <a:off x="1262630" y="3992743"/>
            <a:ext cx="3384082" cy="3951"/>
          </a:xfrm>
          <a:prstGeom prst="line">
            <a:avLst/>
          </a:prstGeom>
          <a:ln>
            <a:solidFill>
              <a:schemeClr val="bg1">
                <a:lumMod val="85000"/>
              </a:schemeClr>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186" name="矩形 1171">
            <a:extLst>
              <a:ext uri="{FF2B5EF4-FFF2-40B4-BE49-F238E27FC236}">
                <a16:creationId xmlns:a16="http://schemas.microsoft.com/office/drawing/2014/main" id="{EBE6948F-3AE6-46FD-900E-A7AE2A333824}"/>
              </a:ext>
            </a:extLst>
          </p:cNvPr>
          <p:cNvSpPr/>
          <p:nvPr/>
        </p:nvSpPr>
        <p:spPr>
          <a:xfrm>
            <a:off x="3914655" y="3783267"/>
            <a:ext cx="529920"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800" kern="0" dirty="0">
                <a:solidFill>
                  <a:srgbClr val="1D1D1A"/>
                </a:solidFill>
                <a:latin typeface="Arial" panose="020B0604020202020204"/>
                <a:ea typeface="黑体" panose="02010609060101010101" pitchFamily="49" charset="-122"/>
              </a:rPr>
              <a:t>Time</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1195" name="矩形 1171">
            <a:extLst>
              <a:ext uri="{FF2B5EF4-FFF2-40B4-BE49-F238E27FC236}">
                <a16:creationId xmlns:a16="http://schemas.microsoft.com/office/drawing/2014/main" id="{14F9C62D-E9AE-4FB7-8BD3-E95C1CABB481}"/>
              </a:ext>
            </a:extLst>
          </p:cNvPr>
          <p:cNvSpPr/>
          <p:nvPr/>
        </p:nvSpPr>
        <p:spPr>
          <a:xfrm>
            <a:off x="553183" y="3683051"/>
            <a:ext cx="751780" cy="33855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800" kern="0" dirty="0">
                <a:solidFill>
                  <a:srgbClr val="1D1D1A"/>
                </a:solidFill>
                <a:latin typeface="Arial" panose="020B0604020202020204"/>
                <a:ea typeface="黑体" panose="02010609060101010101" pitchFamily="49" charset="-122"/>
              </a:rPr>
              <a:t>Frequency hop</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sp>
        <p:nvSpPr>
          <p:cNvPr id="1194" name="文本框 1193">
            <a:extLst>
              <a:ext uri="{FF2B5EF4-FFF2-40B4-BE49-F238E27FC236}">
                <a16:creationId xmlns:a16="http://schemas.microsoft.com/office/drawing/2014/main" id="{C0829AE8-2D06-43C2-B13F-89E238B128EC}"/>
              </a:ext>
            </a:extLst>
          </p:cNvPr>
          <p:cNvSpPr txBox="1"/>
          <p:nvPr/>
        </p:nvSpPr>
        <p:spPr>
          <a:xfrm>
            <a:off x="483654" y="5037189"/>
            <a:ext cx="10577382" cy="1154162"/>
          </a:xfrm>
          <a:prstGeom prst="rect">
            <a:avLst/>
          </a:prstGeom>
        </p:spPr>
        <p:txBody>
          <a:bodyPr wrap="square">
            <a:spAutoFit/>
          </a:bodyPr>
          <a:lstStyle>
            <a:defPPr>
              <a:defRPr lang="en-US"/>
            </a:defPPr>
            <a:lvl1pPr marL="177587" indent="-177587" defTabSz="913668">
              <a:spcAft>
                <a:spcPts val="300"/>
              </a:spcAft>
              <a:buSzPct val="80000"/>
              <a:buFont typeface="Wingdings" panose="05000000000000000000" pitchFamily="2" charset="2"/>
              <a:buChar char="n"/>
              <a:defRPr sz="1000" b="1">
                <a:solidFill>
                  <a:srgbClr val="1D1D1A"/>
                </a:solidFill>
                <a:latin typeface="Arial" panose="020B0604020202020204" pitchFamily="34" charset="0"/>
                <a:ea typeface="等线" panose="02010600030101010101" pitchFamily="2" charset="-122"/>
                <a:cs typeface="Arial"/>
              </a:defRPr>
            </a:lvl1pPr>
          </a:lstStyle>
          <a:p>
            <a:pPr marL="0" lvl="0" indent="0">
              <a:buNone/>
              <a:defRPr/>
            </a:pPr>
            <a:r>
              <a:rPr lang="en-US" altLang="zh-CN" sz="1600" i="1" kern="0" dirty="0">
                <a:solidFill>
                  <a:srgbClr val="C00000"/>
                </a:solidFill>
                <a:latin typeface="Arial" panose="020B0604020202020204"/>
              </a:rPr>
              <a:t>Proposal 2-1:</a:t>
            </a:r>
            <a:endParaRPr lang="en-US" altLang="zh-CN" sz="1600" b="0" kern="0" dirty="0">
              <a:solidFill>
                <a:srgbClr val="C00000"/>
              </a:solidFill>
              <a:latin typeface="Arial" panose="020B0604020202020204"/>
            </a:endParaRPr>
          </a:p>
          <a:p>
            <a:pPr lvl="0">
              <a:defRPr/>
            </a:pPr>
            <a:r>
              <a:rPr lang="en-US" altLang="zh-CN" sz="1600" b="0" kern="0" dirty="0">
                <a:latin typeface="Arial" panose="020B0604020202020204"/>
              </a:rPr>
              <a:t>Specify SRS hopping pattern within a frequency hop for partial sounding, to enable channel interpolation for SRS </a:t>
            </a:r>
          </a:p>
          <a:p>
            <a:pPr lvl="1">
              <a:defRPr/>
            </a:pPr>
            <a:r>
              <a:rPr lang="en-US" altLang="zh-CN" sz="1600" b="0" kern="0" dirty="0">
                <a:latin typeface="Arial" panose="020B0604020202020204"/>
              </a:rPr>
              <a:t>- e.g., introduce a factor to change the frequency starting position of SRS within a frequency hop in partial sounding</a:t>
            </a:r>
            <a:endParaRPr lang="en-US" altLang="zh-CN" sz="1600" b="0" kern="0" dirty="0">
              <a:solidFill>
                <a:srgbClr val="C00000"/>
              </a:solidFill>
              <a:latin typeface="Arial" panose="020B0604020202020204"/>
            </a:endParaRPr>
          </a:p>
        </p:txBody>
      </p:sp>
      <p:sp>
        <p:nvSpPr>
          <p:cNvPr id="634" name="圆角矩形 862">
            <a:extLst>
              <a:ext uri="{FF2B5EF4-FFF2-40B4-BE49-F238E27FC236}">
                <a16:creationId xmlns:a16="http://schemas.microsoft.com/office/drawing/2014/main" id="{D1FFEC80-A8C5-4151-A671-8C4387AFC739}"/>
              </a:ext>
            </a:extLst>
          </p:cNvPr>
          <p:cNvSpPr/>
          <p:nvPr/>
        </p:nvSpPr>
        <p:spPr>
          <a:xfrm>
            <a:off x="468466" y="1954187"/>
            <a:ext cx="4987678" cy="2771555"/>
          </a:xfrm>
          <a:prstGeom prst="roundRect">
            <a:avLst>
              <a:gd name="adj" fmla="val 3526"/>
            </a:avLst>
          </a:prstGeom>
          <a:noFill/>
          <a:ln w="12700" cap="flat" cmpd="sng" algn="ctr">
            <a:solidFill>
              <a:srgbClr val="FFFFFF">
                <a:lumMod val="50000"/>
              </a:srgbClr>
            </a:solidFill>
            <a:prstDash val="sysDash"/>
            <a:miter lim="800000"/>
          </a:ln>
          <a:effectLst/>
        </p:spPr>
        <p:txBody>
          <a:bodyPr rtlCol="0" anchor="ctr"/>
          <a:lstStyle/>
          <a:p>
            <a:pPr algn="ctr" defTabSz="914034"/>
            <a:endParaRPr lang="zh-CN" altLang="en-US" sz="1599" kern="0">
              <a:solidFill>
                <a:srgbClr val="666666"/>
              </a:solidFill>
              <a:ea typeface="等线" panose="02010600030101010101" pitchFamily="2" charset="-122"/>
              <a:cs typeface="Arial" panose="020B0604020202020204" pitchFamily="34" charset="0"/>
            </a:endParaRPr>
          </a:p>
        </p:txBody>
      </p:sp>
      <p:sp>
        <p:nvSpPr>
          <p:cNvPr id="637" name="圆角矩形 862">
            <a:extLst>
              <a:ext uri="{FF2B5EF4-FFF2-40B4-BE49-F238E27FC236}">
                <a16:creationId xmlns:a16="http://schemas.microsoft.com/office/drawing/2014/main" id="{661851BA-6392-42F5-8912-741FA7D2E6B1}"/>
              </a:ext>
            </a:extLst>
          </p:cNvPr>
          <p:cNvSpPr/>
          <p:nvPr/>
        </p:nvSpPr>
        <p:spPr>
          <a:xfrm>
            <a:off x="5923244" y="1946390"/>
            <a:ext cx="5451131" cy="2771556"/>
          </a:xfrm>
          <a:prstGeom prst="roundRect">
            <a:avLst>
              <a:gd name="adj" fmla="val 3526"/>
            </a:avLst>
          </a:prstGeom>
          <a:noFill/>
          <a:ln w="12700" cap="flat" cmpd="sng" algn="ctr">
            <a:solidFill>
              <a:srgbClr val="FFFFFF">
                <a:lumMod val="50000"/>
              </a:srgbClr>
            </a:solidFill>
            <a:prstDash val="sysDash"/>
            <a:miter lim="800000"/>
          </a:ln>
          <a:effectLst/>
        </p:spPr>
        <p:txBody>
          <a:bodyPr rtlCol="0" anchor="ctr"/>
          <a:lstStyle/>
          <a:p>
            <a:pPr algn="ctr" defTabSz="914034"/>
            <a:endParaRPr lang="zh-CN" altLang="en-US" sz="1599" kern="0">
              <a:solidFill>
                <a:srgbClr val="666666"/>
              </a:solidFill>
              <a:ea typeface="等线" panose="02010600030101010101" pitchFamily="2" charset="-122"/>
              <a:cs typeface="Arial" panose="020B0604020202020204" pitchFamily="34" charset="0"/>
            </a:endParaRPr>
          </a:p>
        </p:txBody>
      </p:sp>
      <p:cxnSp>
        <p:nvCxnSpPr>
          <p:cNvPr id="14" name="Straight Arrow Connector 13">
            <a:extLst>
              <a:ext uri="{FF2B5EF4-FFF2-40B4-BE49-F238E27FC236}">
                <a16:creationId xmlns:a16="http://schemas.microsoft.com/office/drawing/2014/main" id="{25538999-0A47-4BCF-BE5B-718F89F99628}"/>
              </a:ext>
            </a:extLst>
          </p:cNvPr>
          <p:cNvCxnSpPr/>
          <p:nvPr/>
        </p:nvCxnSpPr>
        <p:spPr>
          <a:xfrm flipV="1">
            <a:off x="4754878" y="2740066"/>
            <a:ext cx="0" cy="9089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D8F9A042-CE3D-40EE-956A-9E75FD387B4E}"/>
              </a:ext>
            </a:extLst>
          </p:cNvPr>
          <p:cNvSpPr/>
          <p:nvPr/>
        </p:nvSpPr>
        <p:spPr>
          <a:xfrm>
            <a:off x="4145822" y="3656118"/>
            <a:ext cx="1229824" cy="230832"/>
          </a:xfrm>
          <a:prstGeom prst="rect">
            <a:avLst/>
          </a:prstGeom>
        </p:spPr>
        <p:txBody>
          <a:bodyPr wrap="none">
            <a:spAutoFit/>
          </a:bodyPr>
          <a:lstStyle/>
          <a:p>
            <a:r>
              <a:rPr lang="en-US" altLang="zh-CN" sz="900" b="1" kern="0" dirty="0">
                <a:solidFill>
                  <a:srgbClr val="1D1D1A"/>
                </a:solidFill>
                <a:ea typeface="等线" panose="02010600030101010101" pitchFamily="2" charset="-122"/>
                <a:cs typeface="Arial"/>
              </a:rPr>
              <a:t>Extra-</a:t>
            </a:r>
            <a:r>
              <a:rPr lang="en-US" altLang="zh-CN" sz="900" b="1" kern="0" dirty="0" err="1">
                <a:solidFill>
                  <a:srgbClr val="1D1D1A"/>
                </a:solidFill>
                <a:ea typeface="等线" panose="02010600030101010101" pitchFamily="2" charset="-122"/>
                <a:cs typeface="Arial"/>
              </a:rPr>
              <a:t>polation</a:t>
            </a:r>
            <a:r>
              <a:rPr lang="en-US" altLang="zh-CN" sz="900" b="1" kern="0" dirty="0">
                <a:solidFill>
                  <a:srgbClr val="1D1D1A"/>
                </a:solidFill>
                <a:ea typeface="等线" panose="02010600030101010101" pitchFamily="2" charset="-122"/>
                <a:cs typeface="Arial"/>
              </a:rPr>
              <a:t> only</a:t>
            </a:r>
            <a:endParaRPr lang="zh-CN" altLang="en-US" sz="900" dirty="0"/>
          </a:p>
        </p:txBody>
      </p:sp>
      <p:sp>
        <p:nvSpPr>
          <p:cNvPr id="113" name="右箭头 1644">
            <a:extLst>
              <a:ext uri="{FF2B5EF4-FFF2-40B4-BE49-F238E27FC236}">
                <a16:creationId xmlns:a16="http://schemas.microsoft.com/office/drawing/2014/main" id="{B6F2FCC5-4DAA-400D-86D4-A78AEE4DFF0F}"/>
              </a:ext>
            </a:extLst>
          </p:cNvPr>
          <p:cNvSpPr/>
          <p:nvPr/>
        </p:nvSpPr>
        <p:spPr>
          <a:xfrm>
            <a:off x="5396211" y="3143680"/>
            <a:ext cx="590979" cy="396834"/>
          </a:xfrm>
          <a:prstGeom prst="rightArrow">
            <a:avLst/>
          </a:prstGeom>
          <a:solidFill>
            <a:srgbClr val="00B05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latin typeface="Arial" panose="020B0604020202020204"/>
              <a:ea typeface="等线" panose="02010600030101010101" pitchFamily="2" charset="-122"/>
              <a:cs typeface="Arial"/>
            </a:endParaRPr>
          </a:p>
        </p:txBody>
      </p:sp>
      <p:grpSp>
        <p:nvGrpSpPr>
          <p:cNvPr id="618" name="组合 610">
            <a:extLst>
              <a:ext uri="{FF2B5EF4-FFF2-40B4-BE49-F238E27FC236}">
                <a16:creationId xmlns:a16="http://schemas.microsoft.com/office/drawing/2014/main" id="{29FF3E4A-D276-4238-8C3C-83B45BF49878}"/>
              </a:ext>
            </a:extLst>
          </p:cNvPr>
          <p:cNvGrpSpPr/>
          <p:nvPr/>
        </p:nvGrpSpPr>
        <p:grpSpPr>
          <a:xfrm>
            <a:off x="9485483" y="2557884"/>
            <a:ext cx="1938770" cy="815333"/>
            <a:chOff x="8215952" y="5177573"/>
            <a:chExt cx="2239031" cy="911969"/>
          </a:xfrm>
        </p:grpSpPr>
        <p:sp>
          <p:nvSpPr>
            <p:cNvPr id="628" name="文本框 611">
              <a:extLst>
                <a:ext uri="{FF2B5EF4-FFF2-40B4-BE49-F238E27FC236}">
                  <a16:creationId xmlns:a16="http://schemas.microsoft.com/office/drawing/2014/main" id="{3A8039AF-BD15-4011-AAF2-24720FB70B26}"/>
                </a:ext>
              </a:extLst>
            </p:cNvPr>
            <p:cNvSpPr txBox="1"/>
            <p:nvPr/>
          </p:nvSpPr>
          <p:spPr>
            <a:xfrm>
              <a:off x="9556597" y="5406780"/>
              <a:ext cx="478917" cy="371083"/>
            </a:xfrm>
            <a:prstGeom prst="rect">
              <a:avLst/>
            </a:prstGeom>
            <a:solidFill>
              <a:srgbClr val="CCECFF"/>
            </a:solidFill>
            <a:ln w="12700">
              <a:solidFill>
                <a:sysClr val="windowText" lastClr="000000"/>
              </a:solidFill>
            </a:ln>
          </p:spPr>
          <p:txBody>
            <a:bodyPr vert="horz" wrap="squar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1.28x</a:t>
              </a:r>
              <a:endParaRPr kumimoji="0" lang="zh-CN" altLang="en-US"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endParaRPr>
            </a:p>
          </p:txBody>
        </p:sp>
        <p:sp>
          <p:nvSpPr>
            <p:cNvPr id="629" name="文本框 612">
              <a:extLst>
                <a:ext uri="{FF2B5EF4-FFF2-40B4-BE49-F238E27FC236}">
                  <a16:creationId xmlns:a16="http://schemas.microsoft.com/office/drawing/2014/main" id="{25196594-CFDD-4B0D-ACCF-240B58FD1154}"/>
                </a:ext>
              </a:extLst>
            </p:cNvPr>
            <p:cNvSpPr txBox="1"/>
            <p:nvPr/>
          </p:nvSpPr>
          <p:spPr>
            <a:xfrm>
              <a:off x="9335467" y="5814138"/>
              <a:ext cx="938734" cy="275404"/>
            </a:xfrm>
            <a:prstGeom prst="rect">
              <a:avLst/>
            </a:prstGeom>
            <a:noFill/>
          </p:spPr>
          <p:txBody>
            <a:bodyPr wrap="squar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SRS contiguous sparse hopping</a:t>
              </a:r>
            </a:p>
          </p:txBody>
        </p:sp>
        <p:sp>
          <p:nvSpPr>
            <p:cNvPr id="630" name="í$liďè">
              <a:extLst>
                <a:ext uri="{FF2B5EF4-FFF2-40B4-BE49-F238E27FC236}">
                  <a16:creationId xmlns:a16="http://schemas.microsoft.com/office/drawing/2014/main" id="{6CA4DE4C-8E09-432A-A388-CE9C6C37F23C}"/>
                </a:ext>
              </a:extLst>
            </p:cNvPr>
            <p:cNvSpPr/>
            <p:nvPr/>
          </p:nvSpPr>
          <p:spPr bwMode="auto">
            <a:xfrm>
              <a:off x="8215952" y="5777862"/>
              <a:ext cx="2239031" cy="0"/>
            </a:xfrm>
            <a:prstGeom prst="line">
              <a:avLst/>
            </a:prstGeom>
            <a:noFill/>
            <a:ln w="12700" cap="rnd" cmpd="sng" algn="ctr">
              <a:solidFill>
                <a:srgbClr val="000000"/>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rtlCol="0" anchor="ctr"/>
            <a:lstStyle/>
            <a:p>
              <a:pPr marL="0" marR="0" lvl="0" indent="0" algn="ctr" defTabSz="2071029" rtl="0" eaLnBrk="1" fontAlgn="auto" latinLnBrk="0" hangingPunct="1">
                <a:lnSpc>
                  <a:spcPct val="100000"/>
                </a:lnSpc>
                <a:spcBef>
                  <a:spcPts val="0"/>
                </a:spcBef>
                <a:spcAft>
                  <a:spcPts val="0"/>
                </a:spcAft>
                <a:buClrTx/>
                <a:buSzTx/>
                <a:buFontTx/>
                <a:buNone/>
                <a:tabLst/>
                <a:defRPr/>
              </a:pPr>
              <a:endParaRPr kumimoji="0" sz="1000" b="0" i="0" u="none" strike="noStrike" kern="0" cap="none" spc="0" normalizeH="0" baseline="0" noProof="0">
                <a:ln>
                  <a:noFill/>
                </a:ln>
                <a:solidFill>
                  <a:prstClr val="white"/>
                </a:solidFill>
                <a:effectLst/>
                <a:uLnTx/>
                <a:uFillTx/>
                <a:latin typeface="Arial" panose="020B0604020202020204"/>
                <a:ea typeface="微软雅黑"/>
                <a:cs typeface="Arial"/>
                <a:sym typeface="+mn-lt"/>
              </a:endParaRPr>
            </a:p>
          </p:txBody>
        </p:sp>
        <p:sp>
          <p:nvSpPr>
            <p:cNvPr id="631" name="文本框 614">
              <a:extLst>
                <a:ext uri="{FF2B5EF4-FFF2-40B4-BE49-F238E27FC236}">
                  <a16:creationId xmlns:a16="http://schemas.microsoft.com/office/drawing/2014/main" id="{ACFF08D9-4125-4C02-9791-11B2BA1BE7F8}"/>
                </a:ext>
              </a:extLst>
            </p:cNvPr>
            <p:cNvSpPr txBox="1"/>
            <p:nvPr/>
          </p:nvSpPr>
          <p:spPr>
            <a:xfrm>
              <a:off x="8551217" y="5507986"/>
              <a:ext cx="482422" cy="269877"/>
            </a:xfrm>
            <a:prstGeom prst="rect">
              <a:avLst/>
            </a:prstGeom>
            <a:solidFill>
              <a:srgbClr val="70AD47">
                <a:lumMod val="20000"/>
                <a:lumOff val="80000"/>
              </a:srgbClr>
            </a:solidFill>
            <a:ln w="12700">
              <a:solidFill>
                <a:sysClr val="windowText" lastClr="000000"/>
              </a:solidFill>
            </a:ln>
          </p:spPr>
          <p:txBody>
            <a:bodyPr vert="horz" wrap="squar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1x</a:t>
              </a:r>
            </a:p>
          </p:txBody>
        </p:sp>
        <p:sp>
          <p:nvSpPr>
            <p:cNvPr id="632" name="文本框 615">
              <a:extLst>
                <a:ext uri="{FF2B5EF4-FFF2-40B4-BE49-F238E27FC236}">
                  <a16:creationId xmlns:a16="http://schemas.microsoft.com/office/drawing/2014/main" id="{4E2A2082-0E18-4954-A743-8D6FA8DDA626}"/>
                </a:ext>
              </a:extLst>
            </p:cNvPr>
            <p:cNvSpPr txBox="1"/>
            <p:nvPr/>
          </p:nvSpPr>
          <p:spPr>
            <a:xfrm>
              <a:off x="8382623" y="5814138"/>
              <a:ext cx="786788" cy="275404"/>
            </a:xfrm>
            <a:prstGeom prst="rect">
              <a:avLst/>
            </a:prstGeom>
            <a:noFill/>
          </p:spPr>
          <p:txBody>
            <a:bodyPr wrap="non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64T4R</a:t>
              </a:r>
            </a:p>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7</a:t>
              </a:r>
              <a:r>
                <a:rPr kumimoji="1" lang="zh-CN" altLang="en-US"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a:t>
              </a: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3 RCE 80ms</a:t>
              </a:r>
              <a:endParaRPr kumimoji="1" lang="zh-CN" altLang="en-US"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endParaRPr>
            </a:p>
          </p:txBody>
        </p:sp>
        <p:sp>
          <p:nvSpPr>
            <p:cNvPr id="633" name="文本框 616">
              <a:extLst>
                <a:ext uri="{FF2B5EF4-FFF2-40B4-BE49-F238E27FC236}">
                  <a16:creationId xmlns:a16="http://schemas.microsoft.com/office/drawing/2014/main" id="{07DAAEA0-5F4B-4E84-8569-4245A7FA7A47}"/>
                </a:ext>
              </a:extLst>
            </p:cNvPr>
            <p:cNvSpPr txBox="1"/>
            <p:nvPr/>
          </p:nvSpPr>
          <p:spPr>
            <a:xfrm>
              <a:off x="9303998" y="5177573"/>
              <a:ext cx="836716" cy="172127"/>
            </a:xfrm>
            <a:prstGeom prst="rect">
              <a:avLst/>
            </a:prstGeom>
            <a:noFill/>
          </p:spPr>
          <p:txBody>
            <a:bodyPr wrap="squar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1" lang="en-US" altLang="zh-CN" sz="1000" b="1"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endParaRPr>
            </a:p>
          </p:txBody>
        </p:sp>
      </p:grpSp>
      <p:grpSp>
        <p:nvGrpSpPr>
          <p:cNvPr id="638" name="组合 618">
            <a:extLst>
              <a:ext uri="{FF2B5EF4-FFF2-40B4-BE49-F238E27FC236}">
                <a16:creationId xmlns:a16="http://schemas.microsoft.com/office/drawing/2014/main" id="{6E012AF6-FDA5-4A44-A99A-A96D3489CD2C}"/>
              </a:ext>
            </a:extLst>
          </p:cNvPr>
          <p:cNvGrpSpPr/>
          <p:nvPr/>
        </p:nvGrpSpPr>
        <p:grpSpPr>
          <a:xfrm>
            <a:off x="9485483" y="3433876"/>
            <a:ext cx="1938770" cy="815333"/>
            <a:chOff x="8215952" y="5177573"/>
            <a:chExt cx="2239031" cy="911969"/>
          </a:xfrm>
        </p:grpSpPr>
        <p:sp>
          <p:nvSpPr>
            <p:cNvPr id="639" name="文本框 619">
              <a:extLst>
                <a:ext uri="{FF2B5EF4-FFF2-40B4-BE49-F238E27FC236}">
                  <a16:creationId xmlns:a16="http://schemas.microsoft.com/office/drawing/2014/main" id="{A2FB0C35-CA76-4DE9-9E2B-760F045AFD67}"/>
                </a:ext>
              </a:extLst>
            </p:cNvPr>
            <p:cNvSpPr txBox="1"/>
            <p:nvPr/>
          </p:nvSpPr>
          <p:spPr>
            <a:xfrm>
              <a:off x="9556597" y="5406780"/>
              <a:ext cx="478917" cy="371084"/>
            </a:xfrm>
            <a:prstGeom prst="rect">
              <a:avLst/>
            </a:prstGeom>
            <a:solidFill>
              <a:srgbClr val="CCECFF"/>
            </a:solidFill>
            <a:ln w="12700">
              <a:solidFill>
                <a:sysClr val="windowText" lastClr="000000"/>
              </a:solidFill>
            </a:ln>
          </p:spPr>
          <p:txBody>
            <a:bodyPr vert="horz" wrap="squar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1.36x</a:t>
              </a:r>
              <a:endParaRPr kumimoji="0" lang="zh-CN" altLang="en-US"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endParaRPr>
            </a:p>
          </p:txBody>
        </p:sp>
        <p:sp>
          <p:nvSpPr>
            <p:cNvPr id="640" name="文本框 620">
              <a:extLst>
                <a:ext uri="{FF2B5EF4-FFF2-40B4-BE49-F238E27FC236}">
                  <a16:creationId xmlns:a16="http://schemas.microsoft.com/office/drawing/2014/main" id="{5A35D3B0-FFCC-4622-8FCF-B9CEFC4BA9AD}"/>
                </a:ext>
              </a:extLst>
            </p:cNvPr>
            <p:cNvSpPr txBox="1"/>
            <p:nvPr/>
          </p:nvSpPr>
          <p:spPr>
            <a:xfrm>
              <a:off x="9335467" y="5814138"/>
              <a:ext cx="938734" cy="275404"/>
            </a:xfrm>
            <a:prstGeom prst="rect">
              <a:avLst/>
            </a:prstGeom>
            <a:noFill/>
          </p:spPr>
          <p:txBody>
            <a:bodyPr wrap="squar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SRS contiguous sparse hopping</a:t>
              </a:r>
            </a:p>
          </p:txBody>
        </p:sp>
        <p:sp>
          <p:nvSpPr>
            <p:cNvPr id="641" name="í$liďè">
              <a:extLst>
                <a:ext uri="{FF2B5EF4-FFF2-40B4-BE49-F238E27FC236}">
                  <a16:creationId xmlns:a16="http://schemas.microsoft.com/office/drawing/2014/main" id="{C8CB183E-A01E-4B65-9099-8CCDE71082CE}"/>
                </a:ext>
              </a:extLst>
            </p:cNvPr>
            <p:cNvSpPr/>
            <p:nvPr/>
          </p:nvSpPr>
          <p:spPr bwMode="auto">
            <a:xfrm>
              <a:off x="8215952" y="5777863"/>
              <a:ext cx="2239031" cy="0"/>
            </a:xfrm>
            <a:prstGeom prst="line">
              <a:avLst/>
            </a:prstGeom>
            <a:noFill/>
            <a:ln w="12700" cap="rnd" cmpd="sng" algn="ctr">
              <a:solidFill>
                <a:srgbClr val="000000"/>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rtlCol="0" anchor="ctr"/>
            <a:lstStyle/>
            <a:p>
              <a:pPr marL="0" marR="0" lvl="0" indent="0" algn="ctr" defTabSz="2071029" rtl="0" eaLnBrk="1" fontAlgn="auto" latinLnBrk="0" hangingPunct="1">
                <a:lnSpc>
                  <a:spcPct val="100000"/>
                </a:lnSpc>
                <a:spcBef>
                  <a:spcPts val="0"/>
                </a:spcBef>
                <a:spcAft>
                  <a:spcPts val="0"/>
                </a:spcAft>
                <a:buClrTx/>
                <a:buSzTx/>
                <a:buFontTx/>
                <a:buNone/>
                <a:tabLst/>
                <a:defRPr/>
              </a:pPr>
              <a:endParaRPr kumimoji="0" sz="1000" b="0" i="0" u="none" strike="noStrike" kern="0" cap="none" spc="0" normalizeH="0" baseline="0" noProof="0">
                <a:ln>
                  <a:noFill/>
                </a:ln>
                <a:solidFill>
                  <a:prstClr val="white"/>
                </a:solidFill>
                <a:effectLst/>
                <a:uLnTx/>
                <a:uFillTx/>
                <a:latin typeface="Arial" panose="020B0604020202020204"/>
                <a:ea typeface="微软雅黑"/>
                <a:cs typeface="Arial"/>
                <a:sym typeface="+mn-lt"/>
              </a:endParaRPr>
            </a:p>
          </p:txBody>
        </p:sp>
        <p:sp>
          <p:nvSpPr>
            <p:cNvPr id="642" name="文本框 622">
              <a:extLst>
                <a:ext uri="{FF2B5EF4-FFF2-40B4-BE49-F238E27FC236}">
                  <a16:creationId xmlns:a16="http://schemas.microsoft.com/office/drawing/2014/main" id="{B6C6FE11-12F9-41C1-8F1A-CA739796C6F1}"/>
                </a:ext>
              </a:extLst>
            </p:cNvPr>
            <p:cNvSpPr txBox="1"/>
            <p:nvPr/>
          </p:nvSpPr>
          <p:spPr>
            <a:xfrm>
              <a:off x="8551217" y="5507986"/>
              <a:ext cx="482422" cy="269877"/>
            </a:xfrm>
            <a:prstGeom prst="rect">
              <a:avLst/>
            </a:prstGeom>
            <a:solidFill>
              <a:srgbClr val="70AD47">
                <a:lumMod val="20000"/>
                <a:lumOff val="80000"/>
              </a:srgbClr>
            </a:solidFill>
            <a:ln w="12700">
              <a:solidFill>
                <a:sysClr val="windowText" lastClr="000000"/>
              </a:solidFill>
            </a:ln>
          </p:spPr>
          <p:txBody>
            <a:bodyPr vert="horz" wrap="squar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a:rPr>
                <a:t>1x</a:t>
              </a:r>
            </a:p>
          </p:txBody>
        </p:sp>
        <p:sp>
          <p:nvSpPr>
            <p:cNvPr id="643" name="文本框 623">
              <a:extLst>
                <a:ext uri="{FF2B5EF4-FFF2-40B4-BE49-F238E27FC236}">
                  <a16:creationId xmlns:a16="http://schemas.microsoft.com/office/drawing/2014/main" id="{FAF1816B-C803-4B49-8411-3B52AE7EE08A}"/>
                </a:ext>
              </a:extLst>
            </p:cNvPr>
            <p:cNvSpPr txBox="1"/>
            <p:nvPr/>
          </p:nvSpPr>
          <p:spPr>
            <a:xfrm>
              <a:off x="8382623" y="5814138"/>
              <a:ext cx="786788" cy="275404"/>
            </a:xfrm>
            <a:prstGeom prst="rect">
              <a:avLst/>
            </a:prstGeom>
            <a:noFill/>
          </p:spPr>
          <p:txBody>
            <a:bodyPr wrap="non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64T4R</a:t>
              </a:r>
            </a:p>
            <a:p>
              <a:pPr marL="0" marR="0" lvl="0" indent="0" algn="ctr" defTabSz="914034" rtl="0" eaLnBrk="1" fontAlgn="auto" latinLnBrk="0" hangingPunct="1">
                <a:lnSpc>
                  <a:spcPct val="100000"/>
                </a:lnSpc>
                <a:spcBef>
                  <a:spcPts val="0"/>
                </a:spcBef>
                <a:spcAft>
                  <a:spcPts val="0"/>
                </a:spcAft>
                <a:buClrTx/>
                <a:buSzTx/>
                <a:buFontTx/>
                <a:buNone/>
                <a:tabLst/>
                <a:defRPr/>
              </a:pP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7</a:t>
              </a:r>
              <a:r>
                <a:rPr kumimoji="1" lang="zh-CN" altLang="en-US"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a:t>
              </a:r>
              <a:r>
                <a:rPr kumimoji="1" lang="en-US" altLang="zh-CN"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rPr>
                <a:t>3 RCE 80ms</a:t>
              </a:r>
              <a:endParaRPr kumimoji="1" lang="zh-CN" altLang="en-US" sz="800" b="0"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endParaRPr>
            </a:p>
          </p:txBody>
        </p:sp>
        <p:sp>
          <p:nvSpPr>
            <p:cNvPr id="644" name="文本框 624">
              <a:extLst>
                <a:ext uri="{FF2B5EF4-FFF2-40B4-BE49-F238E27FC236}">
                  <a16:creationId xmlns:a16="http://schemas.microsoft.com/office/drawing/2014/main" id="{0D69F01E-BB95-406A-83A9-D19A09F8A74B}"/>
                </a:ext>
              </a:extLst>
            </p:cNvPr>
            <p:cNvSpPr txBox="1"/>
            <p:nvPr/>
          </p:nvSpPr>
          <p:spPr>
            <a:xfrm>
              <a:off x="9303998" y="5177573"/>
              <a:ext cx="836716" cy="172127"/>
            </a:xfrm>
            <a:prstGeom prst="rect">
              <a:avLst/>
            </a:prstGeom>
            <a:noFill/>
          </p:spPr>
          <p:txBody>
            <a:bodyPr wrap="square" lIns="0" tIns="0" rIns="0" bIns="0" rtlCol="0">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endParaRPr kumimoji="1" lang="en-US" altLang="zh-CN" sz="1000" b="1" i="0" u="none" strike="noStrike" kern="0" cap="none" spc="0" normalizeH="0" baseline="0" noProof="0" dirty="0">
                <a:ln>
                  <a:noFill/>
                </a:ln>
                <a:solidFill>
                  <a:srgbClr val="000000"/>
                </a:solidFill>
                <a:effectLst/>
                <a:uLnTx/>
                <a:uFillTx/>
                <a:latin typeface="Arial" panose="020B0604020202020204"/>
                <a:ea typeface="Microsoft YaHei" panose="020B0503020204020204" pitchFamily="34" charset="-122"/>
                <a:cs typeface="Arial"/>
              </a:endParaRPr>
            </a:p>
          </p:txBody>
        </p:sp>
      </p:grpSp>
      <p:sp>
        <p:nvSpPr>
          <p:cNvPr id="645" name="文本框 625">
            <a:extLst>
              <a:ext uri="{FF2B5EF4-FFF2-40B4-BE49-F238E27FC236}">
                <a16:creationId xmlns:a16="http://schemas.microsoft.com/office/drawing/2014/main" id="{3CF03C43-9A09-47A3-ABFE-A3FA933D55BE}"/>
              </a:ext>
            </a:extLst>
          </p:cNvPr>
          <p:cNvSpPr txBox="1"/>
          <p:nvPr/>
        </p:nvSpPr>
        <p:spPr>
          <a:xfrm>
            <a:off x="9887689" y="2557884"/>
            <a:ext cx="864340" cy="230832"/>
          </a:xfrm>
          <a:prstGeom prst="rect">
            <a:avLst/>
          </a:prstGeom>
        </p:spPr>
        <p:txBody>
          <a:bodyPr wrap="none">
            <a:spAutoFit/>
          </a:bodyPr>
          <a:lstStyle>
            <a:defPPr>
              <a:defRPr lang="en-US"/>
            </a:defPPr>
            <a:lvl1pPr algn="ctr" defTabSz="914034" fontAlgn="base">
              <a:spcBef>
                <a:spcPct val="0"/>
              </a:spcBef>
              <a:spcAft>
                <a:spcPct val="0"/>
              </a:spcAft>
              <a:buClr>
                <a:srgbClr val="CC9900"/>
              </a:buClr>
              <a:defRPr sz="600" b="1">
                <a:solidFill>
                  <a:prstClr val="black"/>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3668" rtl="0" eaLnBrk="1" fontAlgn="base" latinLnBrk="0" hangingPunct="1">
              <a:lnSpc>
                <a:spcPct val="100000"/>
              </a:lnSpc>
              <a:spcBef>
                <a:spcPct val="0"/>
              </a:spcBef>
              <a:spcAft>
                <a:spcPct val="0"/>
              </a:spcAft>
              <a:buClr>
                <a:srgbClr val="CC9900"/>
              </a:buClr>
              <a:buSzTx/>
              <a:buFontTx/>
              <a:buNone/>
              <a:tabLst/>
              <a:defRPr/>
            </a:pPr>
            <a:r>
              <a:rPr kumimoji="0" lang="en-US" altLang="zh-CN" sz="9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panose="020B0604020202020204" pitchFamily="34" charset="0"/>
              </a:rPr>
              <a:t>Cell average</a:t>
            </a:r>
            <a:endParaRPr kumimoji="0" lang="zh-CN" altLang="en-US" sz="9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panose="020B0604020202020204" pitchFamily="34" charset="0"/>
            </a:endParaRPr>
          </a:p>
        </p:txBody>
      </p:sp>
      <p:sp>
        <p:nvSpPr>
          <p:cNvPr id="646" name="文本框 626">
            <a:extLst>
              <a:ext uri="{FF2B5EF4-FFF2-40B4-BE49-F238E27FC236}">
                <a16:creationId xmlns:a16="http://schemas.microsoft.com/office/drawing/2014/main" id="{63E7C184-7526-4618-BFE8-3EA9D4D048F4}"/>
              </a:ext>
            </a:extLst>
          </p:cNvPr>
          <p:cNvSpPr txBox="1"/>
          <p:nvPr/>
        </p:nvSpPr>
        <p:spPr>
          <a:xfrm>
            <a:off x="9981957" y="3435276"/>
            <a:ext cx="697627" cy="230832"/>
          </a:xfrm>
          <a:prstGeom prst="rect">
            <a:avLst/>
          </a:prstGeom>
        </p:spPr>
        <p:txBody>
          <a:bodyPr wrap="none">
            <a:spAutoFit/>
          </a:bodyPr>
          <a:lstStyle>
            <a:defPPr>
              <a:defRPr lang="en-US"/>
            </a:defPPr>
            <a:lvl1pPr algn="ctr" defTabSz="914034" fontAlgn="base">
              <a:spcBef>
                <a:spcPct val="0"/>
              </a:spcBef>
              <a:spcAft>
                <a:spcPct val="0"/>
              </a:spcAft>
              <a:buClr>
                <a:srgbClr val="CC9900"/>
              </a:buClr>
              <a:defRPr sz="600" b="1">
                <a:solidFill>
                  <a:prstClr val="black"/>
                </a:solidFill>
                <a:latin typeface="Arial" panose="020B0604020202020204" pitchFamily="34" charset="0"/>
                <a:ea typeface="微软雅黑" panose="020B0503020204020204" pitchFamily="34" charset="-122"/>
                <a:cs typeface="Arial" panose="020B0604020202020204" pitchFamily="34" charset="0"/>
              </a:defRPr>
            </a:lvl1pPr>
          </a:lstStyle>
          <a:p>
            <a:pPr marL="0" marR="0" lvl="0" indent="0" algn="ctr" defTabSz="913668" rtl="0" eaLnBrk="1" fontAlgn="base" latinLnBrk="0" hangingPunct="1">
              <a:lnSpc>
                <a:spcPct val="100000"/>
              </a:lnSpc>
              <a:spcBef>
                <a:spcPct val="0"/>
              </a:spcBef>
              <a:spcAft>
                <a:spcPct val="0"/>
              </a:spcAft>
              <a:buClr>
                <a:srgbClr val="CC9900"/>
              </a:buClr>
              <a:buSzTx/>
              <a:buFontTx/>
              <a:buNone/>
              <a:tabLst/>
              <a:defRPr/>
            </a:pPr>
            <a:r>
              <a:rPr kumimoji="0" lang="en-US" altLang="zh-CN" sz="9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panose="020B0604020202020204" pitchFamily="34" charset="0"/>
              </a:rPr>
              <a:t>Cell edge</a:t>
            </a:r>
            <a:endParaRPr kumimoji="0" lang="zh-CN" altLang="en-US" sz="900" b="1" i="0" u="none" strike="noStrike" kern="0" cap="none" spc="0" normalizeH="0" baseline="0" noProof="0" dirty="0">
              <a:ln>
                <a:noFill/>
              </a:ln>
              <a:solidFill>
                <a:prstClr val="black"/>
              </a:solidFill>
              <a:effectLst/>
              <a:uLnTx/>
              <a:uFillTx/>
              <a:latin typeface="Arial" panose="020B0604020202020204"/>
              <a:ea typeface="微软雅黑" panose="020B0503020204020204" pitchFamily="34" charset="-122"/>
              <a:cs typeface="Arial" panose="020B0604020202020204" pitchFamily="34" charset="0"/>
            </a:endParaRPr>
          </a:p>
        </p:txBody>
      </p:sp>
      <p:sp>
        <p:nvSpPr>
          <p:cNvPr id="647" name="矩形 1171">
            <a:extLst>
              <a:ext uri="{FF2B5EF4-FFF2-40B4-BE49-F238E27FC236}">
                <a16:creationId xmlns:a16="http://schemas.microsoft.com/office/drawing/2014/main" id="{7B3A2EB9-BE15-4F32-878D-61B9013CA882}"/>
              </a:ext>
            </a:extLst>
          </p:cNvPr>
          <p:cNvSpPr/>
          <p:nvPr/>
        </p:nvSpPr>
        <p:spPr>
          <a:xfrm>
            <a:off x="8795491" y="3943076"/>
            <a:ext cx="809889" cy="215444"/>
          </a:xfrm>
          <a:prstGeom prst="rect">
            <a:avLst/>
          </a:prstGeom>
        </p:spPr>
        <p:txBody>
          <a:bodyPr wrap="square">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800" kern="0" dirty="0">
                <a:solidFill>
                  <a:srgbClr val="1D1D1A"/>
                </a:solidFill>
                <a:latin typeface="Arial" panose="020B0604020202020204"/>
                <a:ea typeface="黑体" panose="02010609060101010101" pitchFamily="49" charset="-122"/>
              </a:rPr>
              <a:t>Time</a:t>
            </a:r>
            <a:endParaRPr kumimoji="0" lang="zh-CN" altLang="en-US" sz="800" b="0" i="0" u="none" strike="noStrike" kern="1200" cap="none" spc="0" normalizeH="0" baseline="0" noProof="0" dirty="0">
              <a:ln>
                <a:noFill/>
              </a:ln>
              <a:solidFill>
                <a:srgbClr val="1D1D1A"/>
              </a:solidFill>
              <a:effectLst/>
              <a:uLnTx/>
              <a:uFillTx/>
              <a:latin typeface="Arial" panose="020B0604020202020204"/>
              <a:ea typeface="黑体" panose="02010609060101010101" pitchFamily="49" charset="-122"/>
              <a:cs typeface="+mn-cs"/>
            </a:endParaRPr>
          </a:p>
        </p:txBody>
      </p:sp>
      <p:graphicFrame>
        <p:nvGraphicFramePr>
          <p:cNvPr id="648" name="Table 647">
            <a:extLst>
              <a:ext uri="{FF2B5EF4-FFF2-40B4-BE49-F238E27FC236}">
                <a16:creationId xmlns:a16="http://schemas.microsoft.com/office/drawing/2014/main" id="{FF85522F-8E80-436E-9438-2E11F73E71F6}"/>
              </a:ext>
            </a:extLst>
          </p:cNvPr>
          <p:cNvGraphicFramePr>
            <a:graphicFrameLocks noGrp="1"/>
          </p:cNvGraphicFramePr>
          <p:nvPr>
            <p:extLst>
              <p:ext uri="{D42A27DB-BD31-4B8C-83A1-F6EECF244321}">
                <p14:modId xmlns:p14="http://schemas.microsoft.com/office/powerpoint/2010/main" val="3666924926"/>
              </p:ext>
            </p:extLst>
          </p:nvPr>
        </p:nvGraphicFramePr>
        <p:xfrm>
          <a:off x="11005203" y="4347507"/>
          <a:ext cx="934853" cy="1044770"/>
        </p:xfrm>
        <a:graphic>
          <a:graphicData uri="http://schemas.openxmlformats.org/drawingml/2006/table">
            <a:tbl>
              <a:tblPr/>
              <a:tblGrid>
                <a:gridCol w="934853">
                  <a:extLst>
                    <a:ext uri="{9D8B030D-6E8A-4147-A177-3AD203B41FA5}">
                      <a16:colId xmlns:a16="http://schemas.microsoft.com/office/drawing/2014/main" val="3531344523"/>
                    </a:ext>
                  </a:extLst>
                </a:gridCol>
              </a:tblGrid>
              <a:tr h="128065">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800" b="1"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Assumptions</a:t>
                      </a:r>
                    </a:p>
                  </a:txBody>
                  <a:tcPr marL="8677" marR="8677" marT="8677" marB="0" anchor="ctr">
                    <a:lnL w="12700" cmpd="sng">
                      <a:solidFill>
                        <a:srgbClr val="1D1D1A"/>
                      </a:solidFill>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49061517"/>
                  </a:ext>
                </a:extLst>
              </a:tr>
              <a:tr h="128065">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3.5GHz</a:t>
                      </a:r>
                      <a:endParaRPr lang="en-US" altLang="zh-CN"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4738846"/>
                  </a:ext>
                </a:extLst>
              </a:tr>
              <a:tr h="128065">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200</a:t>
                      </a:r>
                      <a:r>
                        <a:rPr lang="en-US" altLang="zh-CN"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m</a:t>
                      </a:r>
                      <a:endParaRPr lang="en-US"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11829622"/>
                  </a:ext>
                </a:extLst>
              </a:tr>
              <a:tr h="128065">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80% in, 20% out</a:t>
                      </a:r>
                      <a:endParaRPr lang="en-US"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03812812"/>
                  </a:ext>
                </a:extLst>
              </a:tr>
              <a:tr h="128065">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indent="0" algn="ctr" defTabSz="1187798" rtl="0" eaLnBrk="1" fontAlgn="ctr" latinLnBrk="0" hangingPunct="1">
                        <a:spcAft>
                          <a:spcPts val="0"/>
                        </a:spcAft>
                      </a:pPr>
                      <a:r>
                        <a:rPr lang="en-US" altLang="zh-CN" sz="800" b="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64</a:t>
                      </a:r>
                      <a:r>
                        <a:rPr lang="en-US" altLang="zh-CN" sz="800" b="0" kern="1200"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Tx</a:t>
                      </a:r>
                      <a:r>
                        <a:rPr lang="zh-CN" altLang="en-US" sz="800" b="0" kern="1200"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a:t>
                      </a:r>
                      <a:r>
                        <a:rPr lang="en-US" altLang="zh-CN" sz="800" b="0" kern="1200"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4Rx</a:t>
                      </a:r>
                      <a:endParaRPr lang="en-US" altLang="zh-CN" sz="800" b="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29033154"/>
                  </a:ext>
                </a:extLst>
              </a:tr>
              <a:tr h="128064">
                <a:tc>
                  <a:txBody>
                    <a:bodyPr/>
                    <a:lstStyle>
                      <a:lvl1pPr marL="0" algn="l" defTabSz="914400" rtl="0" eaLnBrk="1" latinLnBrk="0" hangingPunct="1">
                        <a:defRPr sz="1800" kern="1200">
                          <a:solidFill>
                            <a:schemeClr val="tx1"/>
                          </a:solidFill>
                          <a:latin typeface="Arial" panose="020B0604020202020204"/>
                          <a:ea typeface="Arial"/>
                          <a:cs typeface="Arial"/>
                        </a:defRPr>
                      </a:lvl1pPr>
                      <a:lvl2pPr marL="457200" algn="l" defTabSz="914400" rtl="0" eaLnBrk="1" latinLnBrk="0" hangingPunct="1">
                        <a:defRPr sz="1800" kern="1200">
                          <a:solidFill>
                            <a:schemeClr val="tx1"/>
                          </a:solidFill>
                          <a:latin typeface="Arial" panose="020B0604020202020204"/>
                          <a:ea typeface="Arial"/>
                          <a:cs typeface="Arial"/>
                        </a:defRPr>
                      </a:lvl2pPr>
                      <a:lvl3pPr marL="914400" algn="l" defTabSz="914400" rtl="0" eaLnBrk="1" latinLnBrk="0" hangingPunct="1">
                        <a:defRPr sz="1800" kern="1200">
                          <a:solidFill>
                            <a:schemeClr val="tx1"/>
                          </a:solidFill>
                          <a:latin typeface="Arial" panose="020B0604020202020204"/>
                          <a:ea typeface="Arial"/>
                          <a:cs typeface="Arial"/>
                        </a:defRPr>
                      </a:lvl3pPr>
                      <a:lvl4pPr marL="1371600" algn="l" defTabSz="914400" rtl="0" eaLnBrk="1" latinLnBrk="0" hangingPunct="1">
                        <a:defRPr sz="1800" kern="1200">
                          <a:solidFill>
                            <a:schemeClr val="tx1"/>
                          </a:solidFill>
                          <a:latin typeface="Arial" panose="020B0604020202020204"/>
                          <a:ea typeface="Arial"/>
                          <a:cs typeface="Arial"/>
                        </a:defRPr>
                      </a:lvl4pPr>
                      <a:lvl5pPr marL="1828800" algn="l" defTabSz="914400" rtl="0" eaLnBrk="1" latinLnBrk="0" hangingPunct="1">
                        <a:defRPr sz="1800" kern="1200">
                          <a:solidFill>
                            <a:schemeClr val="tx1"/>
                          </a:solidFill>
                          <a:latin typeface="Arial" panose="020B0604020202020204"/>
                          <a:ea typeface="Arial"/>
                          <a:cs typeface="Arial"/>
                        </a:defRPr>
                      </a:lvl5pPr>
                      <a:lvl6pPr marL="2286000" algn="l" defTabSz="914400" rtl="0" eaLnBrk="1" latinLnBrk="0" hangingPunct="1">
                        <a:defRPr sz="1800" kern="1200">
                          <a:solidFill>
                            <a:schemeClr val="tx1"/>
                          </a:solidFill>
                          <a:latin typeface="Arial" panose="020B0604020202020204"/>
                          <a:ea typeface="Arial"/>
                          <a:cs typeface="Arial"/>
                        </a:defRPr>
                      </a:lvl6pPr>
                      <a:lvl7pPr marL="2743200" algn="l" defTabSz="914400" rtl="0" eaLnBrk="1" latinLnBrk="0" hangingPunct="1">
                        <a:defRPr sz="1800" kern="1200">
                          <a:solidFill>
                            <a:schemeClr val="tx1"/>
                          </a:solidFill>
                          <a:latin typeface="Arial" panose="020B0604020202020204"/>
                          <a:ea typeface="Arial"/>
                          <a:cs typeface="Arial"/>
                        </a:defRPr>
                      </a:lvl7pPr>
                      <a:lvl8pPr marL="3200400" algn="l" defTabSz="914400" rtl="0" eaLnBrk="1" latinLnBrk="0" hangingPunct="1">
                        <a:defRPr sz="1800" kern="1200">
                          <a:solidFill>
                            <a:schemeClr val="tx1"/>
                          </a:solidFill>
                          <a:latin typeface="Arial" panose="020B0604020202020204"/>
                          <a:ea typeface="Arial"/>
                          <a:cs typeface="Arial"/>
                        </a:defRPr>
                      </a:lvl8pPr>
                      <a:lvl9pPr marL="3657600" algn="l" defTabSz="914400" rtl="0" eaLnBrk="1" latinLnBrk="0" hangingPunct="1">
                        <a:defRPr sz="1800" kern="1200">
                          <a:solidFill>
                            <a:schemeClr val="tx1"/>
                          </a:solidFill>
                          <a:latin typeface="Arial" panose="020B0604020202020204"/>
                          <a:ea typeface="Arial"/>
                          <a:cs typeface="Arial"/>
                        </a:defRPr>
                      </a:lvl9pPr>
                    </a:lstStyle>
                    <a:p>
                      <a:pPr algn="ctr" fontAlgn="ctr"/>
                      <a:r>
                        <a:rPr lang="en-US"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D:U=4:1</a:t>
                      </a:r>
                      <a:endParaRPr lang="en-US"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4" marR="8674" marT="8674"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07042847"/>
                  </a:ext>
                </a:extLst>
              </a:tr>
              <a:tr h="128064">
                <a:tc>
                  <a:txBody>
                    <a:bodyPr/>
                    <a:lstStyle/>
                    <a:p>
                      <a:pPr algn="ctr" fontAlgn="ctr"/>
                      <a:r>
                        <a:rPr lang="en-US" altLang="zh-CN" sz="800" b="0" kern="1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5ms *16 hops</a:t>
                      </a:r>
                      <a:endParaRPr lang="en-US"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4" marR="8674" marT="8674"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31030803"/>
                  </a:ext>
                </a:extLst>
              </a:tr>
              <a:tr h="128065">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indent="0" algn="ctr" defTabSz="1187798" rtl="0" eaLnBrk="1" fontAlgn="ctr" latinLnBrk="0" hangingPunct="1">
                        <a:spcAft>
                          <a:spcPts val="0"/>
                        </a:spcAft>
                      </a:pPr>
                      <a:r>
                        <a:rPr lang="en-US" altLang="zh-CN" sz="80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Full buffer</a:t>
                      </a:r>
                      <a:endParaRPr lang="en-US" altLang="zh-CN" sz="800" b="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275461773"/>
                  </a:ext>
                </a:extLst>
              </a:tr>
            </a:tbl>
          </a:graphicData>
        </a:graphic>
      </p:graphicFrame>
    </p:spTree>
    <p:extLst>
      <p:ext uri="{BB962C8B-B14F-4D97-AF65-F5344CB8AC3E}">
        <p14:creationId xmlns:p14="http://schemas.microsoft.com/office/powerpoint/2010/main" val="400792420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19713" y="105131"/>
            <a:ext cx="10493225"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1800" b="1" dirty="0" err="1">
                <a:solidFill>
                  <a:srgbClr val="C00000"/>
                </a:solidFill>
                <a:cs typeface="Calibri" panose="020F0502020204030204" pitchFamily="34" charset="0"/>
              </a:rPr>
              <a:t>Enh</a:t>
            </a:r>
            <a:r>
              <a:rPr lang="en-US" altLang="zh-CN" sz="1800" b="1" dirty="0">
                <a:solidFill>
                  <a:srgbClr val="C00000"/>
                </a:solidFill>
                <a:cs typeface="Calibri" panose="020F0502020204030204" pitchFamily="34" charset="0"/>
              </a:rPr>
              <a:t>. 2-2: Cross-slot </a:t>
            </a:r>
            <a:r>
              <a:rPr lang="en-US" altLang="zh-CN" sz="1800" b="1" dirty="0">
                <a:solidFill>
                  <a:srgbClr val="C00000"/>
                </a:solidFill>
                <a:latin typeface="+mn-lt"/>
                <a:cs typeface="Calibri" panose="020F0502020204030204" pitchFamily="34" charset="0"/>
              </a:rPr>
              <a:t>SRS resource for repetition</a:t>
            </a:r>
          </a:p>
        </p:txBody>
      </p:sp>
      <p:sp>
        <p:nvSpPr>
          <p:cNvPr id="866" name="TextBox 343">
            <a:extLst>
              <a:ext uri="{FF2B5EF4-FFF2-40B4-BE49-F238E27FC236}">
                <a16:creationId xmlns:a16="http://schemas.microsoft.com/office/drawing/2014/main" id="{68A71CB3-B5A0-4F3F-AC09-8769D64DAC2C}"/>
              </a:ext>
            </a:extLst>
          </p:cNvPr>
          <p:cNvSpPr txBox="1"/>
          <p:nvPr/>
        </p:nvSpPr>
        <p:spPr bwMode="auto">
          <a:xfrm>
            <a:off x="219713" y="948096"/>
            <a:ext cx="11517857" cy="681087"/>
          </a:xfrm>
          <a:prstGeom prst="rect">
            <a:avLst/>
          </a:prstGeom>
          <a:noFill/>
          <a:ln w="9525">
            <a:noFill/>
            <a:miter lim="800000"/>
            <a:headEnd/>
            <a:tailEnd/>
          </a:ln>
        </p:spPr>
        <p:txBody>
          <a:bodyPr vert="horz" wrap="square" lIns="80142" tIns="40070" rIns="80142" bIns="40070" numCol="1" rtlCol="0" anchor="t" anchorCtr="0" compatLnSpc="1">
            <a:prstTxWarp prst="textNoShape">
              <a:avLst/>
            </a:prstTxWarp>
            <a:spAutoFit/>
          </a:bodyPr>
          <a:lstStyle/>
          <a:p>
            <a:pPr defTabSz="914400" eaLnBrk="0" fontAlgn="base" hangingPunct="0">
              <a:spcBef>
                <a:spcPts val="600"/>
              </a:spcBef>
              <a:spcAft>
                <a:spcPct val="0"/>
              </a:spcAft>
              <a:buSzPct val="100000"/>
            </a:pPr>
            <a:r>
              <a:rPr lang="en-US" altLang="zh-CN" sz="1300" dirty="0">
                <a:solidFill>
                  <a:srgbClr val="2D2015"/>
                </a:solidFill>
                <a:ea typeface="等线" panose="02010600030101010101" pitchFamily="2" charset="-122"/>
                <a:cs typeface="Arial" panose="020B0604020202020204" pitchFamily="34" charset="0"/>
              </a:rPr>
              <a:t>One key issue in current deployment is inaccurate channel estimation from SRS for cell edge UE. Generally, SRS is configured in the last two symbols in S slot for TDD system. More </a:t>
            </a:r>
            <a:r>
              <a:rPr lang="en-US" altLang="zh-CN" sz="1300" b="1" dirty="0">
                <a:solidFill>
                  <a:srgbClr val="2D2015"/>
                </a:solidFill>
                <a:ea typeface="等线" panose="02010600030101010101" pitchFamily="2" charset="-122"/>
                <a:cs typeface="Arial" panose="020B0604020202020204" pitchFamily="34" charset="0"/>
              </a:rPr>
              <a:t>contiguous SRS symbols for repetition </a:t>
            </a:r>
            <a:r>
              <a:rPr lang="en-US" altLang="zh-CN" sz="1300" dirty="0">
                <a:solidFill>
                  <a:srgbClr val="2D2015"/>
                </a:solidFill>
                <a:ea typeface="等线" panose="02010600030101010101" pitchFamily="2" charset="-122"/>
                <a:cs typeface="Arial" panose="020B0604020202020204" pitchFamily="34" charset="0"/>
              </a:rPr>
              <a:t>needs to be supported to</a:t>
            </a:r>
            <a:r>
              <a:rPr lang="zh-CN" altLang="en-US" sz="1300" dirty="0">
                <a:solidFill>
                  <a:srgbClr val="2D2015"/>
                </a:solidFill>
                <a:ea typeface="等线" panose="02010600030101010101" pitchFamily="2" charset="-122"/>
                <a:cs typeface="Arial" panose="020B0604020202020204" pitchFamily="34" charset="0"/>
              </a:rPr>
              <a:t> </a:t>
            </a:r>
            <a:r>
              <a:rPr lang="en-US" altLang="zh-CN" sz="1300" dirty="0">
                <a:solidFill>
                  <a:srgbClr val="2D2015"/>
                </a:solidFill>
                <a:ea typeface="等线" panose="02010600030101010101" pitchFamily="2" charset="-122"/>
                <a:cs typeface="Arial" panose="020B0604020202020204" pitchFamily="34" charset="0"/>
              </a:rPr>
              <a:t>improve the SRS channel estimation, i.e., enabling contiguous SRS resource repetition cross S and U slot.</a:t>
            </a:r>
          </a:p>
        </p:txBody>
      </p:sp>
      <p:sp>
        <p:nvSpPr>
          <p:cNvPr id="259" name="圆角矩形 860">
            <a:extLst>
              <a:ext uri="{FF2B5EF4-FFF2-40B4-BE49-F238E27FC236}">
                <a16:creationId xmlns:a16="http://schemas.microsoft.com/office/drawing/2014/main" id="{F8BA969A-4BB1-4A3D-B52F-43B8633BB4B8}"/>
              </a:ext>
            </a:extLst>
          </p:cNvPr>
          <p:cNvSpPr/>
          <p:nvPr/>
        </p:nvSpPr>
        <p:spPr>
          <a:xfrm>
            <a:off x="531368" y="2115495"/>
            <a:ext cx="5059418" cy="2909849"/>
          </a:xfrm>
          <a:prstGeom prst="roundRect">
            <a:avLst>
              <a:gd name="adj" fmla="val 3354"/>
            </a:avLst>
          </a:prstGeom>
          <a:noFill/>
          <a:ln w="12700" cap="flat" cmpd="sng" algn="ctr">
            <a:solidFill>
              <a:srgbClr val="FFFFFF">
                <a:lumMod val="50000"/>
              </a:srgbClr>
            </a:solidFill>
            <a:prstDash val="sysDash"/>
            <a:miter lim="800000"/>
          </a:ln>
          <a:effectLst/>
        </p:spPr>
        <p:txBody>
          <a:bodyPr rtlCol="0" anchor="ctr"/>
          <a:lstStyle/>
          <a:p>
            <a:pPr algn="ctr" defTabSz="914034"/>
            <a:endParaRPr lang="zh-CN" altLang="en-US" sz="1599" kern="0">
              <a:solidFill>
                <a:srgbClr val="666666"/>
              </a:solidFill>
              <a:ea typeface="等线" panose="02010600030101010101" pitchFamily="2" charset="-122"/>
              <a:cs typeface="Arial" panose="020B0604020202020204" pitchFamily="34" charset="0"/>
            </a:endParaRPr>
          </a:p>
        </p:txBody>
      </p:sp>
      <p:sp>
        <p:nvSpPr>
          <p:cNvPr id="260" name="文本框 259">
            <a:extLst>
              <a:ext uri="{FF2B5EF4-FFF2-40B4-BE49-F238E27FC236}">
                <a16:creationId xmlns:a16="http://schemas.microsoft.com/office/drawing/2014/main" id="{333A5C37-995C-4888-90E9-9C69B3A7D93A}"/>
              </a:ext>
            </a:extLst>
          </p:cNvPr>
          <p:cNvSpPr txBox="1"/>
          <p:nvPr/>
        </p:nvSpPr>
        <p:spPr>
          <a:xfrm>
            <a:off x="1438130" y="1757878"/>
            <a:ext cx="3279340" cy="307648"/>
          </a:xfrm>
          <a:prstGeom prst="rect">
            <a:avLst/>
          </a:prstGeom>
          <a:solidFill>
            <a:srgbClr val="FFFFFF"/>
          </a:solidFill>
        </p:spPr>
        <p:txBody>
          <a:bodyPr wrap="square" rtlCol="0">
            <a:spAutoFit/>
          </a:bodyPr>
          <a:lstStyle/>
          <a:p>
            <a:pPr algn="ctr" defTabSz="1218195" fontAlgn="base">
              <a:spcBef>
                <a:spcPct val="0"/>
              </a:spcBef>
              <a:spcAft>
                <a:spcPct val="0"/>
              </a:spcAft>
              <a:defRPr/>
            </a:pPr>
            <a:r>
              <a:rPr lang="en-US" altLang="zh-CN" sz="1399" b="1" kern="0" dirty="0">
                <a:ea typeface="微软雅黑"/>
                <a:cs typeface="Arial"/>
              </a:rPr>
              <a:t>Current Spec</a:t>
            </a:r>
          </a:p>
        </p:txBody>
      </p:sp>
      <p:sp>
        <p:nvSpPr>
          <p:cNvPr id="261" name="圆角矩形 862">
            <a:extLst>
              <a:ext uri="{FF2B5EF4-FFF2-40B4-BE49-F238E27FC236}">
                <a16:creationId xmlns:a16="http://schemas.microsoft.com/office/drawing/2014/main" id="{9EDABAAE-2687-424E-9855-EB05DE4E5325}"/>
              </a:ext>
            </a:extLst>
          </p:cNvPr>
          <p:cNvSpPr/>
          <p:nvPr/>
        </p:nvSpPr>
        <p:spPr>
          <a:xfrm>
            <a:off x="6163634" y="2041246"/>
            <a:ext cx="5658996" cy="2984098"/>
          </a:xfrm>
          <a:prstGeom prst="roundRect">
            <a:avLst>
              <a:gd name="adj" fmla="val 3526"/>
            </a:avLst>
          </a:prstGeom>
          <a:noFill/>
          <a:ln w="12700" cap="flat" cmpd="sng" algn="ctr">
            <a:solidFill>
              <a:srgbClr val="FFFFFF">
                <a:lumMod val="50000"/>
              </a:srgbClr>
            </a:solidFill>
            <a:prstDash val="sysDash"/>
            <a:miter lim="800000"/>
          </a:ln>
          <a:effectLst/>
        </p:spPr>
        <p:txBody>
          <a:bodyPr rtlCol="0" anchor="ctr"/>
          <a:lstStyle/>
          <a:p>
            <a:pPr algn="ctr" defTabSz="914034"/>
            <a:endParaRPr lang="zh-CN" altLang="en-US" sz="1599" kern="0">
              <a:solidFill>
                <a:srgbClr val="666666"/>
              </a:solidFill>
              <a:ea typeface="等线" panose="02010600030101010101" pitchFamily="2" charset="-122"/>
              <a:cs typeface="Arial" panose="020B0604020202020204" pitchFamily="34" charset="0"/>
            </a:endParaRPr>
          </a:p>
        </p:txBody>
      </p:sp>
      <p:sp>
        <p:nvSpPr>
          <p:cNvPr id="262" name="文本框 261">
            <a:extLst>
              <a:ext uri="{FF2B5EF4-FFF2-40B4-BE49-F238E27FC236}">
                <a16:creationId xmlns:a16="http://schemas.microsoft.com/office/drawing/2014/main" id="{9A3FDB39-6E82-4578-A366-E6A83324B3FC}"/>
              </a:ext>
            </a:extLst>
          </p:cNvPr>
          <p:cNvSpPr txBox="1"/>
          <p:nvPr/>
        </p:nvSpPr>
        <p:spPr>
          <a:xfrm>
            <a:off x="7710243" y="1733599"/>
            <a:ext cx="2464962" cy="307648"/>
          </a:xfrm>
          <a:prstGeom prst="rect">
            <a:avLst/>
          </a:prstGeom>
          <a:solidFill>
            <a:srgbClr val="FFFFFF"/>
          </a:solidFill>
        </p:spPr>
        <p:txBody>
          <a:bodyPr wrap="square" rtlCol="0">
            <a:spAutoFit/>
          </a:bodyPr>
          <a:lstStyle/>
          <a:p>
            <a:pPr algn="ctr" defTabSz="1218195" fontAlgn="base">
              <a:spcBef>
                <a:spcPct val="0"/>
              </a:spcBef>
              <a:spcAft>
                <a:spcPct val="0"/>
              </a:spcAft>
              <a:defRPr/>
            </a:pPr>
            <a:r>
              <a:rPr lang="en-US" altLang="zh-CN" sz="1399" b="1" kern="0" dirty="0">
                <a:ea typeface="微软雅黑"/>
                <a:cs typeface="Arial"/>
              </a:rPr>
              <a:t>Proposed Enhancement</a:t>
            </a:r>
          </a:p>
        </p:txBody>
      </p:sp>
      <p:sp>
        <p:nvSpPr>
          <p:cNvPr id="265" name="矩形 264">
            <a:extLst>
              <a:ext uri="{FF2B5EF4-FFF2-40B4-BE49-F238E27FC236}">
                <a16:creationId xmlns:a16="http://schemas.microsoft.com/office/drawing/2014/main" id="{8E1D35B9-4FF6-4884-A091-1D1421E8C49A}"/>
              </a:ext>
            </a:extLst>
          </p:cNvPr>
          <p:cNvSpPr/>
          <p:nvPr/>
        </p:nvSpPr>
        <p:spPr>
          <a:xfrm>
            <a:off x="474872" y="2272013"/>
            <a:ext cx="5051368" cy="1256947"/>
          </a:xfrm>
          <a:prstGeom prst="rect">
            <a:avLst/>
          </a:prstGeom>
        </p:spPr>
        <p:txBody>
          <a:bodyPr wrap="square">
            <a:spAutoFit/>
          </a:bodyPr>
          <a:lstStyle/>
          <a:p>
            <a:pPr marL="171450" indent="-171450" algn="just" defTabSz="913746">
              <a:lnSpc>
                <a:spcPct val="120297"/>
              </a:lnSpc>
              <a:spcBef>
                <a:spcPts val="600"/>
              </a:spcBef>
              <a:buFont typeface="Wingdings" panose="05000000000000000000" pitchFamily="2" charset="2"/>
              <a:buChar char="n"/>
              <a:defRPr/>
            </a:pPr>
            <a:r>
              <a:rPr lang="en-US" altLang="zh-CN" sz="1200" dirty="0">
                <a:solidFill>
                  <a:srgbClr val="1D1D1A"/>
                </a:solidFill>
                <a:ea typeface="等线" panose="02010600030101010101" pitchFamily="2" charset="-122"/>
                <a:cs typeface="Arial"/>
                <a:sym typeface="+mn-lt"/>
              </a:rPr>
              <a:t>In current spec, SRS configuration only in last symbols in U slot or occupy the whole U slot.</a:t>
            </a:r>
          </a:p>
          <a:p>
            <a:pPr marL="171450" indent="-171450" algn="just" defTabSz="913746">
              <a:lnSpc>
                <a:spcPct val="120297"/>
              </a:lnSpc>
              <a:spcBef>
                <a:spcPts val="600"/>
              </a:spcBef>
              <a:buFont typeface="Wingdings" panose="05000000000000000000" pitchFamily="2" charset="2"/>
              <a:buChar char="n"/>
              <a:defRPr/>
            </a:pPr>
            <a:r>
              <a:rPr lang="en-US" altLang="zh-CN" sz="1200" dirty="0">
                <a:solidFill>
                  <a:srgbClr val="1D1D1A"/>
                </a:solidFill>
                <a:ea typeface="等线" panose="02010600030101010101" pitchFamily="2" charset="-122"/>
                <a:cs typeface="Arial"/>
                <a:sym typeface="+mn-lt"/>
              </a:rPr>
              <a:t>If SRS symbols for repetition are not contiguous, it will be difficult for SRS aggregation due to the phase/power changing between different slots. </a:t>
            </a:r>
          </a:p>
        </p:txBody>
      </p:sp>
      <p:grpSp>
        <p:nvGrpSpPr>
          <p:cNvPr id="15" name="组合 14"/>
          <p:cNvGrpSpPr/>
          <p:nvPr/>
        </p:nvGrpSpPr>
        <p:grpSpPr>
          <a:xfrm>
            <a:off x="1272077" y="3378315"/>
            <a:ext cx="4162943" cy="976563"/>
            <a:chOff x="1101728" y="4414184"/>
            <a:chExt cx="4162943" cy="976563"/>
          </a:xfrm>
        </p:grpSpPr>
        <p:grpSp>
          <p:nvGrpSpPr>
            <p:cNvPr id="472" name="组合 471">
              <a:extLst>
                <a:ext uri="{FF2B5EF4-FFF2-40B4-BE49-F238E27FC236}">
                  <a16:creationId xmlns:a16="http://schemas.microsoft.com/office/drawing/2014/main" id="{38FEDD34-4CF2-4D6C-977F-394CB811097D}"/>
                </a:ext>
              </a:extLst>
            </p:cNvPr>
            <p:cNvGrpSpPr/>
            <p:nvPr/>
          </p:nvGrpSpPr>
          <p:grpSpPr>
            <a:xfrm>
              <a:off x="1101728" y="4414184"/>
              <a:ext cx="4162943" cy="976563"/>
              <a:chOff x="800946" y="4443975"/>
              <a:chExt cx="4732311" cy="976563"/>
            </a:xfrm>
          </p:grpSpPr>
          <p:cxnSp>
            <p:nvCxnSpPr>
              <p:cNvPr id="473" name="Straight Arrow Connector 2">
                <a:extLst>
                  <a:ext uri="{FF2B5EF4-FFF2-40B4-BE49-F238E27FC236}">
                    <a16:creationId xmlns:a16="http://schemas.microsoft.com/office/drawing/2014/main" id="{5D6BC47E-9FD7-4470-AF3C-7BD04AE5B2CC}"/>
                  </a:ext>
                </a:extLst>
              </p:cNvPr>
              <p:cNvCxnSpPr/>
              <p:nvPr/>
            </p:nvCxnSpPr>
            <p:spPr>
              <a:xfrm>
                <a:off x="800946" y="5101889"/>
                <a:ext cx="4272047" cy="0"/>
              </a:xfrm>
              <a:prstGeom prst="straightConnector1">
                <a:avLst/>
              </a:prstGeom>
              <a:noFill/>
              <a:ln w="9525" cap="flat" cmpd="sng" algn="ctr">
                <a:solidFill>
                  <a:srgbClr val="2D2015"/>
                </a:solidFill>
                <a:prstDash val="solid"/>
                <a:tailEnd type="triangle"/>
              </a:ln>
              <a:effectLst/>
            </p:spPr>
          </p:cxnSp>
          <p:sp>
            <p:nvSpPr>
              <p:cNvPr id="474" name="矩形 473">
                <a:extLst>
                  <a:ext uri="{FF2B5EF4-FFF2-40B4-BE49-F238E27FC236}">
                    <a16:creationId xmlns:a16="http://schemas.microsoft.com/office/drawing/2014/main" id="{066246F6-66D6-4C91-8151-3E52EE7D3795}"/>
                  </a:ext>
                </a:extLst>
              </p:cNvPr>
              <p:cNvSpPr/>
              <p:nvPr/>
            </p:nvSpPr>
            <p:spPr bwMode="auto">
              <a:xfrm>
                <a:off x="218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475" name="矩形 474">
                <a:extLst>
                  <a:ext uri="{FF2B5EF4-FFF2-40B4-BE49-F238E27FC236}">
                    <a16:creationId xmlns:a16="http://schemas.microsoft.com/office/drawing/2014/main" id="{77D1F34F-F685-43B3-B1C1-6D82BC0C5DEC}"/>
                  </a:ext>
                </a:extLst>
              </p:cNvPr>
              <p:cNvSpPr/>
              <p:nvPr/>
            </p:nvSpPr>
            <p:spPr bwMode="auto">
              <a:xfrm>
                <a:off x="92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marL="0" marR="0" lvl="0" indent="0" defTabSz="914034" eaLnBrk="1" fontAlgn="auto" latinLnBrk="0" hangingPunct="1">
                  <a:lnSpc>
                    <a:spcPct val="100000"/>
                  </a:lnSpc>
                  <a:spcBef>
                    <a:spcPts val="0"/>
                  </a:spcBef>
                  <a:spcAft>
                    <a:spcPts val="0"/>
                  </a:spcAft>
                  <a:buClrTx/>
                  <a:buSzTx/>
                  <a:buFontTx/>
                  <a:buNone/>
                  <a:tabLst/>
                  <a:defRPr/>
                </a:pPr>
                <a:r>
                  <a:rPr kumimoji="0" lang="en-US" altLang="zh-CN" sz="500" b="0" i="0" u="none" strike="noStrike" kern="0" cap="none" spc="0" normalizeH="0" baseline="0" noProof="0" dirty="0">
                    <a:ln>
                      <a:noFill/>
                    </a:ln>
                    <a:solidFill>
                      <a:srgbClr val="2D2015"/>
                    </a:solidFill>
                    <a:effectLst/>
                    <a:uLnTx/>
                    <a:uFillTx/>
                    <a:ea typeface="宋体" panose="02010600030101010101" pitchFamily="2" charset="-122"/>
                    <a:cs typeface="Arial"/>
                  </a:rPr>
                  <a:t>…</a:t>
                </a:r>
                <a:endParaRPr kumimoji="0" lang="zh-CN" altLang="en-US" sz="5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476" name="矩形 475">
                <a:extLst>
                  <a:ext uri="{FF2B5EF4-FFF2-40B4-BE49-F238E27FC236}">
                    <a16:creationId xmlns:a16="http://schemas.microsoft.com/office/drawing/2014/main" id="{CA88144A-1E00-4532-89F6-63898325338B}"/>
                  </a:ext>
                </a:extLst>
              </p:cNvPr>
              <p:cNvSpPr/>
              <p:nvPr/>
            </p:nvSpPr>
            <p:spPr bwMode="auto">
              <a:xfrm>
                <a:off x="110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marL="0" marR="0" lvl="0" indent="0"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477" name="矩形 476">
                <a:extLst>
                  <a:ext uri="{FF2B5EF4-FFF2-40B4-BE49-F238E27FC236}">
                    <a16:creationId xmlns:a16="http://schemas.microsoft.com/office/drawing/2014/main" id="{291AC8C2-A61C-4C8D-8401-4C4637026BCE}"/>
                  </a:ext>
                </a:extLst>
              </p:cNvPr>
              <p:cNvSpPr/>
              <p:nvPr/>
            </p:nvSpPr>
            <p:spPr bwMode="auto">
              <a:xfrm>
                <a:off x="128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700" kern="0">
                  <a:solidFill>
                    <a:srgbClr val="2D2015"/>
                  </a:solidFill>
                  <a:ea typeface="宋体" panose="02010600030101010101" pitchFamily="2" charset="-122"/>
                  <a:cs typeface="Arial"/>
                </a:endParaRPr>
              </a:p>
            </p:txBody>
          </p:sp>
          <p:sp>
            <p:nvSpPr>
              <p:cNvPr id="478" name="矩形 477">
                <a:extLst>
                  <a:ext uri="{FF2B5EF4-FFF2-40B4-BE49-F238E27FC236}">
                    <a16:creationId xmlns:a16="http://schemas.microsoft.com/office/drawing/2014/main" id="{CC44029F-ED32-4E16-A4C0-1D0FB3B9A4F3}"/>
                  </a:ext>
                </a:extLst>
              </p:cNvPr>
              <p:cNvSpPr/>
              <p:nvPr/>
            </p:nvSpPr>
            <p:spPr bwMode="auto">
              <a:xfrm>
                <a:off x="146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700" kern="0">
                  <a:solidFill>
                    <a:srgbClr val="2D2015"/>
                  </a:solidFill>
                  <a:ea typeface="宋体" panose="02010600030101010101" pitchFamily="2" charset="-122"/>
                  <a:cs typeface="Arial"/>
                </a:endParaRPr>
              </a:p>
            </p:txBody>
          </p:sp>
          <p:sp>
            <p:nvSpPr>
              <p:cNvPr id="479" name="矩形 478">
                <a:extLst>
                  <a:ext uri="{FF2B5EF4-FFF2-40B4-BE49-F238E27FC236}">
                    <a16:creationId xmlns:a16="http://schemas.microsoft.com/office/drawing/2014/main" id="{F8E18991-DB14-4F27-AABF-75392A313579}"/>
                  </a:ext>
                </a:extLst>
              </p:cNvPr>
              <p:cNvSpPr/>
              <p:nvPr/>
            </p:nvSpPr>
            <p:spPr bwMode="auto">
              <a:xfrm>
                <a:off x="1644930" y="4711555"/>
                <a:ext cx="180000" cy="396000"/>
              </a:xfrm>
              <a:prstGeom prst="rect">
                <a:avLst/>
              </a:prstGeom>
              <a:solidFill>
                <a:sysClr val="window" lastClr="FFFFFF">
                  <a:lumMod val="95000"/>
                </a:sysClr>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600" kern="0" dirty="0">
                  <a:solidFill>
                    <a:srgbClr val="2D2015"/>
                  </a:solidFill>
                  <a:ea typeface="宋体" panose="02010600030101010101" pitchFamily="2" charset="-122"/>
                  <a:cs typeface="Arial"/>
                </a:endParaRPr>
              </a:p>
            </p:txBody>
          </p:sp>
          <p:sp>
            <p:nvSpPr>
              <p:cNvPr id="480" name="矩形 479">
                <a:extLst>
                  <a:ext uri="{FF2B5EF4-FFF2-40B4-BE49-F238E27FC236}">
                    <a16:creationId xmlns:a16="http://schemas.microsoft.com/office/drawing/2014/main" id="{F363483B-E227-4678-B051-7C8F78292CB7}"/>
                  </a:ext>
                </a:extLst>
              </p:cNvPr>
              <p:cNvSpPr/>
              <p:nvPr/>
            </p:nvSpPr>
            <p:spPr bwMode="auto">
              <a:xfrm>
                <a:off x="1824930" y="4711555"/>
                <a:ext cx="180000" cy="396000"/>
              </a:xfrm>
              <a:prstGeom prst="rect">
                <a:avLst/>
              </a:prstGeom>
              <a:solidFill>
                <a:sysClr val="window" lastClr="FFFFFF">
                  <a:lumMod val="95000"/>
                </a:sysClr>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en-US" altLang="zh-CN" sz="600" kern="0" dirty="0">
                  <a:solidFill>
                    <a:srgbClr val="2D2015"/>
                  </a:solidFill>
                  <a:ea typeface="宋体" panose="02010600030101010101" pitchFamily="2" charset="-122"/>
                  <a:cs typeface="Arial"/>
                </a:endParaRPr>
              </a:p>
            </p:txBody>
          </p:sp>
          <p:sp>
            <p:nvSpPr>
              <p:cNvPr id="481" name="矩形 480">
                <a:extLst>
                  <a:ext uri="{FF2B5EF4-FFF2-40B4-BE49-F238E27FC236}">
                    <a16:creationId xmlns:a16="http://schemas.microsoft.com/office/drawing/2014/main" id="{D98F69D5-9365-426F-BB07-9C2F33B149D1}"/>
                  </a:ext>
                </a:extLst>
              </p:cNvPr>
              <p:cNvSpPr/>
              <p:nvPr/>
            </p:nvSpPr>
            <p:spPr bwMode="auto">
              <a:xfrm>
                <a:off x="200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a:solidFill>
                      <a:srgbClr val="C00000"/>
                    </a:solidFill>
                    <a:ea typeface="宋体" panose="02010600030101010101" pitchFamily="2" charset="-122"/>
                    <a:cs typeface="Arial"/>
                  </a:rPr>
                  <a:t>SR</a:t>
                </a:r>
                <a:r>
                  <a:rPr lang="en-US" altLang="zh-CN" sz="600" kern="0" dirty="0">
                    <a:solidFill>
                      <a:srgbClr val="C00000"/>
                    </a:solidFill>
                    <a:ea typeface="宋体" panose="02010600030101010101" pitchFamily="2" charset="-122"/>
                    <a:cs typeface="Arial"/>
                  </a:rPr>
                  <a:t>S</a:t>
                </a:r>
                <a:endParaRPr lang="zh-CN" altLang="en-US" sz="600" kern="0" dirty="0">
                  <a:solidFill>
                    <a:srgbClr val="C00000"/>
                  </a:solidFill>
                  <a:ea typeface="宋体" panose="02010600030101010101" pitchFamily="2" charset="-122"/>
                  <a:cs typeface="Arial"/>
                </a:endParaRPr>
              </a:p>
            </p:txBody>
          </p:sp>
          <p:sp>
            <p:nvSpPr>
              <p:cNvPr id="482" name="矩形 481">
                <a:extLst>
                  <a:ext uri="{FF2B5EF4-FFF2-40B4-BE49-F238E27FC236}">
                    <a16:creationId xmlns:a16="http://schemas.microsoft.com/office/drawing/2014/main" id="{6D47C851-EA41-43FF-A1B3-7FF827C542B4}"/>
                  </a:ext>
                </a:extLst>
              </p:cNvPr>
              <p:cNvSpPr/>
              <p:nvPr/>
            </p:nvSpPr>
            <p:spPr bwMode="auto">
              <a:xfrm>
                <a:off x="2364930" y="4711555"/>
                <a:ext cx="180000" cy="396000"/>
              </a:xfrm>
              <a:prstGeom prst="rect">
                <a:avLst/>
              </a:prstGeom>
              <a:solidFill>
                <a:srgbClr val="FFC000"/>
              </a:solidFill>
              <a:ln w="3175">
                <a:solidFill>
                  <a:srgbClr val="2D2015">
                    <a:lumMod val="95000"/>
                    <a:lumOff val="5000"/>
                  </a:srgbClr>
                </a:solidFill>
                <a:prstDash val="dash"/>
              </a:ln>
              <a:effectLst/>
            </p:spPr>
            <p:txBody>
              <a:bodyPr vert="eaVert" wrap="square" lIns="0" tIns="45684" rIns="0" bIns="45684" numCol="1" rtlCol="0" anchor="ctr" anchorCtr="1" compatLnSpc="1">
                <a:prstTxWarp prst="textNoShape">
                  <a:avLst/>
                </a:prstTxWarp>
              </a:bodyPr>
              <a:lstStyle/>
              <a:p>
                <a:pPr algn="ctr" defTabSz="914034"/>
                <a:endParaRPr lang="zh-CN" altLang="en-US" sz="600" kern="0" dirty="0">
                  <a:solidFill>
                    <a:srgbClr val="C00000"/>
                  </a:solidFill>
                  <a:ea typeface="宋体" panose="02010600030101010101" pitchFamily="2" charset="-122"/>
                  <a:cs typeface="Arial"/>
                </a:endParaRPr>
              </a:p>
            </p:txBody>
          </p:sp>
          <p:sp>
            <p:nvSpPr>
              <p:cNvPr id="483" name="矩形 482">
                <a:extLst>
                  <a:ext uri="{FF2B5EF4-FFF2-40B4-BE49-F238E27FC236}">
                    <a16:creationId xmlns:a16="http://schemas.microsoft.com/office/drawing/2014/main" id="{416FE9ED-ED59-4B1F-B666-AF4A7994AB8B}"/>
                  </a:ext>
                </a:extLst>
              </p:cNvPr>
              <p:cNvSpPr/>
              <p:nvPr/>
            </p:nvSpPr>
            <p:spPr bwMode="auto">
              <a:xfrm>
                <a:off x="2544930" y="4711555"/>
                <a:ext cx="180000" cy="396000"/>
              </a:xfrm>
              <a:prstGeom prst="rect">
                <a:avLst/>
              </a:prstGeom>
              <a:solidFill>
                <a:srgbClr val="FFC000"/>
              </a:solidFill>
              <a:ln w="3175">
                <a:solidFill>
                  <a:srgbClr val="2D2015">
                    <a:lumMod val="95000"/>
                    <a:lumOff val="5000"/>
                  </a:srgbClr>
                </a:solidFill>
                <a:prstDash val="dash"/>
              </a:ln>
              <a:effectLst/>
            </p:spPr>
            <p:txBody>
              <a:bodyPr vert="eaVert" wrap="square" lIns="0" tIns="45684" rIns="0" bIns="45684" numCol="1" rtlCol="0" anchor="ctr" anchorCtr="1" compatLnSpc="1">
                <a:prstTxWarp prst="textNoShape">
                  <a:avLst/>
                </a:prstTxWarp>
              </a:bodyPr>
              <a:lstStyle/>
              <a:p>
                <a:pPr algn="ctr" defTabSz="914034"/>
                <a:endParaRPr lang="zh-CN" altLang="en-US" sz="600" kern="0" dirty="0">
                  <a:solidFill>
                    <a:srgbClr val="C00000"/>
                  </a:solidFill>
                  <a:ea typeface="宋体" panose="02010600030101010101" pitchFamily="2" charset="-122"/>
                  <a:cs typeface="Arial"/>
                </a:endParaRPr>
              </a:p>
            </p:txBody>
          </p:sp>
          <p:sp>
            <p:nvSpPr>
              <p:cNvPr id="484" name="矩形 483">
                <a:extLst>
                  <a:ext uri="{FF2B5EF4-FFF2-40B4-BE49-F238E27FC236}">
                    <a16:creationId xmlns:a16="http://schemas.microsoft.com/office/drawing/2014/main" id="{25DC822A-22DB-4E79-A7B6-A0E79191E44F}"/>
                  </a:ext>
                </a:extLst>
              </p:cNvPr>
              <p:cNvSpPr/>
              <p:nvPr/>
            </p:nvSpPr>
            <p:spPr bwMode="auto">
              <a:xfrm>
                <a:off x="272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2D2015"/>
                    </a:solidFill>
                    <a:ea typeface="宋体" panose="02010600030101010101" pitchFamily="2" charset="-122"/>
                    <a:cs typeface="Arial"/>
                  </a:rPr>
                  <a:t>DMRS</a:t>
                </a:r>
                <a:endParaRPr lang="zh-CN" altLang="en-US" sz="600" kern="0" dirty="0">
                  <a:solidFill>
                    <a:srgbClr val="2D2015"/>
                  </a:solidFill>
                  <a:ea typeface="宋体" panose="02010600030101010101" pitchFamily="2" charset="-122"/>
                  <a:cs typeface="Arial"/>
                </a:endParaRPr>
              </a:p>
            </p:txBody>
          </p:sp>
          <p:sp>
            <p:nvSpPr>
              <p:cNvPr id="485" name="矩形 484">
                <a:extLst>
                  <a:ext uri="{FF2B5EF4-FFF2-40B4-BE49-F238E27FC236}">
                    <a16:creationId xmlns:a16="http://schemas.microsoft.com/office/drawing/2014/main" id="{5D5D8919-7958-4856-9572-9180B011BCC6}"/>
                  </a:ext>
                </a:extLst>
              </p:cNvPr>
              <p:cNvSpPr/>
              <p:nvPr/>
            </p:nvSpPr>
            <p:spPr bwMode="auto">
              <a:xfrm>
                <a:off x="290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0" tIns="45684" rIns="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486" name="矩形 485">
                <a:extLst>
                  <a:ext uri="{FF2B5EF4-FFF2-40B4-BE49-F238E27FC236}">
                    <a16:creationId xmlns:a16="http://schemas.microsoft.com/office/drawing/2014/main" id="{350DBEE1-3299-4FA1-AD57-CDC8A8F24FB3}"/>
                  </a:ext>
                </a:extLst>
              </p:cNvPr>
              <p:cNvSpPr/>
              <p:nvPr/>
            </p:nvSpPr>
            <p:spPr bwMode="auto">
              <a:xfrm>
                <a:off x="326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0" tIns="45684" rIns="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487" name="矩形 486">
                <a:extLst>
                  <a:ext uri="{FF2B5EF4-FFF2-40B4-BE49-F238E27FC236}">
                    <a16:creationId xmlns:a16="http://schemas.microsoft.com/office/drawing/2014/main" id="{827CDED5-1A82-489E-B2B7-16313E61F557}"/>
                  </a:ext>
                </a:extLst>
              </p:cNvPr>
              <p:cNvSpPr/>
              <p:nvPr/>
            </p:nvSpPr>
            <p:spPr bwMode="auto">
              <a:xfrm>
                <a:off x="308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0" tIns="45684" rIns="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488" name="矩形 487">
                <a:extLst>
                  <a:ext uri="{FF2B5EF4-FFF2-40B4-BE49-F238E27FC236}">
                    <a16:creationId xmlns:a16="http://schemas.microsoft.com/office/drawing/2014/main" id="{E223FB8B-2949-4931-B292-BF9054C3940E}"/>
                  </a:ext>
                </a:extLst>
              </p:cNvPr>
              <p:cNvSpPr/>
              <p:nvPr/>
            </p:nvSpPr>
            <p:spPr bwMode="auto">
              <a:xfrm>
                <a:off x="344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489" name="矩形 488">
                <a:extLst>
                  <a:ext uri="{FF2B5EF4-FFF2-40B4-BE49-F238E27FC236}">
                    <a16:creationId xmlns:a16="http://schemas.microsoft.com/office/drawing/2014/main" id="{75FE74F2-3C1E-443D-9A98-8CCCD3EBA5BB}"/>
                  </a:ext>
                </a:extLst>
              </p:cNvPr>
              <p:cNvSpPr/>
              <p:nvPr/>
            </p:nvSpPr>
            <p:spPr bwMode="auto">
              <a:xfrm>
                <a:off x="362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490" name="矩形 489">
                <a:extLst>
                  <a:ext uri="{FF2B5EF4-FFF2-40B4-BE49-F238E27FC236}">
                    <a16:creationId xmlns:a16="http://schemas.microsoft.com/office/drawing/2014/main" id="{DDC1EC27-DD39-49B7-828F-F673E164EB5B}"/>
                  </a:ext>
                </a:extLst>
              </p:cNvPr>
              <p:cNvSpPr/>
              <p:nvPr/>
            </p:nvSpPr>
            <p:spPr bwMode="auto">
              <a:xfrm>
                <a:off x="380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endParaRPr lang="zh-CN" altLang="en-US" sz="700" kern="0" dirty="0">
                  <a:solidFill>
                    <a:srgbClr val="2D2015"/>
                  </a:solidFill>
                  <a:ea typeface="宋体" panose="02010600030101010101" pitchFamily="2" charset="-122"/>
                  <a:cs typeface="Arial"/>
                </a:endParaRPr>
              </a:p>
            </p:txBody>
          </p:sp>
          <p:sp>
            <p:nvSpPr>
              <p:cNvPr id="491" name="矩形 490">
                <a:extLst>
                  <a:ext uri="{FF2B5EF4-FFF2-40B4-BE49-F238E27FC236}">
                    <a16:creationId xmlns:a16="http://schemas.microsoft.com/office/drawing/2014/main" id="{D1F08EAA-A92C-4839-BDE8-089DFD0E5B82}"/>
                  </a:ext>
                </a:extLst>
              </p:cNvPr>
              <p:cNvSpPr/>
              <p:nvPr/>
            </p:nvSpPr>
            <p:spPr bwMode="auto">
              <a:xfrm>
                <a:off x="398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endParaRPr lang="zh-CN" altLang="en-US" sz="700" kern="0" dirty="0">
                  <a:solidFill>
                    <a:srgbClr val="2D2015"/>
                  </a:solidFill>
                  <a:ea typeface="宋体" panose="02010600030101010101" pitchFamily="2" charset="-122"/>
                  <a:cs typeface="Arial"/>
                </a:endParaRPr>
              </a:p>
            </p:txBody>
          </p:sp>
          <p:sp>
            <p:nvSpPr>
              <p:cNvPr id="492" name="矩形 491">
                <a:extLst>
                  <a:ext uri="{FF2B5EF4-FFF2-40B4-BE49-F238E27FC236}">
                    <a16:creationId xmlns:a16="http://schemas.microsoft.com/office/drawing/2014/main" id="{8E5794D9-D075-4E43-AE3F-D80C65F71283}"/>
                  </a:ext>
                </a:extLst>
              </p:cNvPr>
              <p:cNvSpPr/>
              <p:nvPr/>
            </p:nvSpPr>
            <p:spPr bwMode="auto">
              <a:xfrm>
                <a:off x="416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493" name="矩形 492">
                <a:extLst>
                  <a:ext uri="{FF2B5EF4-FFF2-40B4-BE49-F238E27FC236}">
                    <a16:creationId xmlns:a16="http://schemas.microsoft.com/office/drawing/2014/main" id="{58A14CC2-1B5A-4CB2-BF04-148F150625B2}"/>
                  </a:ext>
                </a:extLst>
              </p:cNvPr>
              <p:cNvSpPr/>
              <p:nvPr/>
            </p:nvSpPr>
            <p:spPr bwMode="auto">
              <a:xfrm>
                <a:off x="434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495" name="矩形 494">
                <a:extLst>
                  <a:ext uri="{FF2B5EF4-FFF2-40B4-BE49-F238E27FC236}">
                    <a16:creationId xmlns:a16="http://schemas.microsoft.com/office/drawing/2014/main" id="{C59E9173-ACDC-4D79-9984-BFD645DC22D4}"/>
                  </a:ext>
                </a:extLst>
              </p:cNvPr>
              <p:cNvSpPr/>
              <p:nvPr/>
            </p:nvSpPr>
            <p:spPr>
              <a:xfrm>
                <a:off x="1345770" y="4443975"/>
                <a:ext cx="733960" cy="123111"/>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S</a:t>
                </a:r>
                <a:r>
                  <a:rPr kumimoji="0" lang="en-US" altLang="zh-CN" sz="800" i="0" u="none" strike="noStrike" kern="0" cap="none" spc="0" normalizeH="0" baseline="0" noProof="0" dirty="0">
                    <a:ln>
                      <a:noFill/>
                    </a:ln>
                    <a:solidFill>
                      <a:srgbClr val="1D1D1A"/>
                    </a:solidFill>
                    <a:effectLst/>
                    <a:uLnTx/>
                    <a:uFillTx/>
                    <a:ea typeface="微软雅黑" panose="020B0503020204020204" pitchFamily="34" charset="-122"/>
                    <a:cs typeface="Arial"/>
                  </a:rPr>
                  <a:t> slot</a:t>
                </a:r>
                <a:endParaRPr kumimoji="0" lang="zh-CN" altLang="en-US" sz="800"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497" name="矩形 496">
                <a:extLst>
                  <a:ext uri="{FF2B5EF4-FFF2-40B4-BE49-F238E27FC236}">
                    <a16:creationId xmlns:a16="http://schemas.microsoft.com/office/drawing/2014/main" id="{2BF8988C-9C2C-4813-94D0-6BF26630B042}"/>
                  </a:ext>
                </a:extLst>
              </p:cNvPr>
              <p:cNvSpPr/>
              <p:nvPr/>
            </p:nvSpPr>
            <p:spPr bwMode="auto">
              <a:xfrm>
                <a:off x="4523717"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600" i="0" u="none" strike="noStrike" kern="0" cap="none" spc="0" normalizeH="0" baseline="0" noProof="0" dirty="0">
                    <a:ln>
                      <a:noFill/>
                    </a:ln>
                    <a:solidFill>
                      <a:srgbClr val="C00000"/>
                    </a:solidFill>
                    <a:effectLst/>
                    <a:uLnTx/>
                    <a:uFillTx/>
                    <a:ea typeface="宋体" panose="02010600030101010101" pitchFamily="2" charset="-122"/>
                    <a:cs typeface="Arial"/>
                  </a:rPr>
                  <a:t>SRS</a:t>
                </a:r>
                <a:endParaRPr kumimoji="0" lang="zh-CN" altLang="en-US" sz="60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498" name="矩形 497">
                <a:extLst>
                  <a:ext uri="{FF2B5EF4-FFF2-40B4-BE49-F238E27FC236}">
                    <a16:creationId xmlns:a16="http://schemas.microsoft.com/office/drawing/2014/main" id="{8D5F13C5-A050-422D-A0FC-434F0AA6FCAE}"/>
                  </a:ext>
                </a:extLst>
              </p:cNvPr>
              <p:cNvSpPr/>
              <p:nvPr/>
            </p:nvSpPr>
            <p:spPr bwMode="auto">
              <a:xfrm>
                <a:off x="4703717"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r>
                  <a:rPr kumimoji="0" lang="en-US" altLang="zh-CN" sz="600" i="0" u="none" strike="noStrike" kern="0" cap="none" spc="0" normalizeH="0" baseline="0" noProof="0" dirty="0">
                    <a:ln>
                      <a:noFill/>
                    </a:ln>
                    <a:solidFill>
                      <a:srgbClr val="C00000"/>
                    </a:solidFill>
                    <a:effectLst/>
                    <a:uLnTx/>
                    <a:uFillTx/>
                    <a:ea typeface="宋体" panose="02010600030101010101" pitchFamily="2" charset="-122"/>
                    <a:cs typeface="Arial"/>
                  </a:rPr>
                  <a:t>SRS</a:t>
                </a:r>
                <a:endParaRPr kumimoji="0" lang="zh-CN" altLang="en-US" sz="60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499" name="矩形 498">
                <a:extLst>
                  <a:ext uri="{FF2B5EF4-FFF2-40B4-BE49-F238E27FC236}">
                    <a16:creationId xmlns:a16="http://schemas.microsoft.com/office/drawing/2014/main" id="{E9B2A5AC-7386-476C-BE54-FE124EAF305E}"/>
                  </a:ext>
                </a:extLst>
              </p:cNvPr>
              <p:cNvSpPr/>
              <p:nvPr/>
            </p:nvSpPr>
            <p:spPr>
              <a:xfrm>
                <a:off x="3232039" y="4448707"/>
                <a:ext cx="733960" cy="123111"/>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U</a:t>
                </a:r>
                <a:r>
                  <a:rPr kumimoji="0" lang="en-US" altLang="zh-CN" sz="800" i="0" u="none" strike="noStrike" kern="0" cap="none" spc="0" normalizeH="0" baseline="0" noProof="0" dirty="0">
                    <a:ln>
                      <a:noFill/>
                    </a:ln>
                    <a:solidFill>
                      <a:srgbClr val="1D1D1A"/>
                    </a:solidFill>
                    <a:effectLst/>
                    <a:uLnTx/>
                    <a:uFillTx/>
                    <a:ea typeface="微软雅黑" panose="020B0503020204020204" pitchFamily="34" charset="-122"/>
                    <a:cs typeface="Arial"/>
                  </a:rPr>
                  <a:t> slot</a:t>
                </a:r>
                <a:endParaRPr kumimoji="0" lang="zh-CN" altLang="en-US" sz="800"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501" name="矩形 500">
                <a:extLst>
                  <a:ext uri="{FF2B5EF4-FFF2-40B4-BE49-F238E27FC236}">
                    <a16:creationId xmlns:a16="http://schemas.microsoft.com/office/drawing/2014/main" id="{370CE046-61FF-44FB-B633-0D87DC0462B6}"/>
                  </a:ext>
                </a:extLst>
              </p:cNvPr>
              <p:cNvSpPr/>
              <p:nvPr/>
            </p:nvSpPr>
            <p:spPr>
              <a:xfrm>
                <a:off x="2787846" y="5302593"/>
                <a:ext cx="1199331" cy="107722"/>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rgbClr val="C00000"/>
                    </a:solidFill>
                    <a:effectLst/>
                    <a:uLnTx/>
                    <a:uFillTx/>
                    <a:ea typeface="等线" panose="02010600030101010101" pitchFamily="2" charset="-122"/>
                    <a:cs typeface="Arial"/>
                  </a:rPr>
                  <a:t>PUSCH (10 symbols)</a:t>
                </a:r>
                <a:endParaRPr kumimoji="0" lang="zh-CN" altLang="en-US" sz="700" b="0" i="0" u="none" strike="noStrike" kern="0" cap="none" spc="0" normalizeH="0" baseline="0" noProof="0" dirty="0">
                  <a:ln>
                    <a:noFill/>
                  </a:ln>
                  <a:solidFill>
                    <a:srgbClr val="C00000"/>
                  </a:solidFill>
                  <a:effectLst/>
                  <a:uLnTx/>
                  <a:uFillTx/>
                  <a:ea typeface="等线" panose="02010600030101010101" pitchFamily="2" charset="-122"/>
                  <a:cs typeface="Arial"/>
                </a:endParaRPr>
              </a:p>
            </p:txBody>
          </p:sp>
          <p:sp>
            <p:nvSpPr>
              <p:cNvPr id="181" name="矩形 180">
                <a:extLst>
                  <a:ext uri="{FF2B5EF4-FFF2-40B4-BE49-F238E27FC236}">
                    <a16:creationId xmlns:a16="http://schemas.microsoft.com/office/drawing/2014/main" id="{CA1769DE-BFBC-451C-9FEB-1BFA4E05C48E}"/>
                  </a:ext>
                </a:extLst>
              </p:cNvPr>
              <p:cNvSpPr/>
              <p:nvPr/>
            </p:nvSpPr>
            <p:spPr>
              <a:xfrm>
                <a:off x="1622641" y="5312816"/>
                <a:ext cx="1199331" cy="107722"/>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lang="en-US" altLang="zh-CN" sz="700" kern="0" dirty="0">
                    <a:ea typeface="等线" panose="02010600030101010101" pitchFamily="2" charset="-122"/>
                    <a:cs typeface="Arial"/>
                  </a:rPr>
                  <a:t>SRS#0</a:t>
                </a:r>
                <a:r>
                  <a:rPr kumimoji="0" lang="en-US" altLang="zh-CN" sz="700" b="0" i="0" u="none" strike="noStrike" kern="0" cap="none" spc="0" normalizeH="0" baseline="0" noProof="0" dirty="0">
                    <a:ln>
                      <a:noFill/>
                    </a:ln>
                    <a:effectLst/>
                    <a:uLnTx/>
                    <a:uFillTx/>
                    <a:ea typeface="等线" panose="02010600030101010101" pitchFamily="2" charset="-122"/>
                    <a:cs typeface="Arial"/>
                  </a:rPr>
                  <a:t> (2 symbols)</a:t>
                </a:r>
                <a:endParaRPr kumimoji="0" lang="zh-CN" altLang="en-US" sz="700" b="0" i="0" u="none" strike="noStrike" kern="0" cap="none" spc="0" normalizeH="0" baseline="0" noProof="0" dirty="0">
                  <a:ln>
                    <a:noFill/>
                  </a:ln>
                  <a:effectLst/>
                  <a:uLnTx/>
                  <a:uFillTx/>
                  <a:ea typeface="等线" panose="02010600030101010101" pitchFamily="2" charset="-122"/>
                  <a:cs typeface="Arial"/>
                </a:endParaRPr>
              </a:p>
            </p:txBody>
          </p:sp>
          <p:sp>
            <p:nvSpPr>
              <p:cNvPr id="115" name="矩形 114">
                <a:extLst>
                  <a:ext uri="{FF2B5EF4-FFF2-40B4-BE49-F238E27FC236}">
                    <a16:creationId xmlns:a16="http://schemas.microsoft.com/office/drawing/2014/main" id="{B7706097-C66F-434F-8EFC-2979D075535C}"/>
                  </a:ext>
                </a:extLst>
              </p:cNvPr>
              <p:cNvSpPr/>
              <p:nvPr/>
            </p:nvSpPr>
            <p:spPr>
              <a:xfrm>
                <a:off x="4333926" y="5294993"/>
                <a:ext cx="1199331" cy="107722"/>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lang="en-US" altLang="zh-CN" sz="700" kern="0" dirty="0">
                    <a:ea typeface="等线" panose="02010600030101010101" pitchFamily="2" charset="-122"/>
                    <a:cs typeface="Arial"/>
                  </a:rPr>
                  <a:t>SRS#1</a:t>
                </a:r>
                <a:r>
                  <a:rPr kumimoji="0" lang="en-US" altLang="zh-CN" sz="700" b="0" i="0" u="none" strike="noStrike" kern="0" cap="none" spc="0" normalizeH="0" baseline="0" noProof="0" dirty="0">
                    <a:ln>
                      <a:noFill/>
                    </a:ln>
                    <a:effectLst/>
                    <a:uLnTx/>
                    <a:uFillTx/>
                    <a:ea typeface="等线" panose="02010600030101010101" pitchFamily="2" charset="-122"/>
                    <a:cs typeface="Arial"/>
                  </a:rPr>
                  <a:t> (4 symbols)</a:t>
                </a:r>
                <a:endParaRPr kumimoji="0" lang="zh-CN" altLang="en-US" sz="700" b="0" i="0" u="none" strike="noStrike" kern="0" cap="none" spc="0" normalizeH="0" baseline="0" noProof="0" dirty="0">
                  <a:ln>
                    <a:noFill/>
                  </a:ln>
                  <a:effectLst/>
                  <a:uLnTx/>
                  <a:uFillTx/>
                  <a:ea typeface="等线" panose="02010600030101010101" pitchFamily="2" charset="-122"/>
                  <a:cs typeface="Arial"/>
                </a:endParaRPr>
              </a:p>
            </p:txBody>
          </p:sp>
        </p:grpSp>
        <p:sp>
          <p:nvSpPr>
            <p:cNvPr id="129" name="左大括号 128">
              <a:extLst>
                <a:ext uri="{FF2B5EF4-FFF2-40B4-BE49-F238E27FC236}">
                  <a16:creationId xmlns:a16="http://schemas.microsoft.com/office/drawing/2014/main" id="{B96E0A54-4C3D-4DBD-8DC7-0E76C6879B42}"/>
                </a:ext>
              </a:extLst>
            </p:cNvPr>
            <p:cNvSpPr/>
            <p:nvPr/>
          </p:nvSpPr>
          <p:spPr>
            <a:xfrm rot="5400000" flipV="1">
              <a:off x="3542160" y="3520327"/>
              <a:ext cx="74653" cy="2167285"/>
            </a:xfrm>
            <a:prstGeom prst="leftBrace">
              <a:avLst/>
            </a:prstGeom>
            <a:noFill/>
            <a:ln w="12700" cap="flat" cmpd="sng" algn="ctr">
              <a:solidFill>
                <a:srgbClr val="2D2015"/>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130" name="左大括号 129">
              <a:extLst>
                <a:ext uri="{FF2B5EF4-FFF2-40B4-BE49-F238E27FC236}">
                  <a16:creationId xmlns:a16="http://schemas.microsoft.com/office/drawing/2014/main" id="{053D30AD-5E1C-4DE1-89CA-B1635484BA81}"/>
                </a:ext>
              </a:extLst>
            </p:cNvPr>
            <p:cNvSpPr/>
            <p:nvPr/>
          </p:nvSpPr>
          <p:spPr>
            <a:xfrm rot="16200000" flipV="1">
              <a:off x="3254520" y="4379030"/>
              <a:ext cx="49282" cy="1576630"/>
            </a:xfrm>
            <a:prstGeom prst="leftBrace">
              <a:avLst/>
            </a:prstGeom>
            <a:noFill/>
            <a:ln w="12700" cap="flat" cmpd="sng" algn="ctr">
              <a:solidFill>
                <a:srgbClr val="C00000"/>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grpSp>
          <p:nvGrpSpPr>
            <p:cNvPr id="10" name="组合 9"/>
            <p:cNvGrpSpPr/>
            <p:nvPr/>
          </p:nvGrpSpPr>
          <p:grpSpPr>
            <a:xfrm flipV="1">
              <a:off x="1274133" y="4566200"/>
              <a:ext cx="1203408" cy="82432"/>
              <a:chOff x="1569912" y="5531424"/>
              <a:chExt cx="1203408" cy="50156"/>
            </a:xfrm>
          </p:grpSpPr>
          <p:sp>
            <p:nvSpPr>
              <p:cNvPr id="131" name="左大括号 130">
                <a:extLst>
                  <a:ext uri="{FF2B5EF4-FFF2-40B4-BE49-F238E27FC236}">
                    <a16:creationId xmlns:a16="http://schemas.microsoft.com/office/drawing/2014/main" id="{7481DD9C-2E0B-4F99-B5FF-04350FD96621}"/>
                  </a:ext>
                </a:extLst>
              </p:cNvPr>
              <p:cNvSpPr/>
              <p:nvPr/>
            </p:nvSpPr>
            <p:spPr>
              <a:xfrm rot="16200000" flipV="1">
                <a:off x="2148756" y="4957017"/>
                <a:ext cx="45719" cy="1203408"/>
              </a:xfrm>
              <a:prstGeom prst="leftBrace">
                <a:avLst/>
              </a:prstGeom>
              <a:noFill/>
              <a:ln w="12700" cap="flat" cmpd="sng" algn="ctr">
                <a:solidFill>
                  <a:srgbClr val="2D2015"/>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132" name="矩形 131">
                <a:extLst>
                  <a:ext uri="{FF2B5EF4-FFF2-40B4-BE49-F238E27FC236}">
                    <a16:creationId xmlns:a16="http://schemas.microsoft.com/office/drawing/2014/main" id="{E34CC9D5-212D-46DD-89B3-8885944B4FCE}"/>
                  </a:ext>
                </a:extLst>
              </p:cNvPr>
              <p:cNvSpPr/>
              <p:nvPr/>
            </p:nvSpPr>
            <p:spPr>
              <a:xfrm>
                <a:off x="1870302" y="5531424"/>
                <a:ext cx="158342" cy="46817"/>
              </a:xfrm>
              <a:prstGeom prst="rect">
                <a:avLst/>
              </a:prstGeom>
              <a:solidFill>
                <a:srgbClr val="FFFFFF">
                  <a:alpha val="70000"/>
                </a:srgbClr>
              </a:solidFill>
            </p:spPr>
            <p:txBody>
              <a:bodyPr wrap="square" lIns="0" tIns="0" rIns="0" bIns="0" anchor="ctr" anchorCtr="1">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dirty="0">
                    <a:ln>
                      <a:noFill/>
                    </a:ln>
                    <a:solidFill>
                      <a:srgbClr val="1D1D1A"/>
                    </a:solidFill>
                    <a:effectLst/>
                    <a:uLnTx/>
                    <a:uFillTx/>
                    <a:ea typeface="微软雅黑" panose="020B0503020204020204" pitchFamily="34" charset="-122"/>
                    <a:cs typeface="Arial"/>
                  </a:rPr>
                  <a:t>//</a:t>
                </a:r>
                <a:endParaRPr kumimoji="0" lang="zh-CN" altLang="en-US" sz="5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grpSp>
        <p:sp>
          <p:nvSpPr>
            <p:cNvPr id="134" name="左大括号 133">
              <a:extLst>
                <a:ext uri="{FF2B5EF4-FFF2-40B4-BE49-F238E27FC236}">
                  <a16:creationId xmlns:a16="http://schemas.microsoft.com/office/drawing/2014/main" id="{49238863-382A-4DF9-9453-CA35AB059673}"/>
                </a:ext>
              </a:extLst>
            </p:cNvPr>
            <p:cNvSpPr/>
            <p:nvPr/>
          </p:nvSpPr>
          <p:spPr>
            <a:xfrm rot="16200000" flipV="1">
              <a:off x="2283421" y="5038148"/>
              <a:ext cx="78890" cy="288000"/>
            </a:xfrm>
            <a:prstGeom prst="leftBrace">
              <a:avLst/>
            </a:prstGeom>
            <a:noFill/>
            <a:ln w="12700" cap="flat" cmpd="sng" algn="ctr">
              <a:solidFill>
                <a:srgbClr val="0070C0"/>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180" name="左大括号 179">
              <a:extLst>
                <a:ext uri="{FF2B5EF4-FFF2-40B4-BE49-F238E27FC236}">
                  <a16:creationId xmlns:a16="http://schemas.microsoft.com/office/drawing/2014/main" id="{49238863-382A-4DF9-9453-CA35AB059673}"/>
                </a:ext>
              </a:extLst>
            </p:cNvPr>
            <p:cNvSpPr/>
            <p:nvPr/>
          </p:nvSpPr>
          <p:spPr>
            <a:xfrm rot="16200000" flipV="1">
              <a:off x="4340615" y="4869564"/>
              <a:ext cx="78891" cy="625169"/>
            </a:xfrm>
            <a:prstGeom prst="leftBrace">
              <a:avLst/>
            </a:prstGeom>
            <a:noFill/>
            <a:ln w="12700" cap="flat" cmpd="sng" algn="ctr">
              <a:solidFill>
                <a:schemeClr val="tx1"/>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grpSp>
      <p:grpSp>
        <p:nvGrpSpPr>
          <p:cNvPr id="4" name="组合 3">
            <a:extLst>
              <a:ext uri="{FF2B5EF4-FFF2-40B4-BE49-F238E27FC236}">
                <a16:creationId xmlns:a16="http://schemas.microsoft.com/office/drawing/2014/main" id="{F707F82C-C3BB-46D5-9FE3-D712FDE823ED}"/>
              </a:ext>
            </a:extLst>
          </p:cNvPr>
          <p:cNvGrpSpPr/>
          <p:nvPr/>
        </p:nvGrpSpPr>
        <p:grpSpPr>
          <a:xfrm>
            <a:off x="6308997" y="3112667"/>
            <a:ext cx="4000420" cy="1164270"/>
            <a:chOff x="6313400" y="3504600"/>
            <a:chExt cx="4000420" cy="1164270"/>
          </a:xfrm>
        </p:grpSpPr>
        <p:sp>
          <p:nvSpPr>
            <p:cNvPr id="623" name="矩形 622">
              <a:extLst>
                <a:ext uri="{FF2B5EF4-FFF2-40B4-BE49-F238E27FC236}">
                  <a16:creationId xmlns:a16="http://schemas.microsoft.com/office/drawing/2014/main" id="{657C9602-AB53-40C3-8F8F-C58AD67A0958}"/>
                </a:ext>
              </a:extLst>
            </p:cNvPr>
            <p:cNvSpPr/>
            <p:nvPr/>
          </p:nvSpPr>
          <p:spPr>
            <a:xfrm>
              <a:off x="6313400" y="4422649"/>
              <a:ext cx="2347426" cy="246221"/>
            </a:xfrm>
            <a:prstGeom prst="rect">
              <a:avLst/>
            </a:prstGeom>
          </p:spPr>
          <p:txBody>
            <a:bodyPr wrap="square">
              <a:spAutoFit/>
            </a:bodyPr>
            <a:lstStyle/>
            <a:p>
              <a:pPr algn="just" defTabSz="913746">
                <a:defRPr/>
              </a:pPr>
              <a:r>
                <a:rPr lang="en-US" altLang="zh-CN" sz="1000" dirty="0">
                  <a:solidFill>
                    <a:srgbClr val="1D1D1A"/>
                  </a:solidFill>
                  <a:ea typeface="等线" panose="02010600030101010101" pitchFamily="2" charset="-122"/>
                  <a:cs typeface="Arial"/>
                  <a:sym typeface="+mn-lt"/>
                </a:rPr>
                <a:t>Cross-slot resource for SRS repetition</a:t>
              </a:r>
            </a:p>
          </p:txBody>
        </p:sp>
        <p:grpSp>
          <p:nvGrpSpPr>
            <p:cNvPr id="141" name="组合 140"/>
            <p:cNvGrpSpPr/>
            <p:nvPr/>
          </p:nvGrpSpPr>
          <p:grpSpPr>
            <a:xfrm>
              <a:off x="6555764" y="3504600"/>
              <a:ext cx="3758056" cy="941616"/>
              <a:chOff x="1101728" y="4414184"/>
              <a:chExt cx="3758056" cy="941616"/>
            </a:xfrm>
          </p:grpSpPr>
          <p:grpSp>
            <p:nvGrpSpPr>
              <p:cNvPr id="142" name="组合 141">
                <a:extLst>
                  <a:ext uri="{FF2B5EF4-FFF2-40B4-BE49-F238E27FC236}">
                    <a16:creationId xmlns:a16="http://schemas.microsoft.com/office/drawing/2014/main" id="{38FEDD34-4CF2-4D6C-977F-394CB811097D}"/>
                  </a:ext>
                </a:extLst>
              </p:cNvPr>
              <p:cNvGrpSpPr/>
              <p:nvPr/>
            </p:nvGrpSpPr>
            <p:grpSpPr>
              <a:xfrm>
                <a:off x="1101728" y="4414184"/>
                <a:ext cx="3758056" cy="941616"/>
                <a:chOff x="800946" y="4443975"/>
                <a:chExt cx="4272047" cy="941616"/>
              </a:xfrm>
            </p:grpSpPr>
            <p:cxnSp>
              <p:nvCxnSpPr>
                <p:cNvPr id="152" name="Straight Arrow Connector 2">
                  <a:extLst>
                    <a:ext uri="{FF2B5EF4-FFF2-40B4-BE49-F238E27FC236}">
                      <a16:creationId xmlns:a16="http://schemas.microsoft.com/office/drawing/2014/main" id="{5D6BC47E-9FD7-4470-AF3C-7BD04AE5B2CC}"/>
                    </a:ext>
                  </a:extLst>
                </p:cNvPr>
                <p:cNvCxnSpPr/>
                <p:nvPr/>
              </p:nvCxnSpPr>
              <p:spPr>
                <a:xfrm>
                  <a:off x="800946" y="5101889"/>
                  <a:ext cx="4272047" cy="0"/>
                </a:xfrm>
                <a:prstGeom prst="straightConnector1">
                  <a:avLst/>
                </a:prstGeom>
                <a:noFill/>
                <a:ln w="9525" cap="flat" cmpd="sng" algn="ctr">
                  <a:solidFill>
                    <a:srgbClr val="2D2015"/>
                  </a:solidFill>
                  <a:prstDash val="solid"/>
                  <a:tailEnd type="triangle"/>
                </a:ln>
                <a:effectLst/>
              </p:spPr>
            </p:cxnSp>
            <p:sp>
              <p:nvSpPr>
                <p:cNvPr id="153" name="矩形 152">
                  <a:extLst>
                    <a:ext uri="{FF2B5EF4-FFF2-40B4-BE49-F238E27FC236}">
                      <a16:creationId xmlns:a16="http://schemas.microsoft.com/office/drawing/2014/main" id="{066246F6-66D6-4C91-8151-3E52EE7D3795}"/>
                    </a:ext>
                  </a:extLst>
                </p:cNvPr>
                <p:cNvSpPr/>
                <p:nvPr/>
              </p:nvSpPr>
              <p:spPr bwMode="auto">
                <a:xfrm>
                  <a:off x="218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154" name="矩形 153">
                  <a:extLst>
                    <a:ext uri="{FF2B5EF4-FFF2-40B4-BE49-F238E27FC236}">
                      <a16:creationId xmlns:a16="http://schemas.microsoft.com/office/drawing/2014/main" id="{77D1F34F-F685-43B3-B1C1-6D82BC0C5DEC}"/>
                    </a:ext>
                  </a:extLst>
                </p:cNvPr>
                <p:cNvSpPr/>
                <p:nvPr/>
              </p:nvSpPr>
              <p:spPr bwMode="auto">
                <a:xfrm>
                  <a:off x="92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marL="0" marR="0" lvl="0" indent="0" defTabSz="914034" eaLnBrk="1" fontAlgn="auto" latinLnBrk="0" hangingPunct="1">
                    <a:lnSpc>
                      <a:spcPct val="100000"/>
                    </a:lnSpc>
                    <a:spcBef>
                      <a:spcPts val="0"/>
                    </a:spcBef>
                    <a:spcAft>
                      <a:spcPts val="0"/>
                    </a:spcAft>
                    <a:buClrTx/>
                    <a:buSzTx/>
                    <a:buFontTx/>
                    <a:buNone/>
                    <a:tabLst/>
                    <a:defRPr/>
                  </a:pPr>
                  <a:r>
                    <a:rPr kumimoji="0" lang="en-US" altLang="zh-CN" sz="500" b="0" i="0" u="none" strike="noStrike" kern="0" cap="none" spc="0" normalizeH="0" baseline="0" noProof="0" dirty="0">
                      <a:ln>
                        <a:noFill/>
                      </a:ln>
                      <a:solidFill>
                        <a:srgbClr val="2D2015"/>
                      </a:solidFill>
                      <a:effectLst/>
                      <a:uLnTx/>
                      <a:uFillTx/>
                      <a:ea typeface="宋体" panose="02010600030101010101" pitchFamily="2" charset="-122"/>
                      <a:cs typeface="Arial"/>
                    </a:rPr>
                    <a:t>…</a:t>
                  </a:r>
                  <a:endParaRPr kumimoji="0" lang="zh-CN" altLang="en-US" sz="5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55" name="矩形 154">
                  <a:extLst>
                    <a:ext uri="{FF2B5EF4-FFF2-40B4-BE49-F238E27FC236}">
                      <a16:creationId xmlns:a16="http://schemas.microsoft.com/office/drawing/2014/main" id="{CA88144A-1E00-4532-89F6-63898325338B}"/>
                    </a:ext>
                  </a:extLst>
                </p:cNvPr>
                <p:cNvSpPr/>
                <p:nvPr/>
              </p:nvSpPr>
              <p:spPr bwMode="auto">
                <a:xfrm>
                  <a:off x="110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marL="0" marR="0" lvl="0" indent="0"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56" name="矩形 155">
                  <a:extLst>
                    <a:ext uri="{FF2B5EF4-FFF2-40B4-BE49-F238E27FC236}">
                      <a16:creationId xmlns:a16="http://schemas.microsoft.com/office/drawing/2014/main" id="{291AC8C2-A61C-4C8D-8401-4C4637026BCE}"/>
                    </a:ext>
                  </a:extLst>
                </p:cNvPr>
                <p:cNvSpPr/>
                <p:nvPr/>
              </p:nvSpPr>
              <p:spPr bwMode="auto">
                <a:xfrm>
                  <a:off x="128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700" kern="0">
                    <a:solidFill>
                      <a:srgbClr val="2D2015"/>
                    </a:solidFill>
                    <a:ea typeface="宋体" panose="02010600030101010101" pitchFamily="2" charset="-122"/>
                    <a:cs typeface="Arial"/>
                  </a:endParaRPr>
                </a:p>
              </p:txBody>
            </p:sp>
            <p:sp>
              <p:nvSpPr>
                <p:cNvPr id="157" name="矩形 156">
                  <a:extLst>
                    <a:ext uri="{FF2B5EF4-FFF2-40B4-BE49-F238E27FC236}">
                      <a16:creationId xmlns:a16="http://schemas.microsoft.com/office/drawing/2014/main" id="{CC44029F-ED32-4E16-A4C0-1D0FB3B9A4F3}"/>
                    </a:ext>
                  </a:extLst>
                </p:cNvPr>
                <p:cNvSpPr/>
                <p:nvPr/>
              </p:nvSpPr>
              <p:spPr bwMode="auto">
                <a:xfrm>
                  <a:off x="1464930" y="4711555"/>
                  <a:ext cx="180000" cy="396000"/>
                </a:xfrm>
                <a:prstGeom prst="rect">
                  <a:avLst/>
                </a:prstGeom>
                <a:solidFill>
                  <a:srgbClr val="99CCFF"/>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700" kern="0">
                    <a:solidFill>
                      <a:srgbClr val="2D2015"/>
                    </a:solidFill>
                    <a:ea typeface="宋体" panose="02010600030101010101" pitchFamily="2" charset="-122"/>
                    <a:cs typeface="Arial"/>
                  </a:endParaRPr>
                </a:p>
              </p:txBody>
            </p:sp>
            <p:sp>
              <p:nvSpPr>
                <p:cNvPr id="158" name="矩形 157">
                  <a:extLst>
                    <a:ext uri="{FF2B5EF4-FFF2-40B4-BE49-F238E27FC236}">
                      <a16:creationId xmlns:a16="http://schemas.microsoft.com/office/drawing/2014/main" id="{F8E18991-DB14-4F27-AABF-75392A313579}"/>
                    </a:ext>
                  </a:extLst>
                </p:cNvPr>
                <p:cNvSpPr/>
                <p:nvPr/>
              </p:nvSpPr>
              <p:spPr bwMode="auto">
                <a:xfrm>
                  <a:off x="1644930" y="4711555"/>
                  <a:ext cx="180000" cy="396000"/>
                </a:xfrm>
                <a:prstGeom prst="rect">
                  <a:avLst/>
                </a:prstGeom>
                <a:solidFill>
                  <a:sysClr val="window" lastClr="FFFFFF">
                    <a:lumMod val="95000"/>
                  </a:sysClr>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zh-CN" altLang="en-US" sz="800" kern="0" dirty="0">
                    <a:solidFill>
                      <a:srgbClr val="2D2015"/>
                    </a:solidFill>
                    <a:ea typeface="宋体" panose="02010600030101010101" pitchFamily="2" charset="-122"/>
                    <a:cs typeface="Arial"/>
                  </a:endParaRPr>
                </a:p>
              </p:txBody>
            </p:sp>
            <p:sp>
              <p:nvSpPr>
                <p:cNvPr id="159" name="矩形 158">
                  <a:extLst>
                    <a:ext uri="{FF2B5EF4-FFF2-40B4-BE49-F238E27FC236}">
                      <a16:creationId xmlns:a16="http://schemas.microsoft.com/office/drawing/2014/main" id="{F363483B-E227-4678-B051-7C8F78292CB7}"/>
                    </a:ext>
                  </a:extLst>
                </p:cNvPr>
                <p:cNvSpPr/>
                <p:nvPr/>
              </p:nvSpPr>
              <p:spPr bwMode="auto">
                <a:xfrm>
                  <a:off x="1824930" y="4711555"/>
                  <a:ext cx="180000" cy="396000"/>
                </a:xfrm>
                <a:prstGeom prst="rect">
                  <a:avLst/>
                </a:prstGeom>
                <a:solidFill>
                  <a:sysClr val="window" lastClr="FFFFFF">
                    <a:lumMod val="95000"/>
                  </a:sysClr>
                </a:solidFill>
                <a:ln w="3175">
                  <a:solidFill>
                    <a:srgbClr val="2D2015">
                      <a:lumMod val="95000"/>
                      <a:lumOff val="5000"/>
                    </a:srgbClr>
                  </a:solidFill>
                  <a:prstDash val="dash"/>
                </a:ln>
                <a:effectLst/>
              </p:spPr>
              <p:txBody>
                <a:bodyPr vert="horz" wrap="square" lIns="91368" tIns="45684" rIns="91368" bIns="45684" numCol="1" rtlCol="0" anchor="ctr" anchorCtr="1" compatLnSpc="1">
                  <a:prstTxWarp prst="textNoShape">
                    <a:avLst/>
                  </a:prstTxWarp>
                </a:bodyPr>
                <a:lstStyle/>
                <a:p>
                  <a:pPr defTabSz="914034"/>
                  <a:endParaRPr lang="en-US" altLang="zh-CN" sz="800" kern="0" dirty="0">
                    <a:solidFill>
                      <a:srgbClr val="2D2015"/>
                    </a:solidFill>
                    <a:ea typeface="宋体" panose="02010600030101010101" pitchFamily="2" charset="-122"/>
                    <a:cs typeface="Arial"/>
                  </a:endParaRPr>
                </a:p>
              </p:txBody>
            </p:sp>
            <p:sp>
              <p:nvSpPr>
                <p:cNvPr id="160" name="矩形 159">
                  <a:extLst>
                    <a:ext uri="{FF2B5EF4-FFF2-40B4-BE49-F238E27FC236}">
                      <a16:creationId xmlns:a16="http://schemas.microsoft.com/office/drawing/2014/main" id="{D98F69D5-9365-426F-BB07-9C2F33B149D1}"/>
                    </a:ext>
                  </a:extLst>
                </p:cNvPr>
                <p:cNvSpPr/>
                <p:nvPr/>
              </p:nvSpPr>
              <p:spPr bwMode="auto">
                <a:xfrm>
                  <a:off x="200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161" name="矩形 160">
                  <a:extLst>
                    <a:ext uri="{FF2B5EF4-FFF2-40B4-BE49-F238E27FC236}">
                      <a16:creationId xmlns:a16="http://schemas.microsoft.com/office/drawing/2014/main" id="{6D47C851-EA41-43FF-A1B3-7FF827C542B4}"/>
                    </a:ext>
                  </a:extLst>
                </p:cNvPr>
                <p:cNvSpPr/>
                <p:nvPr/>
              </p:nvSpPr>
              <p:spPr bwMode="auto">
                <a:xfrm>
                  <a:off x="236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162" name="矩形 161">
                  <a:extLst>
                    <a:ext uri="{FF2B5EF4-FFF2-40B4-BE49-F238E27FC236}">
                      <a16:creationId xmlns:a16="http://schemas.microsoft.com/office/drawing/2014/main" id="{416FE9ED-ED59-4B1F-B666-AF4A7994AB8B}"/>
                    </a:ext>
                  </a:extLst>
                </p:cNvPr>
                <p:cNvSpPr/>
                <p:nvPr/>
              </p:nvSpPr>
              <p:spPr bwMode="auto">
                <a:xfrm>
                  <a:off x="254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163" name="矩形 162">
                  <a:extLst>
                    <a:ext uri="{FF2B5EF4-FFF2-40B4-BE49-F238E27FC236}">
                      <a16:creationId xmlns:a16="http://schemas.microsoft.com/office/drawing/2014/main" id="{25DC822A-22DB-4E79-A7B6-A0E79191E44F}"/>
                    </a:ext>
                  </a:extLst>
                </p:cNvPr>
                <p:cNvSpPr/>
                <p:nvPr/>
              </p:nvSpPr>
              <p:spPr bwMode="auto">
                <a:xfrm>
                  <a:off x="272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164" name="矩形 163">
                  <a:extLst>
                    <a:ext uri="{FF2B5EF4-FFF2-40B4-BE49-F238E27FC236}">
                      <a16:creationId xmlns:a16="http://schemas.microsoft.com/office/drawing/2014/main" id="{5D5D8919-7958-4856-9572-9180B011BCC6}"/>
                    </a:ext>
                  </a:extLst>
                </p:cNvPr>
                <p:cNvSpPr/>
                <p:nvPr/>
              </p:nvSpPr>
              <p:spPr bwMode="auto">
                <a:xfrm>
                  <a:off x="2904930"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C00000"/>
                      </a:solidFill>
                      <a:ea typeface="宋体" panose="02010600030101010101" pitchFamily="2" charset="-122"/>
                      <a:cs typeface="Arial"/>
                    </a:rPr>
                    <a:t>SRS</a:t>
                  </a:r>
                  <a:endParaRPr lang="zh-CN" altLang="en-US" sz="600" kern="0" dirty="0">
                    <a:solidFill>
                      <a:srgbClr val="C00000"/>
                    </a:solidFill>
                    <a:ea typeface="宋体" panose="02010600030101010101" pitchFamily="2" charset="-122"/>
                    <a:cs typeface="Arial"/>
                  </a:endParaRPr>
                </a:p>
              </p:txBody>
            </p:sp>
            <p:sp>
              <p:nvSpPr>
                <p:cNvPr id="165" name="矩形 164">
                  <a:extLst>
                    <a:ext uri="{FF2B5EF4-FFF2-40B4-BE49-F238E27FC236}">
                      <a16:creationId xmlns:a16="http://schemas.microsoft.com/office/drawing/2014/main" id="{350DBEE1-3299-4FA1-AD57-CDC8A8F24FB3}"/>
                    </a:ext>
                  </a:extLst>
                </p:cNvPr>
                <p:cNvSpPr/>
                <p:nvPr/>
              </p:nvSpPr>
              <p:spPr bwMode="auto">
                <a:xfrm>
                  <a:off x="326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0" tIns="45684" rIns="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C00000"/>
                    </a:solidFill>
                    <a:effectLst/>
                    <a:uLnTx/>
                    <a:uFillTx/>
                    <a:ea typeface="宋体" panose="02010600030101010101" pitchFamily="2" charset="-122"/>
                    <a:cs typeface="Arial"/>
                  </a:endParaRPr>
                </a:p>
              </p:txBody>
            </p:sp>
            <p:sp>
              <p:nvSpPr>
                <p:cNvPr id="166" name="矩形 165">
                  <a:extLst>
                    <a:ext uri="{FF2B5EF4-FFF2-40B4-BE49-F238E27FC236}">
                      <a16:creationId xmlns:a16="http://schemas.microsoft.com/office/drawing/2014/main" id="{827CDED5-1A82-489E-B2B7-16313E61F557}"/>
                    </a:ext>
                  </a:extLst>
                </p:cNvPr>
                <p:cNvSpPr/>
                <p:nvPr/>
              </p:nvSpPr>
              <p:spPr bwMode="auto">
                <a:xfrm>
                  <a:off x="308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algn="ctr" defTabSz="914034"/>
                  <a:r>
                    <a:rPr lang="en-US" altLang="zh-CN" sz="600" kern="0" dirty="0">
                      <a:solidFill>
                        <a:srgbClr val="2D2015"/>
                      </a:solidFill>
                      <a:ea typeface="宋体" panose="02010600030101010101" pitchFamily="2" charset="-122"/>
                      <a:cs typeface="Arial"/>
                    </a:rPr>
                    <a:t>DMRS</a:t>
                  </a:r>
                  <a:endParaRPr lang="zh-CN" altLang="en-US" sz="600" kern="0" dirty="0">
                    <a:solidFill>
                      <a:srgbClr val="2D2015"/>
                    </a:solidFill>
                    <a:ea typeface="宋体" panose="02010600030101010101" pitchFamily="2" charset="-122"/>
                    <a:cs typeface="Arial"/>
                  </a:endParaRPr>
                </a:p>
              </p:txBody>
            </p:sp>
            <p:sp>
              <p:nvSpPr>
                <p:cNvPr id="167" name="矩形 166">
                  <a:extLst>
                    <a:ext uri="{FF2B5EF4-FFF2-40B4-BE49-F238E27FC236}">
                      <a16:creationId xmlns:a16="http://schemas.microsoft.com/office/drawing/2014/main" id="{E223FB8B-2949-4931-B292-BF9054C3940E}"/>
                    </a:ext>
                  </a:extLst>
                </p:cNvPr>
                <p:cNvSpPr/>
                <p:nvPr/>
              </p:nvSpPr>
              <p:spPr bwMode="auto">
                <a:xfrm>
                  <a:off x="344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68" name="矩形 167">
                  <a:extLst>
                    <a:ext uri="{FF2B5EF4-FFF2-40B4-BE49-F238E27FC236}">
                      <a16:creationId xmlns:a16="http://schemas.microsoft.com/office/drawing/2014/main" id="{75FE74F2-3C1E-443D-9A98-8CCCD3EBA5BB}"/>
                    </a:ext>
                  </a:extLst>
                </p:cNvPr>
                <p:cNvSpPr/>
                <p:nvPr/>
              </p:nvSpPr>
              <p:spPr bwMode="auto">
                <a:xfrm>
                  <a:off x="362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69" name="矩形 168">
                  <a:extLst>
                    <a:ext uri="{FF2B5EF4-FFF2-40B4-BE49-F238E27FC236}">
                      <a16:creationId xmlns:a16="http://schemas.microsoft.com/office/drawing/2014/main" id="{DDC1EC27-DD39-49B7-828F-F673E164EB5B}"/>
                    </a:ext>
                  </a:extLst>
                </p:cNvPr>
                <p:cNvSpPr/>
                <p:nvPr/>
              </p:nvSpPr>
              <p:spPr bwMode="auto">
                <a:xfrm>
                  <a:off x="380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70" name="矩形 169">
                  <a:extLst>
                    <a:ext uri="{FF2B5EF4-FFF2-40B4-BE49-F238E27FC236}">
                      <a16:creationId xmlns:a16="http://schemas.microsoft.com/office/drawing/2014/main" id="{D1F08EAA-A92C-4839-BDE8-089DFD0E5B82}"/>
                    </a:ext>
                  </a:extLst>
                </p:cNvPr>
                <p:cNvSpPr/>
                <p:nvPr/>
              </p:nvSpPr>
              <p:spPr bwMode="auto">
                <a:xfrm>
                  <a:off x="398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71" name="矩形 170">
                  <a:extLst>
                    <a:ext uri="{FF2B5EF4-FFF2-40B4-BE49-F238E27FC236}">
                      <a16:creationId xmlns:a16="http://schemas.microsoft.com/office/drawing/2014/main" id="{8E5794D9-D075-4E43-AE3F-D80C65F71283}"/>
                    </a:ext>
                  </a:extLst>
                </p:cNvPr>
                <p:cNvSpPr/>
                <p:nvPr/>
              </p:nvSpPr>
              <p:spPr bwMode="auto">
                <a:xfrm>
                  <a:off x="416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72" name="矩形 171">
                  <a:extLst>
                    <a:ext uri="{FF2B5EF4-FFF2-40B4-BE49-F238E27FC236}">
                      <a16:creationId xmlns:a16="http://schemas.microsoft.com/office/drawing/2014/main" id="{58A14CC2-1B5A-4CB2-BF04-148F150625B2}"/>
                    </a:ext>
                  </a:extLst>
                </p:cNvPr>
                <p:cNvSpPr/>
                <p:nvPr/>
              </p:nvSpPr>
              <p:spPr bwMode="auto">
                <a:xfrm>
                  <a:off x="4342504"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73" name="矩形 172">
                  <a:extLst>
                    <a:ext uri="{FF2B5EF4-FFF2-40B4-BE49-F238E27FC236}">
                      <a16:creationId xmlns:a16="http://schemas.microsoft.com/office/drawing/2014/main" id="{C59E9173-ACDC-4D79-9984-BFD645DC22D4}"/>
                    </a:ext>
                  </a:extLst>
                </p:cNvPr>
                <p:cNvSpPr/>
                <p:nvPr/>
              </p:nvSpPr>
              <p:spPr>
                <a:xfrm>
                  <a:off x="1345770" y="4443975"/>
                  <a:ext cx="733960" cy="123111"/>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S</a:t>
                  </a:r>
                  <a:r>
                    <a:rPr kumimoji="0" lang="en-US" altLang="zh-CN" sz="800" i="0" u="none" strike="noStrike" kern="0" cap="none" spc="0" normalizeH="0" baseline="0" noProof="0" dirty="0">
                      <a:ln>
                        <a:noFill/>
                      </a:ln>
                      <a:solidFill>
                        <a:srgbClr val="1D1D1A"/>
                      </a:solidFill>
                      <a:effectLst/>
                      <a:uLnTx/>
                      <a:uFillTx/>
                      <a:ea typeface="微软雅黑" panose="020B0503020204020204" pitchFamily="34" charset="-122"/>
                      <a:cs typeface="Arial"/>
                    </a:rPr>
                    <a:t> slot</a:t>
                  </a:r>
                  <a:endParaRPr kumimoji="0" lang="zh-CN" altLang="en-US" sz="800"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174" name="矩形 173">
                  <a:extLst>
                    <a:ext uri="{FF2B5EF4-FFF2-40B4-BE49-F238E27FC236}">
                      <a16:creationId xmlns:a16="http://schemas.microsoft.com/office/drawing/2014/main" id="{2BF8988C-9C2C-4813-94D0-6BF26630B042}"/>
                    </a:ext>
                  </a:extLst>
                </p:cNvPr>
                <p:cNvSpPr/>
                <p:nvPr/>
              </p:nvSpPr>
              <p:spPr bwMode="auto">
                <a:xfrm>
                  <a:off x="4523717"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75" name="矩形 174">
                  <a:extLst>
                    <a:ext uri="{FF2B5EF4-FFF2-40B4-BE49-F238E27FC236}">
                      <a16:creationId xmlns:a16="http://schemas.microsoft.com/office/drawing/2014/main" id="{8D5F13C5-A050-422D-A0FC-434F0AA6FCAE}"/>
                    </a:ext>
                  </a:extLst>
                </p:cNvPr>
                <p:cNvSpPr/>
                <p:nvPr/>
              </p:nvSpPr>
              <p:spPr bwMode="auto">
                <a:xfrm>
                  <a:off x="4703717" y="4711555"/>
                  <a:ext cx="180000" cy="396000"/>
                </a:xfrm>
                <a:prstGeom prst="rect">
                  <a:avLst/>
                </a:prstGeom>
                <a:solidFill>
                  <a:srgbClr val="FFC000"/>
                </a:solidFill>
                <a:ln w="3175">
                  <a:solidFill>
                    <a:srgbClr val="2D2015">
                      <a:lumMod val="95000"/>
                      <a:lumOff val="5000"/>
                    </a:srgbClr>
                  </a:solidFill>
                  <a:prstDash val="dash"/>
                </a:ln>
                <a:effectLst/>
              </p:spPr>
              <p:txBody>
                <a:bodyPr vert="horz" wrap="square" lIns="36000" tIns="45684" rIns="36000" bIns="45684" numCol="1" rtlCol="0" anchor="ctr" anchorCtr="1" compatLnSpc="1">
                  <a:prstTxWarp prst="textNoShape">
                    <a:avLst/>
                  </a:prstTxWarp>
                </a:bodyPr>
                <a:lstStyle/>
                <a:p>
                  <a:pPr marL="0" marR="0" lvl="0" indent="0" algn="ctr" defTabSz="914034" eaLnBrk="1" fontAlgn="auto" latinLnBrk="0" hangingPunct="1">
                    <a:lnSpc>
                      <a:spcPct val="10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2D2015"/>
                    </a:solidFill>
                    <a:effectLst/>
                    <a:uLnTx/>
                    <a:uFillTx/>
                    <a:ea typeface="宋体" panose="02010600030101010101" pitchFamily="2" charset="-122"/>
                    <a:cs typeface="Arial"/>
                  </a:endParaRPr>
                </a:p>
              </p:txBody>
            </p:sp>
            <p:sp>
              <p:nvSpPr>
                <p:cNvPr id="176" name="矩形 175">
                  <a:extLst>
                    <a:ext uri="{FF2B5EF4-FFF2-40B4-BE49-F238E27FC236}">
                      <a16:creationId xmlns:a16="http://schemas.microsoft.com/office/drawing/2014/main" id="{E9B2A5AC-7386-476C-BE54-FE124EAF305E}"/>
                    </a:ext>
                  </a:extLst>
                </p:cNvPr>
                <p:cNvSpPr/>
                <p:nvPr/>
              </p:nvSpPr>
              <p:spPr>
                <a:xfrm>
                  <a:off x="3232039" y="4448707"/>
                  <a:ext cx="733960" cy="123111"/>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U</a:t>
                  </a:r>
                  <a:r>
                    <a:rPr kumimoji="0" lang="en-US" altLang="zh-CN" sz="800" i="0" u="none" strike="noStrike" kern="0" cap="none" spc="0" normalizeH="0" baseline="0" noProof="0" dirty="0">
                      <a:ln>
                        <a:noFill/>
                      </a:ln>
                      <a:solidFill>
                        <a:srgbClr val="1D1D1A"/>
                      </a:solidFill>
                      <a:effectLst/>
                      <a:uLnTx/>
                      <a:uFillTx/>
                      <a:ea typeface="微软雅黑" panose="020B0503020204020204" pitchFamily="34" charset="-122"/>
                      <a:cs typeface="Arial"/>
                    </a:rPr>
                    <a:t> slot</a:t>
                  </a:r>
                  <a:endParaRPr kumimoji="0" lang="zh-CN" altLang="en-US" sz="800"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177" name="矩形 176">
                  <a:extLst>
                    <a:ext uri="{FF2B5EF4-FFF2-40B4-BE49-F238E27FC236}">
                      <a16:creationId xmlns:a16="http://schemas.microsoft.com/office/drawing/2014/main" id="{370CE046-61FF-44FB-B633-0D87DC0462B6}"/>
                    </a:ext>
                  </a:extLst>
                </p:cNvPr>
                <p:cNvSpPr/>
                <p:nvPr/>
              </p:nvSpPr>
              <p:spPr>
                <a:xfrm>
                  <a:off x="3262504" y="5277869"/>
                  <a:ext cx="1199331" cy="107722"/>
                </a:xfrm>
                <a:prstGeom prst="rect">
                  <a:avLst/>
                </a:prstGeom>
              </p:spPr>
              <p:txBody>
                <a:bodyPr wrap="square" tIns="0" bIns="0">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700" b="0" i="0" u="none" strike="noStrike" kern="0" cap="none" spc="0" normalizeH="0" baseline="0" noProof="0" dirty="0">
                      <a:ln>
                        <a:noFill/>
                      </a:ln>
                      <a:solidFill>
                        <a:srgbClr val="C00000"/>
                      </a:solidFill>
                      <a:effectLst/>
                      <a:uLnTx/>
                      <a:uFillTx/>
                      <a:ea typeface="等线" panose="02010600030101010101" pitchFamily="2" charset="-122"/>
                      <a:cs typeface="Arial"/>
                    </a:rPr>
                    <a:t>PUSCH (10 symbols)</a:t>
                  </a:r>
                  <a:endParaRPr kumimoji="0" lang="zh-CN" altLang="en-US" sz="700" b="0" i="0" u="none" strike="noStrike" kern="0" cap="none" spc="0" normalizeH="0" baseline="0" noProof="0" dirty="0">
                    <a:ln>
                      <a:noFill/>
                    </a:ln>
                    <a:solidFill>
                      <a:srgbClr val="C00000"/>
                    </a:solidFill>
                    <a:effectLst/>
                    <a:uLnTx/>
                    <a:uFillTx/>
                    <a:ea typeface="等线" panose="02010600030101010101" pitchFamily="2" charset="-122"/>
                    <a:cs typeface="Arial"/>
                  </a:endParaRPr>
                </a:p>
              </p:txBody>
            </p:sp>
          </p:grpSp>
          <p:sp>
            <p:nvSpPr>
              <p:cNvPr id="145" name="左大括号 144">
                <a:extLst>
                  <a:ext uri="{FF2B5EF4-FFF2-40B4-BE49-F238E27FC236}">
                    <a16:creationId xmlns:a16="http://schemas.microsoft.com/office/drawing/2014/main" id="{B96E0A54-4C3D-4DBD-8DC7-0E76C6879B42}"/>
                  </a:ext>
                </a:extLst>
              </p:cNvPr>
              <p:cNvSpPr/>
              <p:nvPr/>
            </p:nvSpPr>
            <p:spPr>
              <a:xfrm rot="5400000" flipV="1">
                <a:off x="3542160" y="3520327"/>
                <a:ext cx="74653" cy="2167285"/>
              </a:xfrm>
              <a:prstGeom prst="leftBrace">
                <a:avLst/>
              </a:prstGeom>
              <a:noFill/>
              <a:ln w="12700" cap="flat" cmpd="sng" algn="ctr">
                <a:solidFill>
                  <a:srgbClr val="2D2015"/>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146" name="左大括号 145">
                <a:extLst>
                  <a:ext uri="{FF2B5EF4-FFF2-40B4-BE49-F238E27FC236}">
                    <a16:creationId xmlns:a16="http://schemas.microsoft.com/office/drawing/2014/main" id="{053D30AD-5E1C-4DE1-89CA-B1635484BA81}"/>
                  </a:ext>
                </a:extLst>
              </p:cNvPr>
              <p:cNvSpPr/>
              <p:nvPr/>
            </p:nvSpPr>
            <p:spPr>
              <a:xfrm rot="16200000" flipV="1">
                <a:off x="3869807" y="4402125"/>
                <a:ext cx="84585" cy="1502057"/>
              </a:xfrm>
              <a:prstGeom prst="leftBrace">
                <a:avLst/>
              </a:prstGeom>
              <a:noFill/>
              <a:ln w="12700" cap="flat" cmpd="sng" algn="ctr">
                <a:solidFill>
                  <a:srgbClr val="C00000"/>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grpSp>
            <p:nvGrpSpPr>
              <p:cNvPr id="147" name="组合 146"/>
              <p:cNvGrpSpPr/>
              <p:nvPr/>
            </p:nvGrpSpPr>
            <p:grpSpPr>
              <a:xfrm flipV="1">
                <a:off x="1274133" y="4566290"/>
                <a:ext cx="1203408" cy="82303"/>
                <a:chOff x="1569912" y="5531502"/>
                <a:chExt cx="1203408" cy="50078"/>
              </a:xfrm>
            </p:grpSpPr>
            <p:sp>
              <p:nvSpPr>
                <p:cNvPr id="150" name="左大括号 149">
                  <a:extLst>
                    <a:ext uri="{FF2B5EF4-FFF2-40B4-BE49-F238E27FC236}">
                      <a16:creationId xmlns:a16="http://schemas.microsoft.com/office/drawing/2014/main" id="{7481DD9C-2E0B-4F99-B5FF-04350FD96621}"/>
                    </a:ext>
                  </a:extLst>
                </p:cNvPr>
                <p:cNvSpPr/>
                <p:nvPr/>
              </p:nvSpPr>
              <p:spPr>
                <a:xfrm rot="16200000" flipV="1">
                  <a:off x="2148756" y="4957017"/>
                  <a:ext cx="45719" cy="1203408"/>
                </a:xfrm>
                <a:prstGeom prst="leftBrace">
                  <a:avLst/>
                </a:prstGeom>
                <a:noFill/>
                <a:ln w="12700" cap="flat" cmpd="sng" algn="ctr">
                  <a:solidFill>
                    <a:srgbClr val="2D2015"/>
                  </a:solidFill>
                  <a:prstDash val="solid"/>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999" b="0" i="0" u="none" strike="noStrike" kern="0" cap="none" spc="0" normalizeH="0" baseline="0" noProof="0">
                    <a:ln>
                      <a:noFill/>
                    </a:ln>
                    <a:solidFill>
                      <a:srgbClr val="1D1D1A"/>
                    </a:solidFill>
                    <a:effectLst/>
                    <a:uLnTx/>
                    <a:uFillTx/>
                    <a:ea typeface="等线" panose="02010600030101010101" pitchFamily="2" charset="-122"/>
                    <a:cs typeface="Arial"/>
                  </a:endParaRPr>
                </a:p>
              </p:txBody>
            </p:sp>
            <p:sp>
              <p:nvSpPr>
                <p:cNvPr id="151" name="矩形 150">
                  <a:extLst>
                    <a:ext uri="{FF2B5EF4-FFF2-40B4-BE49-F238E27FC236}">
                      <a16:creationId xmlns:a16="http://schemas.microsoft.com/office/drawing/2014/main" id="{E34CC9D5-212D-46DD-89B3-8885944B4FCE}"/>
                    </a:ext>
                  </a:extLst>
                </p:cNvPr>
                <p:cNvSpPr/>
                <p:nvPr/>
              </p:nvSpPr>
              <p:spPr>
                <a:xfrm>
                  <a:off x="1870302" y="5531502"/>
                  <a:ext cx="158342" cy="46817"/>
                </a:xfrm>
                <a:prstGeom prst="rect">
                  <a:avLst/>
                </a:prstGeom>
                <a:solidFill>
                  <a:srgbClr val="FFFFFF">
                    <a:alpha val="70000"/>
                  </a:srgbClr>
                </a:solidFill>
              </p:spPr>
              <p:txBody>
                <a:bodyPr wrap="square" lIns="0" tIns="0" rIns="0" bIns="0" anchor="ctr" anchorCtr="1">
                  <a:spAutoFit/>
                </a:bodyPr>
                <a:lstStyle/>
                <a:p>
                  <a:pPr marL="0" marR="0" lvl="0" indent="0" algn="ctr" defTabSz="913746" eaLnBrk="1" fontAlgn="auto" latinLnBrk="0" hangingPunct="1">
                    <a:lnSpc>
                      <a:spcPct val="100000"/>
                    </a:lnSpc>
                    <a:spcBef>
                      <a:spcPts val="0"/>
                    </a:spcBef>
                    <a:spcAft>
                      <a:spcPts val="0"/>
                    </a:spcAft>
                    <a:buClrTx/>
                    <a:buSzTx/>
                    <a:buFontTx/>
                    <a:buNone/>
                    <a:tabLst/>
                    <a:defRPr/>
                  </a:pPr>
                  <a:r>
                    <a:rPr kumimoji="0" lang="en-US" altLang="zh-CN" sz="500" b="1" i="0" u="none" strike="noStrike" kern="0" cap="none" spc="0" normalizeH="0" baseline="0" noProof="0">
                      <a:ln>
                        <a:noFill/>
                      </a:ln>
                      <a:solidFill>
                        <a:srgbClr val="1D1D1A"/>
                      </a:solidFill>
                      <a:effectLst/>
                      <a:uLnTx/>
                      <a:uFillTx/>
                      <a:ea typeface="微软雅黑" panose="020B0503020204020204" pitchFamily="34" charset="-122"/>
                      <a:cs typeface="Arial"/>
                    </a:rPr>
                    <a:t>//</a:t>
                  </a:r>
                  <a:endParaRPr kumimoji="0" lang="zh-CN" altLang="en-US" sz="5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grpSp>
          <p:sp>
            <p:nvSpPr>
              <p:cNvPr id="149" name="圆角矩形 1060">
                <a:extLst>
                  <a:ext uri="{FF2B5EF4-FFF2-40B4-BE49-F238E27FC236}">
                    <a16:creationId xmlns:a16="http://schemas.microsoft.com/office/drawing/2014/main" id="{B78735FD-056A-4989-9919-BDB9798B3543}"/>
                  </a:ext>
                </a:extLst>
              </p:cNvPr>
              <p:cNvSpPr/>
              <p:nvPr/>
            </p:nvSpPr>
            <p:spPr>
              <a:xfrm>
                <a:off x="2136195" y="4674484"/>
                <a:ext cx="957381" cy="483351"/>
              </a:xfrm>
              <a:prstGeom prst="roundRect">
                <a:avLst>
                  <a:gd name="adj" fmla="val 10052"/>
                </a:avLst>
              </a:prstGeom>
              <a:noFill/>
              <a:ln w="12700" cap="flat" cmpd="sng" algn="ctr">
                <a:solidFill>
                  <a:schemeClr val="accent1"/>
                </a:solidFill>
                <a:prstDash val="dash"/>
              </a:ln>
              <a:effectLst/>
            </p:spPr>
            <p:txBody>
              <a:bodyPr rtlCol="0" anchor="ctr"/>
              <a:lstStyle/>
              <a:p>
                <a:pPr marL="0" marR="0" lvl="0" indent="0" algn="ctr" defTabSz="914112"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srgbClr val="666666"/>
                  </a:solidFill>
                  <a:effectLst/>
                  <a:uLnTx/>
                  <a:uFillTx/>
                  <a:ea typeface="等线" panose="02010600030101010101" pitchFamily="2" charset="-122"/>
                  <a:cs typeface="Arial"/>
                </a:endParaRPr>
              </a:p>
            </p:txBody>
          </p:sp>
        </p:grpSp>
        <p:cxnSp>
          <p:nvCxnSpPr>
            <p:cNvPr id="179" name="直接箭头连接符 178">
              <a:extLst>
                <a:ext uri="{FF2B5EF4-FFF2-40B4-BE49-F238E27FC236}">
                  <a16:creationId xmlns:a16="http://schemas.microsoft.com/office/drawing/2014/main" id="{073F370B-184C-41B3-ADD0-2E16352CC42D}"/>
                </a:ext>
              </a:extLst>
            </p:cNvPr>
            <p:cNvCxnSpPr>
              <a:cxnSpLocks/>
            </p:cNvCxnSpPr>
            <p:nvPr/>
          </p:nvCxnSpPr>
          <p:spPr>
            <a:xfrm flipH="1">
              <a:off x="7680692" y="4285862"/>
              <a:ext cx="208389" cy="163575"/>
            </a:xfrm>
            <a:prstGeom prst="straightConnector1">
              <a:avLst/>
            </a:prstGeom>
            <a:noFill/>
            <a:ln w="6350" cap="flat" cmpd="sng" algn="ctr">
              <a:solidFill>
                <a:schemeClr val="tx1"/>
              </a:solidFill>
              <a:prstDash val="solid"/>
              <a:miter lim="800000"/>
              <a:tailEnd type="triangle"/>
            </a:ln>
            <a:effectLst/>
          </p:spPr>
        </p:cxnSp>
      </p:grpSp>
      <p:sp>
        <p:nvSpPr>
          <p:cNvPr id="187" name="矩形 186">
            <a:extLst>
              <a:ext uri="{FF2B5EF4-FFF2-40B4-BE49-F238E27FC236}">
                <a16:creationId xmlns:a16="http://schemas.microsoft.com/office/drawing/2014/main" id="{8E1D35B9-4FF6-4884-A091-1D1421E8C49A}"/>
              </a:ext>
            </a:extLst>
          </p:cNvPr>
          <p:cNvSpPr/>
          <p:nvPr/>
        </p:nvSpPr>
        <p:spPr>
          <a:xfrm>
            <a:off x="6125986" y="2065652"/>
            <a:ext cx="4915972" cy="1089337"/>
          </a:xfrm>
          <a:prstGeom prst="rect">
            <a:avLst/>
          </a:prstGeom>
        </p:spPr>
        <p:txBody>
          <a:bodyPr wrap="square">
            <a:spAutoFit/>
          </a:bodyPr>
          <a:lstStyle/>
          <a:p>
            <a:pPr marL="171450" indent="-171450" algn="just" defTabSz="913746">
              <a:lnSpc>
                <a:spcPct val="120297"/>
              </a:lnSpc>
              <a:buFont typeface="Wingdings" panose="05000000000000000000" pitchFamily="2" charset="2"/>
              <a:buChar char="n"/>
              <a:defRPr/>
            </a:pPr>
            <a:r>
              <a:rPr lang="en-US" altLang="zh-CN" sz="1100" dirty="0">
                <a:solidFill>
                  <a:srgbClr val="1D1D1A"/>
                </a:solidFill>
                <a:ea typeface="等线" panose="02010600030101010101" pitchFamily="2" charset="-122"/>
                <a:cs typeface="Arial"/>
                <a:sym typeface="+mn-lt"/>
              </a:rPr>
              <a:t>Enabling cross-slot (S and U slots) SRS resource repetition configuration:</a:t>
            </a:r>
          </a:p>
          <a:p>
            <a:pPr marL="628552" lvl="1" indent="-171312" algn="just" defTabSz="913746">
              <a:lnSpc>
                <a:spcPct val="120297"/>
              </a:lnSpc>
              <a:buFont typeface="Arial" panose="020B0604020202020204" pitchFamily="34" charset="0"/>
              <a:buChar char="•"/>
              <a:defRPr/>
            </a:pPr>
            <a:r>
              <a:rPr lang="en-US" altLang="zh-CN" sz="1100" b="1" u="sng" dirty="0">
                <a:solidFill>
                  <a:srgbClr val="1D1D1A"/>
                </a:solidFill>
                <a:highlight>
                  <a:srgbClr val="D0E8C4"/>
                </a:highlight>
                <a:ea typeface="等线" panose="02010600030101010101" pitchFamily="2" charset="-122"/>
                <a:cs typeface="Arial"/>
                <a:sym typeface="+mn-lt"/>
              </a:rPr>
              <a:t>Spec impacts</a:t>
            </a:r>
            <a:r>
              <a:rPr lang="en-US" altLang="zh-CN" sz="1100" b="1" dirty="0">
                <a:solidFill>
                  <a:srgbClr val="1D1D1A"/>
                </a:solidFill>
                <a:highlight>
                  <a:srgbClr val="D0E8C4"/>
                </a:highlight>
                <a:ea typeface="等线" panose="02010600030101010101" pitchFamily="2" charset="-122"/>
                <a:cs typeface="Arial"/>
                <a:sym typeface="+mn-lt"/>
              </a:rPr>
              <a:t>: Cross slot SRS resource repetition configuration:</a:t>
            </a:r>
            <a:r>
              <a:rPr lang="en-US" altLang="zh-CN" sz="1100" dirty="0">
                <a:solidFill>
                  <a:srgbClr val="1D1D1A"/>
                </a:solidFill>
                <a:highlight>
                  <a:srgbClr val="D0E8C4"/>
                </a:highlight>
                <a:ea typeface="等线" panose="02010600030101010101" pitchFamily="2" charset="-122"/>
                <a:cs typeface="Arial"/>
                <a:sym typeface="+mn-lt"/>
              </a:rPr>
              <a:t> enable SRS configuration in the tail of S slot and head of U slot, ensures efficient utilization of uplink resources and avoid phase/power shifting</a:t>
            </a:r>
          </a:p>
        </p:txBody>
      </p:sp>
      <p:sp>
        <p:nvSpPr>
          <p:cNvPr id="200" name="文本框 99">
            <a:extLst>
              <a:ext uri="{FF2B5EF4-FFF2-40B4-BE49-F238E27FC236}">
                <a16:creationId xmlns:a16="http://schemas.microsoft.com/office/drawing/2014/main" id="{7099B4A7-4915-40F1-885A-321B01FBF9CA}"/>
              </a:ext>
            </a:extLst>
          </p:cNvPr>
          <p:cNvSpPr txBox="1"/>
          <p:nvPr/>
        </p:nvSpPr>
        <p:spPr>
          <a:xfrm>
            <a:off x="8862343" y="4445942"/>
            <a:ext cx="346551" cy="364399"/>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n-lt"/>
                <a:cs typeface="Arial" panose="020B0604020202020204" pitchFamily="34" charset="0"/>
              </a:rPr>
              <a:t>1x</a:t>
            </a:r>
          </a:p>
        </p:txBody>
      </p:sp>
      <p:sp>
        <p:nvSpPr>
          <p:cNvPr id="201" name="í$liďè">
            <a:extLst>
              <a:ext uri="{FF2B5EF4-FFF2-40B4-BE49-F238E27FC236}">
                <a16:creationId xmlns:a16="http://schemas.microsoft.com/office/drawing/2014/main" id="{CD60CF40-784B-4720-90F3-DB7938652C02}"/>
              </a:ext>
            </a:extLst>
          </p:cNvPr>
          <p:cNvSpPr/>
          <p:nvPr/>
        </p:nvSpPr>
        <p:spPr bwMode="auto">
          <a:xfrm flipV="1">
            <a:off x="8711429" y="4810341"/>
            <a:ext cx="3060000" cy="0"/>
          </a:xfrm>
          <a:prstGeom prst="line">
            <a:avLst/>
          </a:prstGeom>
          <a:noFill/>
          <a:ln w="12700" cap="rnd" cmpd="sng" algn="ctr">
            <a:solidFill>
              <a:srgbClr val="000000"/>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wrap="none" rtlCol="0" anchor="ctr"/>
          <a:lstStyle/>
          <a:p>
            <a:pPr marL="0" marR="0" lvl="0" indent="0" algn="ctr" defTabSz="2071029" eaLnBrk="1" fontAlgn="auto" latinLnBrk="0" hangingPunct="1">
              <a:lnSpc>
                <a:spcPct val="100000"/>
              </a:lnSpc>
              <a:spcBef>
                <a:spcPts val="0"/>
              </a:spcBef>
              <a:spcAft>
                <a:spcPts val="0"/>
              </a:spcAft>
              <a:buClrTx/>
              <a:buSzTx/>
              <a:buFontTx/>
              <a:buNone/>
              <a:tabLst/>
              <a:defRPr/>
            </a:pPr>
            <a:endParaRPr kumimoji="0" sz="600" b="0" i="0" u="none" strike="noStrike" kern="0" cap="none" spc="0" normalizeH="0" baseline="0" noProof="0" dirty="0">
              <a:ln>
                <a:noFill/>
              </a:ln>
              <a:solidFill>
                <a:prstClr val="white"/>
              </a:solidFill>
              <a:effectLst/>
              <a:uLnTx/>
              <a:uFillTx/>
              <a:ea typeface="微软雅黑"/>
              <a:cs typeface="Arial" panose="020B0604020202020204" pitchFamily="34" charset="0"/>
              <a:sym typeface="+mn-lt"/>
            </a:endParaRPr>
          </a:p>
        </p:txBody>
      </p:sp>
      <p:sp>
        <p:nvSpPr>
          <p:cNvPr id="202" name="文本框 101">
            <a:extLst>
              <a:ext uri="{FF2B5EF4-FFF2-40B4-BE49-F238E27FC236}">
                <a16:creationId xmlns:a16="http://schemas.microsoft.com/office/drawing/2014/main" id="{41FDADD0-B8D3-4A88-91CE-FDFC7CC9FF9F}"/>
              </a:ext>
            </a:extLst>
          </p:cNvPr>
          <p:cNvSpPr txBox="1"/>
          <p:nvPr/>
        </p:nvSpPr>
        <p:spPr>
          <a:xfrm>
            <a:off x="9621198" y="4348273"/>
            <a:ext cx="346551" cy="462068"/>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n-lt"/>
                <a:cs typeface="Arial" panose="020B0604020202020204" pitchFamily="34" charset="0"/>
              </a:rPr>
              <a:t>1.18x</a:t>
            </a:r>
          </a:p>
        </p:txBody>
      </p:sp>
      <p:sp>
        <p:nvSpPr>
          <p:cNvPr id="203" name="文本框 102">
            <a:extLst>
              <a:ext uri="{FF2B5EF4-FFF2-40B4-BE49-F238E27FC236}">
                <a16:creationId xmlns:a16="http://schemas.microsoft.com/office/drawing/2014/main" id="{C50A27B1-A930-4DFB-BB0F-0E68A50AC82B}"/>
              </a:ext>
            </a:extLst>
          </p:cNvPr>
          <p:cNvSpPr txBox="1"/>
          <p:nvPr/>
        </p:nvSpPr>
        <p:spPr>
          <a:xfrm>
            <a:off x="11138909" y="4108753"/>
            <a:ext cx="346551" cy="701588"/>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n-lt"/>
                <a:cs typeface="Arial" panose="020B0604020202020204" pitchFamily="34" charset="0"/>
              </a:rPr>
              <a:t>1.3x</a:t>
            </a:r>
          </a:p>
        </p:txBody>
      </p:sp>
      <p:sp>
        <p:nvSpPr>
          <p:cNvPr id="204" name="文本框 104">
            <a:extLst>
              <a:ext uri="{FF2B5EF4-FFF2-40B4-BE49-F238E27FC236}">
                <a16:creationId xmlns:a16="http://schemas.microsoft.com/office/drawing/2014/main" id="{C45F092E-B4C3-4831-8CF1-3EE925043353}"/>
              </a:ext>
            </a:extLst>
          </p:cNvPr>
          <p:cNvSpPr txBox="1"/>
          <p:nvPr/>
        </p:nvSpPr>
        <p:spPr>
          <a:xfrm>
            <a:off x="8594452" y="4809900"/>
            <a:ext cx="797013"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2x repetition</a:t>
            </a:r>
            <a:endParaRPr kumimoji="0" lang="zh-CN" altLang="en-US" sz="8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205" name="文本框 105">
            <a:extLst>
              <a:ext uri="{FF2B5EF4-FFF2-40B4-BE49-F238E27FC236}">
                <a16:creationId xmlns:a16="http://schemas.microsoft.com/office/drawing/2014/main" id="{F360B69B-05CB-46E3-B36F-933DD6825772}"/>
              </a:ext>
            </a:extLst>
          </p:cNvPr>
          <p:cNvSpPr txBox="1"/>
          <p:nvPr/>
        </p:nvSpPr>
        <p:spPr>
          <a:xfrm>
            <a:off x="9347132" y="4809900"/>
            <a:ext cx="854721"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4x repetitions</a:t>
            </a:r>
            <a:endParaRPr kumimoji="0" lang="zh-CN" altLang="en-US" sz="8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206" name="文本框 106">
            <a:extLst>
              <a:ext uri="{FF2B5EF4-FFF2-40B4-BE49-F238E27FC236}">
                <a16:creationId xmlns:a16="http://schemas.microsoft.com/office/drawing/2014/main" id="{001E4171-FF9F-4FD5-B072-6C61E5E36DC9}"/>
              </a:ext>
            </a:extLst>
          </p:cNvPr>
          <p:cNvSpPr txBox="1"/>
          <p:nvPr/>
        </p:nvSpPr>
        <p:spPr>
          <a:xfrm>
            <a:off x="10967908" y="4809900"/>
            <a:ext cx="854721"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8x repetitions</a:t>
            </a:r>
            <a:endParaRPr kumimoji="0" lang="zh-CN" altLang="en-US" sz="8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sp>
        <p:nvSpPr>
          <p:cNvPr id="207" name="文本框 199">
            <a:extLst>
              <a:ext uri="{FF2B5EF4-FFF2-40B4-BE49-F238E27FC236}">
                <a16:creationId xmlns:a16="http://schemas.microsoft.com/office/drawing/2014/main" id="{5E9402CA-7B10-4F57-95F5-53BEFA3F25E1}"/>
              </a:ext>
            </a:extLst>
          </p:cNvPr>
          <p:cNvSpPr txBox="1"/>
          <p:nvPr/>
        </p:nvSpPr>
        <p:spPr>
          <a:xfrm>
            <a:off x="10380053" y="4257811"/>
            <a:ext cx="346551" cy="552530"/>
          </a:xfrm>
          <a:prstGeom prst="rect">
            <a:avLst/>
          </a:prstGeom>
          <a:solidFill>
            <a:srgbClr val="70AD47">
              <a:lumMod val="20000"/>
              <a:lumOff val="80000"/>
            </a:srgbClr>
          </a:solidFill>
          <a:ln w="12700">
            <a:solidFill>
              <a:sysClr val="windowText" lastClr="000000"/>
            </a:solidFill>
          </a:ln>
        </p:spPr>
        <p:txBody>
          <a:bodyPr vert="horz" wrap="none" lIns="0" tIns="0" rIns="0" bIns="0" numCol="1" anchor="ctr" anchorCtr="0" compatLnSpc="1">
            <a:prstTxWarp prst="textNoShape">
              <a:avLst/>
            </a:prstTxWarp>
          </a:bodyPr>
          <a:lstStyle>
            <a:defPPr>
              <a:defRPr lang="zh-CN"/>
            </a:defPPr>
            <a:lvl1pPr algn="ctr" defTabSz="914034">
              <a:defRPr sz="1200" b="1" kern="0">
                <a:solidFill>
                  <a:prstClr val="white"/>
                </a:solidFill>
                <a:latin typeface="微软雅黑" panose="020B0503020204020204" pitchFamily="34" charset="-122"/>
                <a:ea typeface="微软雅黑" panose="020B0503020204020204" pitchFamily="34" charset="-122"/>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0" marR="0" lvl="0" indent="0" algn="ctr" defTabSz="913303"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prstClr val="black"/>
                </a:solidFill>
                <a:effectLst/>
                <a:uLnTx/>
                <a:uFillTx/>
                <a:latin typeface="+mn-lt"/>
                <a:cs typeface="Arial" panose="020B0604020202020204" pitchFamily="34" charset="0"/>
              </a:rPr>
              <a:t>1.25x</a:t>
            </a:r>
          </a:p>
        </p:txBody>
      </p:sp>
      <p:sp>
        <p:nvSpPr>
          <p:cNvPr id="208" name="文本框 200">
            <a:extLst>
              <a:ext uri="{FF2B5EF4-FFF2-40B4-BE49-F238E27FC236}">
                <a16:creationId xmlns:a16="http://schemas.microsoft.com/office/drawing/2014/main" id="{3F885A84-73ED-4D4F-BE26-56DD3D232749}"/>
              </a:ext>
            </a:extLst>
          </p:cNvPr>
          <p:cNvSpPr txBox="1"/>
          <p:nvPr/>
        </p:nvSpPr>
        <p:spPr>
          <a:xfrm>
            <a:off x="10157520" y="4809900"/>
            <a:ext cx="854721" cy="215444"/>
          </a:xfrm>
          <a:prstGeom prst="rect">
            <a:avLst/>
          </a:prstGeom>
          <a:noFill/>
        </p:spPr>
        <p:txBody>
          <a:bodyPr wrap="none" rtlCol="0">
            <a:spAutoFit/>
          </a:bodyPr>
          <a:lstStyle/>
          <a:p>
            <a:pPr marL="0" marR="0" lvl="0" indent="0" algn="l" defTabSz="913668" rtl="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1D1D1A"/>
                </a:solidFill>
                <a:effectLst/>
                <a:uLnTx/>
                <a:uFillTx/>
                <a:ea typeface="微软雅黑" panose="020B0503020204020204" pitchFamily="34" charset="-122"/>
                <a:cs typeface="Arial"/>
              </a:rPr>
              <a:t>6x repetitions</a:t>
            </a:r>
            <a:endParaRPr kumimoji="0" lang="zh-CN" altLang="en-US" sz="800" b="1" i="0" u="none" strike="noStrike" kern="0" cap="none" spc="0" normalizeH="0" baseline="0" noProof="0" dirty="0">
              <a:ln>
                <a:noFill/>
              </a:ln>
              <a:solidFill>
                <a:srgbClr val="1D1D1A"/>
              </a:solidFill>
              <a:effectLst/>
              <a:uLnTx/>
              <a:uFillTx/>
              <a:ea typeface="微软雅黑" panose="020B0503020204020204" pitchFamily="34" charset="-122"/>
              <a:cs typeface="Arial"/>
            </a:endParaRPr>
          </a:p>
        </p:txBody>
      </p:sp>
      <p:graphicFrame>
        <p:nvGraphicFramePr>
          <p:cNvPr id="3" name="Table 2">
            <a:extLst>
              <a:ext uri="{FF2B5EF4-FFF2-40B4-BE49-F238E27FC236}">
                <a16:creationId xmlns:a16="http://schemas.microsoft.com/office/drawing/2014/main" id="{3340E162-1F49-4CBA-B488-6A747D6600EF}"/>
              </a:ext>
            </a:extLst>
          </p:cNvPr>
          <p:cNvGraphicFramePr>
            <a:graphicFrameLocks noGrp="1"/>
          </p:cNvGraphicFramePr>
          <p:nvPr>
            <p:extLst>
              <p:ext uri="{D42A27DB-BD31-4B8C-83A1-F6EECF244321}">
                <p14:modId xmlns:p14="http://schemas.microsoft.com/office/powerpoint/2010/main" val="450204223"/>
              </p:ext>
            </p:extLst>
          </p:nvPr>
        </p:nvGraphicFramePr>
        <p:xfrm>
          <a:off x="10762307" y="2922907"/>
          <a:ext cx="1005677" cy="1118988"/>
        </p:xfrm>
        <a:graphic>
          <a:graphicData uri="http://schemas.openxmlformats.org/drawingml/2006/table">
            <a:tbl>
              <a:tblPr/>
              <a:tblGrid>
                <a:gridCol w="1005677">
                  <a:extLst>
                    <a:ext uri="{9D8B030D-6E8A-4147-A177-3AD203B41FA5}">
                      <a16:colId xmlns:a16="http://schemas.microsoft.com/office/drawing/2014/main" val="3531344523"/>
                    </a:ext>
                  </a:extLst>
                </a:gridCol>
              </a:tblGrid>
              <a:tr h="144744">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800" b="1"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Assumptions</a:t>
                      </a:r>
                    </a:p>
                  </a:txBody>
                  <a:tcPr marL="8677" marR="8677" marT="8677" marB="0" anchor="ctr">
                    <a:lnL w="12700" cmpd="sng">
                      <a:solidFill>
                        <a:srgbClr val="1D1D1A"/>
                      </a:solidFill>
                    </a:lnL>
                    <a:lnR w="12700" cmpd="sng">
                      <a:solidFill>
                        <a:srgbClr val="1D1D1A"/>
                      </a:solidFill>
                    </a:lnR>
                    <a:lnT w="12700" cmpd="sng">
                      <a:solidFill>
                        <a:srgbClr val="1D1D1A"/>
                      </a:solidFill>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49061517"/>
                  </a:ext>
                </a:extLst>
              </a:tr>
              <a:tr h="144744">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3.5GHz</a:t>
                      </a:r>
                      <a:endParaRPr lang="en-US" altLang="zh-CN"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4738846"/>
                  </a:ext>
                </a:extLst>
              </a:tr>
              <a:tr h="80539">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ISD=200</a:t>
                      </a:r>
                      <a:r>
                        <a:rPr lang="en-US" altLang="zh-CN"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m</a:t>
                      </a:r>
                      <a:endParaRPr lang="en-US"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911829622"/>
                  </a:ext>
                </a:extLst>
              </a:tr>
              <a:tr h="0">
                <a:tc>
                  <a:txBody>
                    <a:bodyPr/>
                    <a:lstStyle/>
                    <a:p>
                      <a:pPr algn="ctr" fontAlgn="ctr"/>
                      <a:r>
                        <a:rPr lang="en-US"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20ms</a:t>
                      </a:r>
                    </a:p>
                  </a:txBody>
                  <a:tcPr marL="8677" marR="8677" marT="8677" marB="0"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14973879"/>
                  </a:ext>
                </a:extLst>
              </a:tr>
              <a:tr h="148224">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algn="ctr" fontAlgn="ctr"/>
                      <a:r>
                        <a:rPr lang="en-US" altLang="zh-CN"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80% in, 20% out</a:t>
                      </a:r>
                      <a:endParaRPr lang="en-US"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03812812"/>
                  </a:ext>
                </a:extLst>
              </a:tr>
              <a:tr h="144744">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indent="0" algn="ctr" defTabSz="1187798" rtl="0" eaLnBrk="1" fontAlgn="ctr" latinLnBrk="0" hangingPunct="1">
                        <a:spcAft>
                          <a:spcPts val="0"/>
                        </a:spcAft>
                      </a:pPr>
                      <a:r>
                        <a:rPr lang="en-US" altLang="zh-CN" sz="800" b="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64</a:t>
                      </a:r>
                      <a:r>
                        <a:rPr lang="en-US" altLang="zh-CN" sz="800" b="0" kern="1200"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Tx</a:t>
                      </a:r>
                      <a:r>
                        <a:rPr lang="zh-CN" altLang="en-US" sz="800" b="0" kern="1200"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 </a:t>
                      </a:r>
                      <a:r>
                        <a:rPr lang="en-US" altLang="zh-CN" sz="800" b="0" kern="1200" baseline="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4Rx</a:t>
                      </a:r>
                      <a:endParaRPr lang="en-US" altLang="zh-CN" sz="800" b="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429033154"/>
                  </a:ext>
                </a:extLst>
              </a:tr>
              <a:tr h="144741">
                <a:tc>
                  <a:txBody>
                    <a:bodyPr/>
                    <a:lstStyle>
                      <a:lvl1pPr marL="0" algn="l" defTabSz="914400" rtl="0" eaLnBrk="1" latinLnBrk="0" hangingPunct="1">
                        <a:defRPr sz="1800" kern="1200">
                          <a:solidFill>
                            <a:schemeClr val="tx1"/>
                          </a:solidFill>
                          <a:latin typeface="Arial" panose="020B0604020202020204"/>
                          <a:ea typeface="Arial"/>
                          <a:cs typeface="Arial"/>
                        </a:defRPr>
                      </a:lvl1pPr>
                      <a:lvl2pPr marL="457200" algn="l" defTabSz="914400" rtl="0" eaLnBrk="1" latinLnBrk="0" hangingPunct="1">
                        <a:defRPr sz="1800" kern="1200">
                          <a:solidFill>
                            <a:schemeClr val="tx1"/>
                          </a:solidFill>
                          <a:latin typeface="Arial" panose="020B0604020202020204"/>
                          <a:ea typeface="Arial"/>
                          <a:cs typeface="Arial"/>
                        </a:defRPr>
                      </a:lvl2pPr>
                      <a:lvl3pPr marL="914400" algn="l" defTabSz="914400" rtl="0" eaLnBrk="1" latinLnBrk="0" hangingPunct="1">
                        <a:defRPr sz="1800" kern="1200">
                          <a:solidFill>
                            <a:schemeClr val="tx1"/>
                          </a:solidFill>
                          <a:latin typeface="Arial" panose="020B0604020202020204"/>
                          <a:ea typeface="Arial"/>
                          <a:cs typeface="Arial"/>
                        </a:defRPr>
                      </a:lvl3pPr>
                      <a:lvl4pPr marL="1371600" algn="l" defTabSz="914400" rtl="0" eaLnBrk="1" latinLnBrk="0" hangingPunct="1">
                        <a:defRPr sz="1800" kern="1200">
                          <a:solidFill>
                            <a:schemeClr val="tx1"/>
                          </a:solidFill>
                          <a:latin typeface="Arial" panose="020B0604020202020204"/>
                          <a:ea typeface="Arial"/>
                          <a:cs typeface="Arial"/>
                        </a:defRPr>
                      </a:lvl4pPr>
                      <a:lvl5pPr marL="1828800" algn="l" defTabSz="914400" rtl="0" eaLnBrk="1" latinLnBrk="0" hangingPunct="1">
                        <a:defRPr sz="1800" kern="1200">
                          <a:solidFill>
                            <a:schemeClr val="tx1"/>
                          </a:solidFill>
                          <a:latin typeface="Arial" panose="020B0604020202020204"/>
                          <a:ea typeface="Arial"/>
                          <a:cs typeface="Arial"/>
                        </a:defRPr>
                      </a:lvl5pPr>
                      <a:lvl6pPr marL="2286000" algn="l" defTabSz="914400" rtl="0" eaLnBrk="1" latinLnBrk="0" hangingPunct="1">
                        <a:defRPr sz="1800" kern="1200">
                          <a:solidFill>
                            <a:schemeClr val="tx1"/>
                          </a:solidFill>
                          <a:latin typeface="Arial" panose="020B0604020202020204"/>
                          <a:ea typeface="Arial"/>
                          <a:cs typeface="Arial"/>
                        </a:defRPr>
                      </a:lvl6pPr>
                      <a:lvl7pPr marL="2743200" algn="l" defTabSz="914400" rtl="0" eaLnBrk="1" latinLnBrk="0" hangingPunct="1">
                        <a:defRPr sz="1800" kern="1200">
                          <a:solidFill>
                            <a:schemeClr val="tx1"/>
                          </a:solidFill>
                          <a:latin typeface="Arial" panose="020B0604020202020204"/>
                          <a:ea typeface="Arial"/>
                          <a:cs typeface="Arial"/>
                        </a:defRPr>
                      </a:lvl7pPr>
                      <a:lvl8pPr marL="3200400" algn="l" defTabSz="914400" rtl="0" eaLnBrk="1" latinLnBrk="0" hangingPunct="1">
                        <a:defRPr sz="1800" kern="1200">
                          <a:solidFill>
                            <a:schemeClr val="tx1"/>
                          </a:solidFill>
                          <a:latin typeface="Arial" panose="020B0604020202020204"/>
                          <a:ea typeface="Arial"/>
                          <a:cs typeface="Arial"/>
                        </a:defRPr>
                      </a:lvl8pPr>
                      <a:lvl9pPr marL="3657600" algn="l" defTabSz="914400" rtl="0" eaLnBrk="1" latinLnBrk="0" hangingPunct="1">
                        <a:defRPr sz="1800" kern="1200">
                          <a:solidFill>
                            <a:schemeClr val="tx1"/>
                          </a:solidFill>
                          <a:latin typeface="Arial" panose="020B0604020202020204"/>
                          <a:ea typeface="Arial"/>
                          <a:cs typeface="Arial"/>
                        </a:defRPr>
                      </a:lvl9pPr>
                    </a:lstStyle>
                    <a:p>
                      <a:pPr algn="ctr" fontAlgn="ctr"/>
                      <a:r>
                        <a:rPr lang="en-US" sz="80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D:U=4:1</a:t>
                      </a:r>
                      <a:endParaRPr lang="en-US" sz="800" b="0" i="0" u="none" strike="noStrike"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4" marR="8674" marT="8674"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07042847"/>
                  </a:ext>
                </a:extLst>
              </a:tr>
              <a:tr h="44028">
                <a:tc>
                  <a:txBody>
                    <a:bodyPr/>
                    <a:lstStyle>
                      <a:lvl1pPr marL="0" algn="l" defTabSz="914400" rtl="0" eaLnBrk="1" latinLnBrk="0" hangingPunct="1">
                        <a:defRPr sz="1800" kern="1200">
                          <a:solidFill>
                            <a:schemeClr val="tx1"/>
                          </a:solidFill>
                          <a:latin typeface="Calibri"/>
                          <a:ea typeface="Arial"/>
                          <a:cs typeface="Arial"/>
                        </a:defRPr>
                      </a:lvl1pPr>
                      <a:lvl2pPr marL="457200" algn="l" defTabSz="914400" rtl="0" eaLnBrk="1" latinLnBrk="0" hangingPunct="1">
                        <a:defRPr sz="1800" kern="1200">
                          <a:solidFill>
                            <a:schemeClr val="tx1"/>
                          </a:solidFill>
                          <a:latin typeface="Calibri"/>
                          <a:ea typeface="Arial"/>
                          <a:cs typeface="Arial"/>
                        </a:defRPr>
                      </a:lvl2pPr>
                      <a:lvl3pPr marL="914400" algn="l" defTabSz="914400" rtl="0" eaLnBrk="1" latinLnBrk="0" hangingPunct="1">
                        <a:defRPr sz="1800" kern="1200">
                          <a:solidFill>
                            <a:schemeClr val="tx1"/>
                          </a:solidFill>
                          <a:latin typeface="Calibri"/>
                          <a:ea typeface="Arial"/>
                          <a:cs typeface="Arial"/>
                        </a:defRPr>
                      </a:lvl3pPr>
                      <a:lvl4pPr marL="1371600" algn="l" defTabSz="914400" rtl="0" eaLnBrk="1" latinLnBrk="0" hangingPunct="1">
                        <a:defRPr sz="1800" kern="1200">
                          <a:solidFill>
                            <a:schemeClr val="tx1"/>
                          </a:solidFill>
                          <a:latin typeface="Calibri"/>
                          <a:ea typeface="Arial"/>
                          <a:cs typeface="Arial"/>
                        </a:defRPr>
                      </a:lvl4pPr>
                      <a:lvl5pPr marL="1828800" algn="l" defTabSz="914400" rtl="0" eaLnBrk="1" latinLnBrk="0" hangingPunct="1">
                        <a:defRPr sz="1800" kern="1200">
                          <a:solidFill>
                            <a:schemeClr val="tx1"/>
                          </a:solidFill>
                          <a:latin typeface="Calibri"/>
                          <a:ea typeface="Arial"/>
                          <a:cs typeface="Arial"/>
                        </a:defRPr>
                      </a:lvl5pPr>
                      <a:lvl6pPr marL="2286000" algn="l" defTabSz="914400" rtl="0" eaLnBrk="1" latinLnBrk="0" hangingPunct="1">
                        <a:defRPr sz="1800" kern="1200">
                          <a:solidFill>
                            <a:schemeClr val="tx1"/>
                          </a:solidFill>
                          <a:latin typeface="Calibri"/>
                          <a:ea typeface="Arial"/>
                          <a:cs typeface="Arial"/>
                        </a:defRPr>
                      </a:lvl6pPr>
                      <a:lvl7pPr marL="2743200" algn="l" defTabSz="914400" rtl="0" eaLnBrk="1" latinLnBrk="0" hangingPunct="1">
                        <a:defRPr sz="1800" kern="1200">
                          <a:solidFill>
                            <a:schemeClr val="tx1"/>
                          </a:solidFill>
                          <a:latin typeface="Calibri"/>
                          <a:ea typeface="Arial"/>
                          <a:cs typeface="Arial"/>
                        </a:defRPr>
                      </a:lvl7pPr>
                      <a:lvl8pPr marL="3200400" algn="l" defTabSz="914400" rtl="0" eaLnBrk="1" latinLnBrk="0" hangingPunct="1">
                        <a:defRPr sz="1800" kern="1200">
                          <a:solidFill>
                            <a:schemeClr val="tx1"/>
                          </a:solidFill>
                          <a:latin typeface="Calibri"/>
                          <a:ea typeface="Arial"/>
                          <a:cs typeface="Arial"/>
                        </a:defRPr>
                      </a:lvl8pPr>
                      <a:lvl9pPr marL="3657600" algn="l" defTabSz="914400" rtl="0" eaLnBrk="1" latinLnBrk="0" hangingPunct="1">
                        <a:defRPr sz="1800" kern="1200">
                          <a:solidFill>
                            <a:schemeClr val="tx1"/>
                          </a:solidFill>
                          <a:latin typeface="Calibri"/>
                          <a:ea typeface="Arial"/>
                          <a:cs typeface="Arial"/>
                        </a:defRPr>
                      </a:lvl9pPr>
                    </a:lstStyle>
                    <a:p>
                      <a:pPr marL="0" indent="0" algn="ctr" defTabSz="1187798" rtl="0" eaLnBrk="1" fontAlgn="ctr" latinLnBrk="0" hangingPunct="1">
                        <a:spcAft>
                          <a:spcPts val="0"/>
                        </a:spcAft>
                      </a:pPr>
                      <a:r>
                        <a:rPr lang="en-US" altLang="zh-CN" sz="80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Full buffer</a:t>
                      </a:r>
                      <a:endParaRPr lang="en-US" altLang="zh-CN" sz="800" b="0"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8677" marR="8677" marT="8677" marB="0" anchor="ct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275461773"/>
                  </a:ext>
                </a:extLst>
              </a:tr>
            </a:tbl>
          </a:graphicData>
        </a:graphic>
      </p:graphicFrame>
      <p:sp>
        <p:nvSpPr>
          <p:cNvPr id="99" name="文本框 98">
            <a:extLst>
              <a:ext uri="{FF2B5EF4-FFF2-40B4-BE49-F238E27FC236}">
                <a16:creationId xmlns:a16="http://schemas.microsoft.com/office/drawing/2014/main" id="{5E3EAEF8-E029-48F7-B6AE-3E4D707A0A17}"/>
              </a:ext>
            </a:extLst>
          </p:cNvPr>
          <p:cNvSpPr txBox="1"/>
          <p:nvPr/>
        </p:nvSpPr>
        <p:spPr>
          <a:xfrm>
            <a:off x="377406" y="5431158"/>
            <a:ext cx="10828251" cy="623248"/>
          </a:xfrm>
          <a:prstGeom prst="rect">
            <a:avLst/>
          </a:prstGeom>
        </p:spPr>
        <p:txBody>
          <a:bodyPr wrap="square">
            <a:spAutoFit/>
          </a:bodyPr>
          <a:lstStyle>
            <a:defPPr>
              <a:defRPr lang="en-US"/>
            </a:defPPr>
            <a:lvl1pPr marL="177587" indent="-177587" defTabSz="913668">
              <a:spcAft>
                <a:spcPts val="300"/>
              </a:spcAft>
              <a:buSzPct val="80000"/>
              <a:buFont typeface="Wingdings" panose="05000000000000000000" pitchFamily="2" charset="2"/>
              <a:buChar char="n"/>
              <a:defRPr sz="1000" b="1">
                <a:solidFill>
                  <a:srgbClr val="1D1D1A"/>
                </a:solidFill>
                <a:latin typeface="Arial" panose="020B0604020202020204" pitchFamily="34" charset="0"/>
                <a:ea typeface="等线" panose="02010600030101010101" pitchFamily="2" charset="-122"/>
                <a:cs typeface="Arial"/>
              </a:defRPr>
            </a:lvl1pPr>
          </a:lstStyle>
          <a:p>
            <a:pPr marL="0" lvl="0" indent="0">
              <a:buNone/>
              <a:defRPr/>
            </a:pPr>
            <a:r>
              <a:rPr lang="en-US" altLang="zh-CN" sz="1600" i="1" kern="0" dirty="0">
                <a:solidFill>
                  <a:srgbClr val="C00000"/>
                </a:solidFill>
                <a:latin typeface="Arial" panose="020B0604020202020204"/>
              </a:rPr>
              <a:t>Proposal 2-2:</a:t>
            </a:r>
          </a:p>
          <a:p>
            <a:pPr lvl="0">
              <a:defRPr/>
            </a:pPr>
            <a:r>
              <a:rPr lang="en-US" altLang="zh-CN" sz="1600" b="0" kern="0" dirty="0">
                <a:latin typeface="Arial" panose="020B0604020202020204"/>
              </a:rPr>
              <a:t>Specify cross-slot (S and U slot) SRS resource, to enable SRS repetition in contiguous symbols in S and U slot</a:t>
            </a:r>
          </a:p>
        </p:txBody>
      </p:sp>
      <p:sp>
        <p:nvSpPr>
          <p:cNvPr id="98" name="右箭头 1644">
            <a:extLst>
              <a:ext uri="{FF2B5EF4-FFF2-40B4-BE49-F238E27FC236}">
                <a16:creationId xmlns:a16="http://schemas.microsoft.com/office/drawing/2014/main" id="{6B6CAF65-4B42-4B33-A08F-31312318B8DE}"/>
              </a:ext>
            </a:extLst>
          </p:cNvPr>
          <p:cNvSpPr/>
          <p:nvPr/>
        </p:nvSpPr>
        <p:spPr>
          <a:xfrm>
            <a:off x="5497631" y="3389841"/>
            <a:ext cx="590979" cy="396834"/>
          </a:xfrm>
          <a:prstGeom prst="rightArrow">
            <a:avLst/>
          </a:prstGeom>
          <a:solidFill>
            <a:srgbClr val="00B05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latin typeface="Arial" panose="020B0604020202020204"/>
              <a:ea typeface="等线" panose="02010600030101010101" pitchFamily="2" charset="-122"/>
              <a:cs typeface="Arial"/>
            </a:endParaRPr>
          </a:p>
        </p:txBody>
      </p:sp>
    </p:spTree>
    <p:extLst>
      <p:ext uri="{BB962C8B-B14F-4D97-AF65-F5344CB8AC3E}">
        <p14:creationId xmlns:p14="http://schemas.microsoft.com/office/powerpoint/2010/main" val="18209494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F967E235-F201-4D46-BBFC-EB541BD90973}"/>
              </a:ext>
            </a:extLst>
          </p:cNvPr>
          <p:cNvPicPr>
            <a:picLocks noChangeAspect="1"/>
          </p:cNvPicPr>
          <p:nvPr/>
        </p:nvPicPr>
        <p:blipFill>
          <a:blip r:embed="rId3"/>
          <a:stretch>
            <a:fillRect/>
          </a:stretch>
        </p:blipFill>
        <p:spPr>
          <a:xfrm>
            <a:off x="6601388" y="1357498"/>
            <a:ext cx="2645663" cy="1901952"/>
          </a:xfrm>
          <a:prstGeom prst="rect">
            <a:avLst/>
          </a:prstGeom>
        </p:spPr>
      </p:pic>
      <p:sp>
        <p:nvSpPr>
          <p:cNvPr id="83" name="标题 1"/>
          <p:cNvSpPr txBox="1">
            <a:spLocks/>
          </p:cNvSpPr>
          <p:nvPr/>
        </p:nvSpPr>
        <p:spPr>
          <a:xfrm>
            <a:off x="0" y="-28408"/>
            <a:ext cx="11272256" cy="460738"/>
          </a:xfrm>
          <a:prstGeom prst="rect">
            <a:avLst/>
          </a:prstGeom>
        </p:spPr>
        <p:txBody>
          <a:bodyPr anchor="ctr">
            <a:normAutofit/>
          </a:bodyPr>
          <a:lstStyle>
            <a:lvl1pPr algn="l" defTabSz="1187798" rtl="0" eaLnBrk="1" latinLnBrk="0" hangingPunct="1">
              <a:lnSpc>
                <a:spcPct val="90000"/>
              </a:lnSpc>
              <a:spcBef>
                <a:spcPct val="0"/>
              </a:spcBef>
              <a:buNone/>
              <a:defRPr sz="2400" b="0" kern="1200">
                <a:solidFill>
                  <a:schemeClr val="tx1"/>
                </a:solidFill>
                <a:latin typeface="Arial" panose="020B0604020202020204" pitchFamily="34" charset="0"/>
                <a:ea typeface="Meiryo UI" panose="020B0604030504040204" pitchFamily="34" charset="-128"/>
                <a:cs typeface="Arial" panose="020B0604020202020204" pitchFamily="34" charset="0"/>
              </a:defRPr>
            </a:lvl1pPr>
          </a:lstStyle>
          <a:p>
            <a:pPr defTabSz="1187323">
              <a:defRPr/>
            </a:pPr>
            <a:r>
              <a:rPr lang="en-US" altLang="zh-CN" sz="1800" b="1" dirty="0">
                <a:solidFill>
                  <a:srgbClr val="C00000"/>
                </a:solidFill>
                <a:ea typeface="Microsoft YaHei" panose="020B0503020204020204" pitchFamily="34" charset="-122"/>
                <a:cs typeface="Calibri" panose="020F0502020204030204" pitchFamily="34" charset="0"/>
              </a:rPr>
              <a:t>Views on Closed loop/Open loop Frequency Selective Precoding for PUSCH</a:t>
            </a:r>
          </a:p>
        </p:txBody>
      </p:sp>
      <p:grpSp>
        <p:nvGrpSpPr>
          <p:cNvPr id="4" name="组合 3">
            <a:extLst>
              <a:ext uri="{FF2B5EF4-FFF2-40B4-BE49-F238E27FC236}">
                <a16:creationId xmlns:a16="http://schemas.microsoft.com/office/drawing/2014/main" id="{12C90469-560B-4597-9939-6B9EA80C588E}"/>
              </a:ext>
            </a:extLst>
          </p:cNvPr>
          <p:cNvGrpSpPr/>
          <p:nvPr/>
        </p:nvGrpSpPr>
        <p:grpSpPr>
          <a:xfrm>
            <a:off x="6791294" y="1371913"/>
            <a:ext cx="1973350" cy="1111470"/>
            <a:chOff x="6091406" y="2310600"/>
            <a:chExt cx="1543476" cy="1012883"/>
          </a:xfrm>
        </p:grpSpPr>
        <p:grpSp>
          <p:nvGrpSpPr>
            <p:cNvPr id="38" name="组合 37">
              <a:extLst>
                <a:ext uri="{FF2B5EF4-FFF2-40B4-BE49-F238E27FC236}">
                  <a16:creationId xmlns:a16="http://schemas.microsoft.com/office/drawing/2014/main" id="{2DCC061C-60D2-4E41-9D00-88266459E941}"/>
                </a:ext>
              </a:extLst>
            </p:cNvPr>
            <p:cNvGrpSpPr/>
            <p:nvPr/>
          </p:nvGrpSpPr>
          <p:grpSpPr>
            <a:xfrm>
              <a:off x="6091406" y="2310600"/>
              <a:ext cx="1324757" cy="884065"/>
              <a:chOff x="6189665" y="3425560"/>
              <a:chExt cx="1728173" cy="1173350"/>
            </a:xfrm>
          </p:grpSpPr>
          <p:sp>
            <p:nvSpPr>
              <p:cNvPr id="40" name="椭圆 39">
                <a:extLst>
                  <a:ext uri="{FF2B5EF4-FFF2-40B4-BE49-F238E27FC236}">
                    <a16:creationId xmlns:a16="http://schemas.microsoft.com/office/drawing/2014/main" id="{19FB7D0B-DC64-4060-8C8A-C8819013C28C}"/>
                  </a:ext>
                </a:extLst>
              </p:cNvPr>
              <p:cNvSpPr/>
              <p:nvPr/>
            </p:nvSpPr>
            <p:spPr>
              <a:xfrm>
                <a:off x="7419521" y="3981342"/>
                <a:ext cx="158008" cy="42568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endParaRPr lang="zh-CN" altLang="en-US" dirty="0">
                  <a:solidFill>
                    <a:srgbClr val="666666"/>
                  </a:solidFill>
                  <a:latin typeface="Calibri"/>
                  <a:ea typeface="等线" panose="02010600030101010101" pitchFamily="2" charset="-122"/>
                  <a:cs typeface="Arial"/>
                </a:endParaRPr>
              </a:p>
            </p:txBody>
          </p:sp>
          <p:sp>
            <p:nvSpPr>
              <p:cNvPr id="41" name="矩形 40">
                <a:extLst>
                  <a:ext uri="{FF2B5EF4-FFF2-40B4-BE49-F238E27FC236}">
                    <a16:creationId xmlns:a16="http://schemas.microsoft.com/office/drawing/2014/main" id="{83D1E5C3-37E7-432C-8D9B-4E4E6BD858DF}"/>
                  </a:ext>
                </a:extLst>
              </p:cNvPr>
              <p:cNvSpPr/>
              <p:nvPr/>
            </p:nvSpPr>
            <p:spPr>
              <a:xfrm>
                <a:off x="7448090" y="4301107"/>
                <a:ext cx="469748" cy="297803"/>
              </a:xfrm>
              <a:prstGeom prst="rect">
                <a:avLst/>
              </a:prstGeom>
            </p:spPr>
            <p:txBody>
              <a:bodyPr wrap="none">
                <a:spAutoFit/>
              </a:bodyPr>
              <a:lstStyle/>
              <a:p>
                <a:pPr defTabSz="914400"/>
                <a:r>
                  <a:rPr lang="en-US" altLang="zh-CN" sz="1000" b="1" dirty="0">
                    <a:solidFill>
                      <a:srgbClr val="C00000"/>
                    </a:solidFill>
                    <a:latin typeface="微软雅黑" panose="020B0503020204020204" pitchFamily="34" charset="-122"/>
                    <a:ea typeface="微软雅黑" panose="020B0503020204020204" pitchFamily="34" charset="-122"/>
                    <a:cs typeface="Arial"/>
                  </a:rPr>
                  <a:t>12%</a:t>
                </a:r>
                <a:endParaRPr lang="zh-CN" altLang="en-US" sz="1000" dirty="0">
                  <a:solidFill>
                    <a:srgbClr val="C00000"/>
                  </a:solidFill>
                  <a:latin typeface="Calibri"/>
                  <a:ea typeface="等线" panose="02010600030101010101" pitchFamily="2" charset="-122"/>
                  <a:cs typeface="Arial"/>
                </a:endParaRPr>
              </a:p>
            </p:txBody>
          </p:sp>
          <p:cxnSp>
            <p:nvCxnSpPr>
              <p:cNvPr id="43" name="直接箭头连接符 42">
                <a:extLst>
                  <a:ext uri="{FF2B5EF4-FFF2-40B4-BE49-F238E27FC236}">
                    <a16:creationId xmlns:a16="http://schemas.microsoft.com/office/drawing/2014/main" id="{43EC0C47-056A-4ABD-B003-09B7E6F9CB02}"/>
                  </a:ext>
                </a:extLst>
              </p:cNvPr>
              <p:cNvCxnSpPr>
                <a:cxnSpLocks/>
              </p:cNvCxnSpPr>
              <p:nvPr/>
            </p:nvCxnSpPr>
            <p:spPr>
              <a:xfrm flipV="1">
                <a:off x="7287205" y="4001764"/>
                <a:ext cx="0" cy="5130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D3FDFDA4-2838-4D6E-8914-A9EAED024BEA}"/>
                  </a:ext>
                </a:extLst>
              </p:cNvPr>
              <p:cNvSpPr/>
              <p:nvPr/>
            </p:nvSpPr>
            <p:spPr>
              <a:xfrm>
                <a:off x="7058023" y="3768833"/>
                <a:ext cx="430493" cy="279191"/>
              </a:xfrm>
              <a:prstGeom prst="rect">
                <a:avLst/>
              </a:prstGeom>
            </p:spPr>
            <p:txBody>
              <a:bodyPr wrap="none">
                <a:spAutoFit/>
              </a:bodyPr>
              <a:lstStyle/>
              <a:p>
                <a:pPr defTabSz="914400"/>
                <a:r>
                  <a:rPr lang="en-US" altLang="zh-CN" sz="900" dirty="0">
                    <a:solidFill>
                      <a:srgbClr val="1D1D1A"/>
                    </a:solidFill>
                    <a:latin typeface="微软雅黑" panose="020B0503020204020204" pitchFamily="34" charset="-122"/>
                    <a:ea typeface="微软雅黑" panose="020B0503020204020204" pitchFamily="34" charset="-122"/>
                    <a:cs typeface="Arial"/>
                  </a:rPr>
                  <a:t>27%</a:t>
                </a:r>
                <a:endParaRPr lang="zh-CN" altLang="en-US" sz="900" dirty="0">
                  <a:solidFill>
                    <a:srgbClr val="1D1D1A"/>
                  </a:solidFill>
                  <a:latin typeface="Calibri"/>
                  <a:ea typeface="等线" panose="02010600030101010101" pitchFamily="2" charset="-122"/>
                  <a:cs typeface="Arial"/>
                </a:endParaRPr>
              </a:p>
            </p:txBody>
          </p:sp>
          <p:sp>
            <p:nvSpPr>
              <p:cNvPr id="45" name="矩形 44">
                <a:extLst>
                  <a:ext uri="{FF2B5EF4-FFF2-40B4-BE49-F238E27FC236}">
                    <a16:creationId xmlns:a16="http://schemas.microsoft.com/office/drawing/2014/main" id="{DDA6A00A-3181-4C6B-B5AA-5D537529569F}"/>
                  </a:ext>
                </a:extLst>
              </p:cNvPr>
              <p:cNvSpPr/>
              <p:nvPr/>
            </p:nvSpPr>
            <p:spPr>
              <a:xfrm>
                <a:off x="6189665" y="3425560"/>
                <a:ext cx="1187783" cy="279191"/>
              </a:xfrm>
              <a:prstGeom prst="rect">
                <a:avLst/>
              </a:prstGeom>
            </p:spPr>
            <p:txBody>
              <a:bodyPr wrap="none">
                <a:spAutoFit/>
              </a:bodyPr>
              <a:lstStyle/>
              <a:p>
                <a:pPr defTabSz="914400"/>
                <a:r>
                  <a:rPr lang="en-US" altLang="zh-CN" sz="900" b="1" dirty="0">
                    <a:solidFill>
                      <a:srgbClr val="0070C0"/>
                    </a:solidFill>
                    <a:latin typeface="微软雅黑" panose="020B0503020204020204" pitchFamily="34" charset="-122"/>
                    <a:ea typeface="微软雅黑" panose="020B0503020204020204" pitchFamily="34" charset="-122"/>
                    <a:cs typeface="Arial"/>
                  </a:rPr>
                  <a:t>8UE * rank=1/UE</a:t>
                </a:r>
              </a:p>
            </p:txBody>
          </p:sp>
        </p:grpSp>
        <p:sp>
          <p:nvSpPr>
            <p:cNvPr id="56" name="矩形 55">
              <a:extLst>
                <a:ext uri="{FF2B5EF4-FFF2-40B4-BE49-F238E27FC236}">
                  <a16:creationId xmlns:a16="http://schemas.microsoft.com/office/drawing/2014/main" id="{EAF163DE-6E05-45DB-ABC8-C612BCCD004B}"/>
                </a:ext>
              </a:extLst>
            </p:cNvPr>
            <p:cNvSpPr/>
            <p:nvPr/>
          </p:nvSpPr>
          <p:spPr>
            <a:xfrm>
              <a:off x="6131416" y="2583001"/>
              <a:ext cx="785133" cy="336572"/>
            </a:xfrm>
            <a:prstGeom prst="rect">
              <a:avLst/>
            </a:prstGeom>
          </p:spPr>
          <p:txBody>
            <a:bodyPr wrap="none">
              <a:spAutoFit/>
            </a:bodyPr>
            <a:lstStyle/>
            <a:p>
              <a:pPr defTabSz="914400"/>
              <a:r>
                <a:rPr lang="zh-CN" altLang="en-US" sz="900" dirty="0">
                  <a:solidFill>
                    <a:srgbClr val="1D1D1A"/>
                  </a:solidFill>
                  <a:latin typeface="Calibri"/>
                  <a:ea typeface="等线" panose="02010600030101010101" pitchFamily="2" charset="-122"/>
                  <a:cs typeface="Arial"/>
                </a:rPr>
                <a:t>SB </a:t>
              </a:r>
              <a:r>
                <a:rPr lang="en-US" altLang="zh-CN" sz="900" dirty="0">
                  <a:solidFill>
                    <a:srgbClr val="1D1D1A"/>
                  </a:solidFill>
                  <a:latin typeface="Calibri"/>
                  <a:ea typeface="等线" panose="02010600030101010101" pitchFamily="2" charset="-122"/>
                  <a:cs typeface="Arial"/>
                </a:rPr>
                <a:t>precoder w/o </a:t>
              </a:r>
            </a:p>
            <a:p>
              <a:pPr defTabSz="914400"/>
              <a:r>
                <a:rPr lang="en-US" altLang="zh-CN" sz="900" dirty="0">
                  <a:solidFill>
                    <a:srgbClr val="1D1D1A"/>
                  </a:solidFill>
                  <a:latin typeface="Calibri"/>
                  <a:ea typeface="等线" panose="02010600030101010101" pitchFamily="2" charset="-122"/>
                  <a:cs typeface="Arial"/>
                </a:rPr>
                <a:t>quantization loss </a:t>
              </a:r>
              <a:endParaRPr lang="zh-CN" altLang="en-US" sz="900" dirty="0">
                <a:solidFill>
                  <a:srgbClr val="1D1D1A"/>
                </a:solidFill>
                <a:latin typeface="Calibri"/>
                <a:ea typeface="等线" panose="02010600030101010101" pitchFamily="2" charset="-122"/>
                <a:cs typeface="Arial"/>
              </a:endParaRPr>
            </a:p>
          </p:txBody>
        </p:sp>
        <p:sp>
          <p:nvSpPr>
            <p:cNvPr id="57" name="矩形 56">
              <a:extLst>
                <a:ext uri="{FF2B5EF4-FFF2-40B4-BE49-F238E27FC236}">
                  <a16:creationId xmlns:a16="http://schemas.microsoft.com/office/drawing/2014/main" id="{9BA100D2-8F4C-46A9-A5A1-C004A229B777}"/>
                </a:ext>
              </a:extLst>
            </p:cNvPr>
            <p:cNvSpPr/>
            <p:nvPr/>
          </p:nvSpPr>
          <p:spPr>
            <a:xfrm>
              <a:off x="6887363" y="3113126"/>
              <a:ext cx="747519" cy="210357"/>
            </a:xfrm>
            <a:prstGeom prst="rect">
              <a:avLst/>
            </a:prstGeom>
          </p:spPr>
          <p:txBody>
            <a:bodyPr wrap="none">
              <a:spAutoFit/>
            </a:bodyPr>
            <a:lstStyle/>
            <a:p>
              <a:pPr defTabSz="914400"/>
              <a:r>
                <a:rPr lang="zh-CN" altLang="en-US" sz="900" dirty="0">
                  <a:solidFill>
                    <a:srgbClr val="C00000"/>
                  </a:solidFill>
                  <a:latin typeface="Calibri"/>
                  <a:ea typeface="等线" panose="02010600030101010101" pitchFamily="2" charset="-122"/>
                  <a:cs typeface="Arial"/>
                </a:rPr>
                <a:t>SB existing TPMI</a:t>
              </a:r>
            </a:p>
          </p:txBody>
        </p:sp>
      </p:grpSp>
      <p:sp>
        <p:nvSpPr>
          <p:cNvPr id="3" name="矩形 2">
            <a:extLst>
              <a:ext uri="{FF2B5EF4-FFF2-40B4-BE49-F238E27FC236}">
                <a16:creationId xmlns:a16="http://schemas.microsoft.com/office/drawing/2014/main" id="{36627F13-2680-47C4-A864-50B7BE06D5A2}"/>
              </a:ext>
            </a:extLst>
          </p:cNvPr>
          <p:cNvSpPr/>
          <p:nvPr/>
        </p:nvSpPr>
        <p:spPr>
          <a:xfrm>
            <a:off x="6975916" y="814873"/>
            <a:ext cx="5008225" cy="276999"/>
          </a:xfrm>
          <a:prstGeom prst="rect">
            <a:avLst/>
          </a:prstGeom>
        </p:spPr>
        <p:txBody>
          <a:bodyPr wrap="square">
            <a:spAutoFit/>
          </a:bodyPr>
          <a:lstStyle/>
          <a:p>
            <a:pPr defTabSz="914400"/>
            <a:r>
              <a:rPr lang="en-US" altLang="zh-CN" sz="1200" b="1" dirty="0">
                <a:solidFill>
                  <a:srgbClr val="1D1D1A"/>
                </a:solidFill>
                <a:latin typeface="Calibri"/>
                <a:ea typeface="等线" panose="02010600030101010101" pitchFamily="2" charset="-122"/>
                <a:cs typeface="Arial"/>
              </a:rPr>
              <a:t>UL sub-band precoding based on existing codebook can achieve 8~12% gain</a:t>
            </a:r>
            <a:endParaRPr lang="zh-CN" altLang="en-US" sz="1200" b="1" dirty="0">
              <a:solidFill>
                <a:srgbClr val="1D1D1A"/>
              </a:solidFill>
              <a:latin typeface="Calibri"/>
              <a:ea typeface="等线" panose="02010600030101010101" pitchFamily="2" charset="-122"/>
              <a:cs typeface="Arial"/>
            </a:endParaRPr>
          </a:p>
        </p:txBody>
      </p:sp>
      <p:graphicFrame>
        <p:nvGraphicFramePr>
          <p:cNvPr id="61" name="表格 52">
            <a:extLst>
              <a:ext uri="{FF2B5EF4-FFF2-40B4-BE49-F238E27FC236}">
                <a16:creationId xmlns:a16="http://schemas.microsoft.com/office/drawing/2014/main" id="{DC4FF33D-E6C3-4DD6-A50D-E5934D6CB194}"/>
              </a:ext>
            </a:extLst>
          </p:cNvPr>
          <p:cNvGraphicFramePr>
            <a:graphicFrameLocks noGrp="1"/>
          </p:cNvGraphicFramePr>
          <p:nvPr>
            <p:extLst>
              <p:ext uri="{D42A27DB-BD31-4B8C-83A1-F6EECF244321}">
                <p14:modId xmlns:p14="http://schemas.microsoft.com/office/powerpoint/2010/main" val="3744795910"/>
              </p:ext>
            </p:extLst>
          </p:nvPr>
        </p:nvGraphicFramePr>
        <p:xfrm>
          <a:off x="9417724" y="1481746"/>
          <a:ext cx="2566417" cy="547209"/>
        </p:xfrm>
        <a:graphic>
          <a:graphicData uri="http://schemas.openxmlformats.org/drawingml/2006/table">
            <a:tbl>
              <a:tblPr firstRow="1" firstCol="1" bandRow="1"/>
              <a:tblGrid>
                <a:gridCol w="1416292">
                  <a:extLst>
                    <a:ext uri="{9D8B030D-6E8A-4147-A177-3AD203B41FA5}">
                      <a16:colId xmlns:a16="http://schemas.microsoft.com/office/drawing/2014/main" val="1425258733"/>
                    </a:ext>
                  </a:extLst>
                </a:gridCol>
                <a:gridCol w="1150125">
                  <a:extLst>
                    <a:ext uri="{9D8B030D-6E8A-4147-A177-3AD203B41FA5}">
                      <a16:colId xmlns:a16="http://schemas.microsoft.com/office/drawing/2014/main" val="604481243"/>
                    </a:ext>
                  </a:extLst>
                </a:gridCol>
              </a:tblGrid>
              <a:tr h="138588">
                <a:tc>
                  <a:txBody>
                    <a:bodyPr/>
                    <a:lstStyle/>
                    <a:p>
                      <a:pPr algn="ctr">
                        <a:lnSpc>
                          <a:spcPct val="100000"/>
                        </a:lnSpc>
                        <a:spcAft>
                          <a:spcPts val="0"/>
                        </a:spcAft>
                      </a:pPr>
                      <a:r>
                        <a:rPr lang="en-US" altLang="zh-CN" sz="800" b="1" dirty="0">
                          <a:effectLst/>
                          <a:latin typeface="Arial" panose="020B0604020202020204" pitchFamily="34" charset="0"/>
                          <a:ea typeface="微软雅黑" panose="020B0503020204020204" pitchFamily="34" charset="-122"/>
                        </a:rPr>
                        <a:t>Parameter</a:t>
                      </a:r>
                      <a:endParaRPr lang="zh-CN" sz="800"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0000"/>
                        </a:lnSpc>
                        <a:spcAft>
                          <a:spcPts val="0"/>
                        </a:spcAft>
                      </a:pPr>
                      <a:r>
                        <a:rPr lang="en-US" altLang="zh-CN" sz="800" b="1" dirty="0">
                          <a:effectLst/>
                          <a:latin typeface="Arial" panose="020B0604020202020204" pitchFamily="34" charset="0"/>
                          <a:ea typeface="微软雅黑" panose="020B0503020204020204" pitchFamily="34" charset="-122"/>
                        </a:rPr>
                        <a:t>Value</a:t>
                      </a:r>
                      <a:endParaRPr lang="zh-CN" sz="800"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72077466"/>
                  </a:ext>
                </a:extLst>
              </a:tr>
              <a:tr h="0">
                <a:tc>
                  <a:txBody>
                    <a:bodyPr/>
                    <a:lstStyle/>
                    <a:p>
                      <a:pPr>
                        <a:lnSpc>
                          <a:spcPct val="100000"/>
                        </a:lnSpc>
                        <a:spcAft>
                          <a:spcPts val="0"/>
                        </a:spcAft>
                      </a:pPr>
                      <a:r>
                        <a:rPr lang="en-US" sz="800" b="1" dirty="0">
                          <a:effectLst/>
                          <a:latin typeface="Arial" panose="020B0604020202020204" pitchFamily="34" charset="0"/>
                          <a:ea typeface="微软雅黑" panose="020B0503020204020204" pitchFamily="34" charset="-122"/>
                          <a:cs typeface="Times New Roman" panose="02020603050405020304" pitchFamily="18" charset="0"/>
                        </a:rPr>
                        <a:t>Carrier Freq./SCS</a:t>
                      </a:r>
                      <a:endParaRPr lang="zh-CN" sz="800" b="1"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800" dirty="0">
                          <a:effectLst/>
                          <a:latin typeface="Arial" panose="020B0604020202020204" pitchFamily="34" charset="0"/>
                          <a:ea typeface="微软雅黑" panose="020B0503020204020204" pitchFamily="34" charset="-122"/>
                        </a:rPr>
                        <a:t>3.5 GHz / 30KHz </a:t>
                      </a:r>
                      <a:endParaRPr lang="zh-CN" sz="800"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84365198"/>
                  </a:ext>
                </a:extLst>
              </a:tr>
              <a:tr h="138588">
                <a:tc>
                  <a:txBody>
                    <a:bodyPr/>
                    <a:lstStyle/>
                    <a:p>
                      <a:pPr>
                        <a:lnSpc>
                          <a:spcPct val="100000"/>
                        </a:lnSpc>
                        <a:spcAft>
                          <a:spcPts val="0"/>
                        </a:spcAft>
                      </a:pPr>
                      <a:r>
                        <a:rPr lang="en-US" sz="800" b="1" dirty="0">
                          <a:effectLst/>
                          <a:latin typeface="Arial" panose="020B0604020202020204" pitchFamily="34" charset="0"/>
                          <a:ea typeface="微软雅黑" panose="020B0503020204020204" pitchFamily="34" charset="-122"/>
                          <a:cs typeface="Times New Roman" panose="02020603050405020304" pitchFamily="18" charset="0"/>
                        </a:rPr>
                        <a:t>Ant. configuration @</a:t>
                      </a:r>
                      <a:r>
                        <a:rPr lang="en-US" sz="800" b="1" dirty="0" err="1">
                          <a:effectLst/>
                          <a:latin typeface="Arial" panose="020B0604020202020204" pitchFamily="34" charset="0"/>
                          <a:ea typeface="微软雅黑" panose="020B0503020204020204" pitchFamily="34" charset="-122"/>
                          <a:cs typeface="Times New Roman" panose="02020603050405020304" pitchFamily="18" charset="0"/>
                        </a:rPr>
                        <a:t>gNB</a:t>
                      </a:r>
                      <a:endParaRPr lang="en-US" sz="800" b="1" dirty="0">
                        <a:effectLst/>
                        <a:latin typeface="Arial" panose="020B0604020202020204" pitchFamily="34" charset="0"/>
                        <a:ea typeface="微软雅黑" panose="020B0503020204020204" pitchFamily="34" charset="-122"/>
                        <a:cs typeface="Times New Roman" panose="02020603050405020304" pitchFamily="18" charset="0"/>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800" kern="1200" dirty="0">
                          <a:solidFill>
                            <a:schemeClr val="tx1"/>
                          </a:solidFill>
                          <a:effectLst/>
                          <a:latin typeface="Arial" panose="020B0604020202020204" pitchFamily="34" charset="0"/>
                          <a:ea typeface="微软雅黑" panose="020B0503020204020204" pitchFamily="34" charset="-122"/>
                          <a:cs typeface="+mn-cs"/>
                        </a:rPr>
                        <a:t>64T</a:t>
                      </a:r>
                      <a:r>
                        <a:rPr lang="en-US" altLang="zh-CN" sz="800" kern="1200" dirty="0">
                          <a:solidFill>
                            <a:schemeClr val="tx1"/>
                          </a:solidFill>
                          <a:effectLst/>
                          <a:latin typeface="Arial" panose="020B0604020202020204" pitchFamily="34" charset="0"/>
                          <a:ea typeface="微软雅黑" panose="020B0503020204020204" pitchFamily="34" charset="-122"/>
                          <a:cs typeface="+mn-cs"/>
                        </a:rPr>
                        <a:t>Rx</a:t>
                      </a:r>
                      <a:endParaRPr lang="zh-CN" altLang="en-US" sz="800" kern="1200" dirty="0">
                        <a:solidFill>
                          <a:schemeClr val="tx1"/>
                        </a:solidFill>
                        <a:effectLst/>
                        <a:latin typeface="Arial" panose="020B0604020202020204" pitchFamily="34" charset="0"/>
                        <a:ea typeface="微软雅黑" panose="020B0503020204020204" pitchFamily="34" charset="-122"/>
                        <a:cs typeface="+mn-cs"/>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7152247"/>
                  </a:ext>
                </a:extLst>
              </a:tr>
              <a:tr h="138588">
                <a:tc>
                  <a:txBody>
                    <a:bodyPr/>
                    <a:lstStyle/>
                    <a:p>
                      <a:pPr>
                        <a:lnSpc>
                          <a:spcPct val="100000"/>
                        </a:lnSpc>
                        <a:spcAft>
                          <a:spcPts val="0"/>
                        </a:spcAft>
                      </a:pPr>
                      <a:r>
                        <a:rPr lang="en-US" altLang="zh-CN" sz="800" b="1" dirty="0">
                          <a:effectLst/>
                          <a:latin typeface="Arial" panose="020B0604020202020204" pitchFamily="34" charset="0"/>
                          <a:ea typeface="微软雅黑" panose="020B0503020204020204" pitchFamily="34" charset="-122"/>
                          <a:cs typeface="Times New Roman" panose="02020603050405020304" pitchFamily="18" charset="0"/>
                        </a:rPr>
                        <a:t>Ant. configuration @UE</a:t>
                      </a: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800" dirty="0">
                          <a:effectLst/>
                          <a:latin typeface="Arial" panose="020B0604020202020204" pitchFamily="34" charset="0"/>
                          <a:ea typeface="微软雅黑" panose="020B0503020204020204" pitchFamily="34" charset="-122"/>
                        </a:rPr>
                        <a:t>4Tx/UE</a:t>
                      </a:r>
                      <a:endParaRPr lang="zh-CN" sz="800"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9097555"/>
                  </a:ext>
                </a:extLst>
              </a:tr>
            </a:tbl>
          </a:graphicData>
        </a:graphic>
      </p:graphicFrame>
      <p:graphicFrame>
        <p:nvGraphicFramePr>
          <p:cNvPr id="11" name="Table 10">
            <a:extLst>
              <a:ext uri="{FF2B5EF4-FFF2-40B4-BE49-F238E27FC236}">
                <a16:creationId xmlns:a16="http://schemas.microsoft.com/office/drawing/2014/main" id="{C8445577-035B-484B-9141-8223B6BEB7FD}"/>
              </a:ext>
            </a:extLst>
          </p:cNvPr>
          <p:cNvGraphicFramePr>
            <a:graphicFrameLocks noGrp="1"/>
          </p:cNvGraphicFramePr>
          <p:nvPr>
            <p:extLst>
              <p:ext uri="{D42A27DB-BD31-4B8C-83A1-F6EECF244321}">
                <p14:modId xmlns:p14="http://schemas.microsoft.com/office/powerpoint/2010/main" val="465391228"/>
              </p:ext>
            </p:extLst>
          </p:nvPr>
        </p:nvGraphicFramePr>
        <p:xfrm>
          <a:off x="9411865" y="2144138"/>
          <a:ext cx="2572276" cy="554352"/>
        </p:xfrm>
        <a:graphic>
          <a:graphicData uri="http://schemas.openxmlformats.org/drawingml/2006/table">
            <a:tbl>
              <a:tblPr firstRow="1" firstCol="1" bandRow="1"/>
              <a:tblGrid>
                <a:gridCol w="1239271">
                  <a:extLst>
                    <a:ext uri="{9D8B030D-6E8A-4147-A177-3AD203B41FA5}">
                      <a16:colId xmlns:a16="http://schemas.microsoft.com/office/drawing/2014/main" val="2312562913"/>
                    </a:ext>
                  </a:extLst>
                </a:gridCol>
                <a:gridCol w="1333005">
                  <a:extLst>
                    <a:ext uri="{9D8B030D-6E8A-4147-A177-3AD203B41FA5}">
                      <a16:colId xmlns:a16="http://schemas.microsoft.com/office/drawing/2014/main" val="1770907438"/>
                    </a:ext>
                  </a:extLst>
                </a:gridCol>
              </a:tblGrid>
              <a:tr h="138588">
                <a:tc>
                  <a:txBody>
                    <a:bodyPr/>
                    <a:lstStyle/>
                    <a:p>
                      <a:pPr>
                        <a:lnSpc>
                          <a:spcPct val="100000"/>
                        </a:lnSpc>
                        <a:spcAft>
                          <a:spcPts val="0"/>
                        </a:spcAft>
                      </a:pPr>
                      <a:r>
                        <a:rPr lang="en-US" sz="800" b="1" dirty="0">
                          <a:effectLst/>
                          <a:latin typeface="Arial" panose="020B0604020202020204" pitchFamily="34" charset="0"/>
                          <a:ea typeface="微软雅黑" panose="020B0503020204020204" pitchFamily="34" charset="-122"/>
                          <a:cs typeface="Times New Roman" panose="02020603050405020304" pitchFamily="18" charset="0"/>
                        </a:rPr>
                        <a:t>DMRS</a:t>
                      </a:r>
                      <a:endParaRPr lang="zh-CN" sz="800" b="1"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800" dirty="0">
                          <a:effectLst/>
                          <a:latin typeface="Arial" panose="020B0604020202020204" pitchFamily="34" charset="0"/>
                          <a:ea typeface="微软雅黑" panose="020B0503020204020204" pitchFamily="34" charset="-122"/>
                        </a:rPr>
                        <a:t>Type 2 DMRS</a:t>
                      </a:r>
                      <a:endParaRPr lang="zh-CN" sz="800"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69883028"/>
                  </a:ext>
                </a:extLst>
              </a:tr>
              <a:tr h="138588">
                <a:tc>
                  <a:txBody>
                    <a:bodyPr/>
                    <a:lstStyle/>
                    <a:p>
                      <a:pPr>
                        <a:lnSpc>
                          <a:spcPct val="100000"/>
                        </a:lnSpc>
                        <a:spcAft>
                          <a:spcPts val="0"/>
                        </a:spcAft>
                      </a:pPr>
                      <a:r>
                        <a:rPr lang="en-US" altLang="zh-CN" sz="800" b="1" dirty="0">
                          <a:effectLst/>
                          <a:latin typeface="Arial" panose="020B0604020202020204" pitchFamily="34" charset="0"/>
                          <a:ea typeface="微软雅黑" panose="020B0503020204020204" pitchFamily="34" charset="-122"/>
                        </a:rPr>
                        <a:t>Bandwidth/PRG size</a:t>
                      </a:r>
                      <a:endParaRPr lang="zh-CN" sz="800" b="1"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sz="800" dirty="0">
                          <a:effectLst/>
                          <a:latin typeface="Arial" panose="020B0604020202020204" pitchFamily="34" charset="0"/>
                          <a:ea typeface="微软雅黑" panose="020B0503020204020204" pitchFamily="34" charset="-122"/>
                        </a:rPr>
                        <a:t>96RB /</a:t>
                      </a:r>
                      <a:r>
                        <a:rPr lang="zh-CN" altLang="en-US" sz="800" dirty="0">
                          <a:effectLst/>
                          <a:latin typeface="Arial" panose="020B0604020202020204" pitchFamily="34" charset="0"/>
                          <a:ea typeface="微软雅黑" panose="020B0503020204020204" pitchFamily="34" charset="-122"/>
                        </a:rPr>
                        <a:t> </a:t>
                      </a:r>
                      <a:r>
                        <a:rPr lang="en-US" altLang="zh-CN" sz="800" dirty="0">
                          <a:effectLst/>
                          <a:latin typeface="Arial" panose="020B0604020202020204" pitchFamily="34" charset="0"/>
                          <a:ea typeface="微软雅黑" panose="020B0503020204020204" pitchFamily="34" charset="-122"/>
                        </a:rPr>
                        <a:t>PRG=16RB</a:t>
                      </a:r>
                      <a:endParaRPr lang="zh-CN" sz="800"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4255502"/>
                  </a:ext>
                </a:extLst>
              </a:tr>
              <a:tr h="138588">
                <a:tc>
                  <a:txBody>
                    <a:bodyPr/>
                    <a:lstStyle/>
                    <a:p>
                      <a:pPr>
                        <a:lnSpc>
                          <a:spcPct val="100000"/>
                        </a:lnSpc>
                        <a:spcAft>
                          <a:spcPts val="0"/>
                        </a:spcAft>
                      </a:pPr>
                      <a:r>
                        <a:rPr lang="en-US" sz="800" b="1" dirty="0">
                          <a:effectLst/>
                          <a:latin typeface="Arial" panose="020B0604020202020204" pitchFamily="34" charset="0"/>
                          <a:ea typeface="微软雅黑" panose="020B0503020204020204" pitchFamily="34" charset="-122"/>
                          <a:cs typeface="Times New Roman" panose="02020603050405020304" pitchFamily="18" charset="0"/>
                        </a:rPr>
                        <a:t>MCS</a:t>
                      </a:r>
                      <a:endParaRPr lang="zh-CN" sz="800" b="1"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altLang="zh-CN" sz="800" dirty="0">
                          <a:effectLst/>
                          <a:latin typeface="Arial" panose="020B0604020202020204" pitchFamily="34" charset="0"/>
                          <a:ea typeface="微软雅黑" panose="020B0503020204020204" pitchFamily="34" charset="-122"/>
                          <a:cs typeface="Arial" panose="020B0604020202020204" pitchFamily="34" charset="0"/>
                        </a:rPr>
                        <a:t>MCS adaptation</a:t>
                      </a:r>
                      <a:endParaRPr lang="zh-CN" sz="800"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530910"/>
                  </a:ext>
                </a:extLst>
              </a:tr>
              <a:tr h="138588">
                <a:tc>
                  <a:txBody>
                    <a:bodyPr/>
                    <a:lstStyle/>
                    <a:p>
                      <a:pPr>
                        <a:lnSpc>
                          <a:spcPct val="100000"/>
                        </a:lnSpc>
                        <a:spcAft>
                          <a:spcPts val="0"/>
                        </a:spcAft>
                      </a:pPr>
                      <a:r>
                        <a:rPr lang="en-US" altLang="zh-CN" sz="800" b="1" dirty="0">
                          <a:effectLst/>
                          <a:latin typeface="Arial" panose="020B0604020202020204" pitchFamily="34" charset="0"/>
                          <a:ea typeface="微软雅黑" panose="020B0503020204020204" pitchFamily="34" charset="-122"/>
                        </a:rPr>
                        <a:t>Channel model</a:t>
                      </a:r>
                      <a:endParaRPr lang="zh-CN" sz="800" b="1"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US" altLang="zh-CN" sz="800" dirty="0">
                          <a:effectLst/>
                          <a:latin typeface="Arial" panose="020B0604020202020204" pitchFamily="34" charset="0"/>
                          <a:ea typeface="微软雅黑" panose="020B0503020204020204" pitchFamily="34" charset="-122"/>
                        </a:rPr>
                        <a:t>CDL-B with DS=300ns</a:t>
                      </a:r>
                      <a:endParaRPr lang="zh-CN" sz="800" dirty="0">
                        <a:effectLst/>
                        <a:latin typeface="Times New Roman" panose="02020603050405020304" pitchFamily="18" charset="0"/>
                        <a:ea typeface="微软雅黑" panose="020B0503020204020204" pitchFamily="34" charset="-122"/>
                      </a:endParaRPr>
                    </a:p>
                  </a:txBody>
                  <a:tcPr marL="67945" marR="6794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4663589"/>
                  </a:ext>
                </a:extLst>
              </a:tr>
            </a:tbl>
          </a:graphicData>
        </a:graphic>
      </p:graphicFrame>
      <p:sp>
        <p:nvSpPr>
          <p:cNvPr id="65" name="圆角矩形 18">
            <a:extLst>
              <a:ext uri="{FF2B5EF4-FFF2-40B4-BE49-F238E27FC236}">
                <a16:creationId xmlns:a16="http://schemas.microsoft.com/office/drawing/2014/main" id="{F89C99AD-3E02-4F14-8139-6C3CCE29E416}"/>
              </a:ext>
            </a:extLst>
          </p:cNvPr>
          <p:cNvSpPr/>
          <p:nvPr/>
        </p:nvSpPr>
        <p:spPr>
          <a:xfrm>
            <a:off x="246335" y="829654"/>
            <a:ext cx="11832056" cy="2840390"/>
          </a:xfrm>
          <a:prstGeom prst="roundRect">
            <a:avLst>
              <a:gd name="adj" fmla="val 3526"/>
            </a:avLst>
          </a:prstGeom>
          <a:noFill/>
          <a:ln w="12700" cap="flat" cmpd="sng" algn="ctr">
            <a:solidFill>
              <a:srgbClr val="FFFFFF">
                <a:lumMod val="50000"/>
              </a:srgbClr>
            </a:solidFill>
            <a:prstDash val="dash"/>
            <a:miter lim="800000"/>
          </a:ln>
          <a:effectLst/>
        </p:spPr>
        <p:txBody>
          <a:bodyPr rtlCol="0" anchor="ctr"/>
          <a:lstStyle/>
          <a:p>
            <a:pPr algn="ctr" defTabSz="914034">
              <a:defRPr/>
            </a:pPr>
            <a:endParaRPr lang="zh-CN" altLang="en-US" sz="1599" kern="0">
              <a:solidFill>
                <a:srgbClr val="666666"/>
              </a:solidFill>
              <a:latin typeface="Arial" panose="020B0604020202020204" pitchFamily="34" charset="0"/>
              <a:ea typeface="等线" panose="02010600030101010101" pitchFamily="2" charset="-122"/>
              <a:cs typeface="Arial"/>
            </a:endParaRPr>
          </a:p>
        </p:txBody>
      </p:sp>
      <p:sp>
        <p:nvSpPr>
          <p:cNvPr id="67" name="矩形 7">
            <a:extLst>
              <a:ext uri="{FF2B5EF4-FFF2-40B4-BE49-F238E27FC236}">
                <a16:creationId xmlns:a16="http://schemas.microsoft.com/office/drawing/2014/main" id="{79325ACE-81FD-4EAE-982E-92BAAC164138}"/>
              </a:ext>
            </a:extLst>
          </p:cNvPr>
          <p:cNvSpPr/>
          <p:nvPr/>
        </p:nvSpPr>
        <p:spPr>
          <a:xfrm>
            <a:off x="340595" y="839389"/>
            <a:ext cx="6469865" cy="1084912"/>
          </a:xfrm>
          <a:prstGeom prst="rect">
            <a:avLst/>
          </a:prstGeom>
        </p:spPr>
        <p:txBody>
          <a:bodyPr wrap="square">
            <a:spAutoFit/>
          </a:bodyPr>
          <a:lstStyle/>
          <a:p>
            <a:pPr>
              <a:spcAft>
                <a:spcPts val="300"/>
              </a:spcAft>
              <a:tabLst>
                <a:tab pos="914400" algn="l"/>
              </a:tabLst>
            </a:pPr>
            <a:r>
              <a:rPr lang="en-US" altLang="zh-CN" sz="1200" b="1" dirty="0">
                <a:solidFill>
                  <a:srgbClr val="1D1D1A"/>
                </a:solidFill>
                <a:latin typeface="Calibri"/>
                <a:ea typeface="等线" panose="02010600030101010101" pitchFamily="2" charset="-122"/>
                <a:cs typeface="Arial"/>
              </a:rPr>
              <a:t>Overhead reduction for TPMI indication</a:t>
            </a:r>
          </a:p>
          <a:p>
            <a:pPr marL="171450" lvl="0" indent="-171450">
              <a:spcAft>
                <a:spcPts val="300"/>
              </a:spcAft>
              <a:buFont typeface="Arial" panose="020B0604020202020204" pitchFamily="34" charset="0"/>
              <a:buChar char="•"/>
              <a:tabLst>
                <a:tab pos="914400" algn="l"/>
              </a:tabLst>
            </a:pPr>
            <a:r>
              <a:rPr lang="en-US" altLang="zh-CN" sz="1050" dirty="0">
                <a:solidFill>
                  <a:srgbClr val="1D1D1A"/>
                </a:solidFill>
                <a:latin typeface="微软雅黑" panose="020B0503020204020204" pitchFamily="34" charset="-122"/>
                <a:ea typeface="微软雅黑" panose="020B0503020204020204" pitchFamily="34" charset="-122"/>
              </a:rPr>
              <a:t>Overhead reduction using frequency domain correlation </a:t>
            </a:r>
          </a:p>
          <a:p>
            <a:pPr marL="446088" lvl="1" indent="-176213">
              <a:spcAft>
                <a:spcPts val="300"/>
              </a:spcAft>
              <a:buFont typeface="Arial" panose="020B0604020202020204" pitchFamily="34" charset="0"/>
              <a:buChar char="•"/>
              <a:tabLst>
                <a:tab pos="914400" algn="l"/>
              </a:tabLst>
            </a:pPr>
            <a:r>
              <a:rPr lang="en-US" altLang="zh-CN" sz="1100" b="1" u="sng" dirty="0">
                <a:solidFill>
                  <a:srgbClr val="1D1D1A"/>
                </a:solidFill>
                <a:highlight>
                  <a:srgbClr val="D0E8C4"/>
                </a:highlight>
                <a:latin typeface="微软雅黑" panose="020B0503020204020204" pitchFamily="34" charset="-122"/>
                <a:ea typeface="微软雅黑" panose="020B0503020204020204" pitchFamily="34" charset="-122"/>
              </a:rPr>
              <a:t>Spec impacts: </a:t>
            </a:r>
            <a:r>
              <a:rPr lang="en-US" altLang="zh-CN" sz="1100" dirty="0">
                <a:solidFill>
                  <a:srgbClr val="1D1D1A"/>
                </a:solidFill>
                <a:highlight>
                  <a:srgbClr val="D0E8C4"/>
                </a:highlight>
                <a:latin typeface="微软雅黑" panose="020B0503020204020204" pitchFamily="34" charset="-122"/>
                <a:ea typeface="微软雅黑" panose="020B0503020204020204" pitchFamily="34" charset="-122"/>
              </a:rPr>
              <a:t>Indicates TPMIs for part of the sub-bands (e.g. only 3 sub-bands).</a:t>
            </a:r>
          </a:p>
          <a:p>
            <a:pPr marL="903326" lvl="2" indent="-176213">
              <a:spcAft>
                <a:spcPts val="300"/>
              </a:spcAft>
              <a:buFont typeface="Arial" panose="020B0604020202020204" pitchFamily="34" charset="0"/>
              <a:buChar char="•"/>
              <a:tabLst>
                <a:tab pos="914400" algn="l"/>
              </a:tabLst>
            </a:pPr>
            <a:r>
              <a:rPr lang="en-US" altLang="zh-CN" sz="1100" dirty="0">
                <a:solidFill>
                  <a:srgbClr val="1D1D1A"/>
                </a:solidFill>
                <a:highlight>
                  <a:srgbClr val="D0E8C4"/>
                </a:highlight>
                <a:latin typeface="微软雅黑" panose="020B0503020204020204" pitchFamily="34" charset="-122"/>
                <a:ea typeface="微软雅黑" panose="020B0503020204020204" pitchFamily="34" charset="-122"/>
              </a:rPr>
              <a:t>PRG size is defined as </a:t>
            </a:r>
            <a:r>
              <a:rPr lang="en-US" altLang="zh-CN" sz="1100" b="1" dirty="0">
                <a:solidFill>
                  <a:srgbClr val="1D1D1A"/>
                </a:solidFill>
                <a:highlight>
                  <a:srgbClr val="D0E8C4"/>
                </a:highlight>
                <a:latin typeface="微软雅黑" panose="020B0503020204020204" pitchFamily="34" charset="-122"/>
                <a:ea typeface="微软雅黑" panose="020B0503020204020204" pitchFamily="34" charset="-122"/>
              </a:rPr>
              <a:t>16 or 32 RBs </a:t>
            </a:r>
          </a:p>
          <a:p>
            <a:pPr marL="446088" lvl="1" indent="-176213">
              <a:spcAft>
                <a:spcPts val="300"/>
              </a:spcAft>
              <a:buFont typeface="Arial" panose="020B0604020202020204" pitchFamily="34" charset="0"/>
              <a:buChar char="•"/>
              <a:tabLst>
                <a:tab pos="914400" algn="l"/>
              </a:tabLst>
            </a:pPr>
            <a:r>
              <a:rPr lang="en-US" altLang="zh-CN" sz="1000" b="1" u="sng" dirty="0">
                <a:solidFill>
                  <a:srgbClr val="1D1D1A"/>
                </a:solidFill>
                <a:latin typeface="微软雅黑" panose="020B0503020204020204" pitchFamily="34" charset="-122"/>
                <a:ea typeface="微软雅黑" panose="020B0503020204020204" pitchFamily="34" charset="-122"/>
              </a:rPr>
              <a:t>UE implementation</a:t>
            </a:r>
            <a:r>
              <a:rPr lang="zh-CN" altLang="en-US" sz="1000" dirty="0">
                <a:solidFill>
                  <a:srgbClr val="1D1D1A"/>
                </a:solidFill>
                <a:latin typeface="微软雅黑" panose="020B0503020204020204" pitchFamily="34" charset="-122"/>
                <a:ea typeface="微软雅黑" panose="020B0503020204020204" pitchFamily="34" charset="-122"/>
              </a:rPr>
              <a:t>：</a:t>
            </a:r>
            <a:r>
              <a:rPr lang="en-US" altLang="zh-CN" sz="1000" dirty="0">
                <a:solidFill>
                  <a:srgbClr val="1D1D1A"/>
                </a:solidFill>
                <a:latin typeface="微软雅黑" panose="020B0503020204020204" pitchFamily="34" charset="-122"/>
                <a:ea typeface="微软雅黑" panose="020B0503020204020204" pitchFamily="34" charset="-122"/>
              </a:rPr>
              <a:t>The TPMIs of remaining sub-bands are recovered with FD interpolation</a:t>
            </a:r>
            <a:r>
              <a:rPr lang="en-US" altLang="zh-CN" sz="1000" dirty="0">
                <a:solidFill>
                  <a:srgbClr val="1D1D1A"/>
                </a:solidFill>
                <a:latin typeface="微软雅黑" panose="020B0503020204020204" pitchFamily="34" charset="-122"/>
                <a:ea typeface="微软雅黑" panose="020B0503020204020204" pitchFamily="34" charset="-122"/>
                <a:cs typeface="Arial"/>
              </a:rPr>
              <a:t>.</a:t>
            </a:r>
          </a:p>
        </p:txBody>
      </p:sp>
      <p:graphicFrame>
        <p:nvGraphicFramePr>
          <p:cNvPr id="75" name="表格 6">
            <a:extLst>
              <a:ext uri="{FF2B5EF4-FFF2-40B4-BE49-F238E27FC236}">
                <a16:creationId xmlns:a16="http://schemas.microsoft.com/office/drawing/2014/main" id="{17D72341-ABBE-4E8E-AAA8-561B88679B03}"/>
              </a:ext>
            </a:extLst>
          </p:cNvPr>
          <p:cNvGraphicFramePr>
            <a:graphicFrameLocks noGrp="1"/>
          </p:cNvGraphicFramePr>
          <p:nvPr>
            <p:extLst>
              <p:ext uri="{D42A27DB-BD31-4B8C-83A1-F6EECF244321}">
                <p14:modId xmlns:p14="http://schemas.microsoft.com/office/powerpoint/2010/main" val="1379254356"/>
              </p:ext>
            </p:extLst>
          </p:nvPr>
        </p:nvGraphicFramePr>
        <p:xfrm>
          <a:off x="1864950" y="2528421"/>
          <a:ext cx="235342" cy="1097280"/>
        </p:xfrm>
        <a:graphic>
          <a:graphicData uri="http://schemas.openxmlformats.org/drawingml/2006/table">
            <a:tbl>
              <a:tblPr firstRow="1" bandRow="1">
                <a:tableStyleId>{5C22544A-7EE6-4342-B048-85BDC9FD1C3A}</a:tableStyleId>
              </a:tblPr>
              <a:tblGrid>
                <a:gridCol w="235342">
                  <a:extLst>
                    <a:ext uri="{9D8B030D-6E8A-4147-A177-3AD203B41FA5}">
                      <a16:colId xmlns:a16="http://schemas.microsoft.com/office/drawing/2014/main" val="1824360410"/>
                    </a:ext>
                  </a:extLst>
                </a:gridCol>
              </a:tblGrid>
              <a:tr h="0">
                <a:tc>
                  <a:txBody>
                    <a:bodyPr/>
                    <a:lstStyle/>
                    <a:p>
                      <a:endParaRPr lang="zh-CN" altLang="en-US" sz="600" dirty="0">
                        <a:solidFill>
                          <a:schemeClr val="accent1">
                            <a:lumMod val="40000"/>
                            <a:lumOff val="60000"/>
                          </a:schemeClr>
                        </a:solidFill>
                      </a:endParaRPr>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2DCDB"/>
                    </a:solidFill>
                  </a:tcPr>
                </a:tc>
                <a:extLst>
                  <a:ext uri="{0D108BD9-81ED-4DB2-BD59-A6C34878D82A}">
                    <a16:rowId xmlns:a16="http://schemas.microsoft.com/office/drawing/2014/main" val="2928999450"/>
                  </a:ext>
                </a:extLst>
              </a:tr>
              <a:tr h="0">
                <a:tc>
                  <a:txBody>
                    <a:bodyPr/>
                    <a:lstStyle/>
                    <a:p>
                      <a:endParaRPr lang="zh-CN" alt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3503326913"/>
                  </a:ext>
                </a:extLst>
              </a:tr>
              <a:tr h="0">
                <a:tc>
                  <a:txBody>
                    <a:bodyPr/>
                    <a:lstStyle/>
                    <a:p>
                      <a:endParaRPr lang="zh-CN" altLang="en-US" sz="600" dirty="0"/>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FF90A7"/>
                    </a:solidFill>
                  </a:tcPr>
                </a:tc>
                <a:extLst>
                  <a:ext uri="{0D108BD9-81ED-4DB2-BD59-A6C34878D82A}">
                    <a16:rowId xmlns:a16="http://schemas.microsoft.com/office/drawing/2014/main" val="972601989"/>
                  </a:ext>
                </a:extLst>
              </a:tr>
              <a:tr h="0">
                <a:tc>
                  <a:txBody>
                    <a:bodyPr/>
                    <a:lstStyle/>
                    <a:p>
                      <a:endParaRPr lang="zh-CN" altLang="en-US" sz="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noFill/>
                  </a:tcPr>
                </a:tc>
                <a:extLst>
                  <a:ext uri="{0D108BD9-81ED-4DB2-BD59-A6C34878D82A}">
                    <a16:rowId xmlns:a16="http://schemas.microsoft.com/office/drawing/2014/main" val="3412695490"/>
                  </a:ext>
                </a:extLst>
              </a:tr>
              <a:tr h="0">
                <a:tc>
                  <a:txBody>
                    <a:bodyPr/>
                    <a:lstStyle/>
                    <a:p>
                      <a:endParaRPr lang="zh-CN" altLang="en-US" sz="600" dirty="0"/>
                    </a:p>
                  </a:txBody>
                  <a:tcPr>
                    <a:lnL w="12700" cap="flat" cmpd="sng" algn="ctr">
                      <a:solidFill>
                        <a:srgbClr val="FFC000"/>
                      </a:solid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solidFill>
                      <a:srgbClr val="AF0023"/>
                    </a:solidFill>
                  </a:tcPr>
                </a:tc>
                <a:extLst>
                  <a:ext uri="{0D108BD9-81ED-4DB2-BD59-A6C34878D82A}">
                    <a16:rowId xmlns:a16="http://schemas.microsoft.com/office/drawing/2014/main" val="3085446147"/>
                  </a:ext>
                </a:extLst>
              </a:tr>
              <a:tr h="0">
                <a:tc>
                  <a:txBody>
                    <a:bodyPr/>
                    <a:lstStyle/>
                    <a:p>
                      <a:endParaRPr lang="zh-CN" alt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70453491"/>
                  </a:ext>
                </a:extLst>
              </a:tr>
            </a:tbl>
          </a:graphicData>
        </a:graphic>
      </p:graphicFrame>
      <p:sp>
        <p:nvSpPr>
          <p:cNvPr id="76" name="矩形 12">
            <a:extLst>
              <a:ext uri="{FF2B5EF4-FFF2-40B4-BE49-F238E27FC236}">
                <a16:creationId xmlns:a16="http://schemas.microsoft.com/office/drawing/2014/main" id="{E7ADBD63-5EFB-41C1-AD7F-7D66330A1079}"/>
              </a:ext>
            </a:extLst>
          </p:cNvPr>
          <p:cNvSpPr/>
          <p:nvPr/>
        </p:nvSpPr>
        <p:spPr>
          <a:xfrm>
            <a:off x="957217" y="2517104"/>
            <a:ext cx="747320" cy="215444"/>
          </a:xfrm>
          <a:prstGeom prst="rect">
            <a:avLst/>
          </a:prstGeom>
        </p:spPr>
        <p:txBody>
          <a:bodyPr wrap="none">
            <a:spAutoFit/>
          </a:bodyPr>
          <a:lstStyle/>
          <a:p>
            <a:r>
              <a:rPr lang="en-US" altLang="zh-CN" sz="800" dirty="0">
                <a:latin typeface="微软雅黑" panose="020B0503020204020204" pitchFamily="34" charset="-122"/>
                <a:ea typeface="微软雅黑" panose="020B0503020204020204" pitchFamily="34" charset="-122"/>
              </a:rPr>
              <a:t>sub-band 0</a:t>
            </a:r>
            <a:endParaRPr lang="zh-CN" altLang="en-US" sz="1400" dirty="0"/>
          </a:p>
        </p:txBody>
      </p:sp>
      <p:sp>
        <p:nvSpPr>
          <p:cNvPr id="77" name="矩形 52">
            <a:extLst>
              <a:ext uri="{FF2B5EF4-FFF2-40B4-BE49-F238E27FC236}">
                <a16:creationId xmlns:a16="http://schemas.microsoft.com/office/drawing/2014/main" id="{BF8707ED-03F4-42E2-A935-BC8F92EBEEA7}"/>
              </a:ext>
            </a:extLst>
          </p:cNvPr>
          <p:cNvSpPr/>
          <p:nvPr/>
        </p:nvSpPr>
        <p:spPr>
          <a:xfrm>
            <a:off x="957217" y="2692810"/>
            <a:ext cx="747320" cy="215444"/>
          </a:xfrm>
          <a:prstGeom prst="rect">
            <a:avLst/>
          </a:prstGeom>
        </p:spPr>
        <p:txBody>
          <a:bodyPr wrap="none">
            <a:spAutoFit/>
          </a:bodyPr>
          <a:lstStyle/>
          <a:p>
            <a:r>
              <a:rPr lang="en-US" altLang="zh-CN" sz="800" dirty="0">
                <a:latin typeface="微软雅黑" panose="020B0503020204020204" pitchFamily="34" charset="-122"/>
                <a:ea typeface="微软雅黑" panose="020B0503020204020204" pitchFamily="34" charset="-122"/>
              </a:rPr>
              <a:t>sub-band 1</a:t>
            </a:r>
            <a:endParaRPr lang="zh-CN" altLang="en-US" sz="1400" dirty="0"/>
          </a:p>
        </p:txBody>
      </p:sp>
      <p:sp>
        <p:nvSpPr>
          <p:cNvPr id="78" name="矩形 60">
            <a:extLst>
              <a:ext uri="{FF2B5EF4-FFF2-40B4-BE49-F238E27FC236}">
                <a16:creationId xmlns:a16="http://schemas.microsoft.com/office/drawing/2014/main" id="{99F00325-DE75-4252-8002-4E4C2AC057B3}"/>
              </a:ext>
            </a:extLst>
          </p:cNvPr>
          <p:cNvSpPr/>
          <p:nvPr/>
        </p:nvSpPr>
        <p:spPr>
          <a:xfrm>
            <a:off x="957980" y="2895696"/>
            <a:ext cx="747320" cy="215444"/>
          </a:xfrm>
          <a:prstGeom prst="rect">
            <a:avLst/>
          </a:prstGeom>
        </p:spPr>
        <p:txBody>
          <a:bodyPr wrap="none">
            <a:spAutoFit/>
          </a:bodyPr>
          <a:lstStyle/>
          <a:p>
            <a:r>
              <a:rPr lang="en-US" altLang="zh-CN" sz="800" dirty="0">
                <a:latin typeface="微软雅黑" panose="020B0503020204020204" pitchFamily="34" charset="-122"/>
                <a:ea typeface="微软雅黑" panose="020B0503020204020204" pitchFamily="34" charset="-122"/>
              </a:rPr>
              <a:t>sub-band 2</a:t>
            </a:r>
            <a:endParaRPr lang="zh-CN" altLang="en-US" sz="1400" dirty="0"/>
          </a:p>
        </p:txBody>
      </p:sp>
      <p:sp>
        <p:nvSpPr>
          <p:cNvPr id="79" name="矩形 64">
            <a:extLst>
              <a:ext uri="{FF2B5EF4-FFF2-40B4-BE49-F238E27FC236}">
                <a16:creationId xmlns:a16="http://schemas.microsoft.com/office/drawing/2014/main" id="{E51D20FA-9B7A-4E87-800F-E5CAC845530C}"/>
              </a:ext>
            </a:extLst>
          </p:cNvPr>
          <p:cNvSpPr/>
          <p:nvPr/>
        </p:nvSpPr>
        <p:spPr>
          <a:xfrm>
            <a:off x="957980" y="3071402"/>
            <a:ext cx="747320" cy="215444"/>
          </a:xfrm>
          <a:prstGeom prst="rect">
            <a:avLst/>
          </a:prstGeom>
        </p:spPr>
        <p:txBody>
          <a:bodyPr wrap="none">
            <a:spAutoFit/>
          </a:bodyPr>
          <a:lstStyle/>
          <a:p>
            <a:r>
              <a:rPr lang="en-US" altLang="zh-CN" sz="800" dirty="0">
                <a:latin typeface="微软雅黑" panose="020B0503020204020204" pitchFamily="34" charset="-122"/>
                <a:ea typeface="微软雅黑" panose="020B0503020204020204" pitchFamily="34" charset="-122"/>
              </a:rPr>
              <a:t>sub-band 3</a:t>
            </a:r>
            <a:endParaRPr lang="zh-CN" altLang="en-US" sz="1400" dirty="0"/>
          </a:p>
        </p:txBody>
      </p:sp>
      <p:sp>
        <p:nvSpPr>
          <p:cNvPr id="80" name="矩形 65">
            <a:extLst>
              <a:ext uri="{FF2B5EF4-FFF2-40B4-BE49-F238E27FC236}">
                <a16:creationId xmlns:a16="http://schemas.microsoft.com/office/drawing/2014/main" id="{A9FB6810-43DE-455B-9F89-EC541A19D924}"/>
              </a:ext>
            </a:extLst>
          </p:cNvPr>
          <p:cNvSpPr/>
          <p:nvPr/>
        </p:nvSpPr>
        <p:spPr>
          <a:xfrm>
            <a:off x="957980" y="3251970"/>
            <a:ext cx="747320" cy="215444"/>
          </a:xfrm>
          <a:prstGeom prst="rect">
            <a:avLst/>
          </a:prstGeom>
        </p:spPr>
        <p:txBody>
          <a:bodyPr wrap="none">
            <a:spAutoFit/>
          </a:bodyPr>
          <a:lstStyle/>
          <a:p>
            <a:r>
              <a:rPr lang="en-US" altLang="zh-CN" sz="800" dirty="0">
                <a:latin typeface="微软雅黑" panose="020B0503020204020204" pitchFamily="34" charset="-122"/>
                <a:ea typeface="微软雅黑" panose="020B0503020204020204" pitchFamily="34" charset="-122"/>
              </a:rPr>
              <a:t>sub-band 4</a:t>
            </a:r>
            <a:endParaRPr lang="zh-CN" altLang="en-US" sz="1400" dirty="0"/>
          </a:p>
        </p:txBody>
      </p:sp>
      <p:sp>
        <p:nvSpPr>
          <p:cNvPr id="81" name="矩形 66">
            <a:extLst>
              <a:ext uri="{FF2B5EF4-FFF2-40B4-BE49-F238E27FC236}">
                <a16:creationId xmlns:a16="http://schemas.microsoft.com/office/drawing/2014/main" id="{8420C696-82C3-4C64-A445-84DCCC8F33AC}"/>
              </a:ext>
            </a:extLst>
          </p:cNvPr>
          <p:cNvSpPr/>
          <p:nvPr/>
        </p:nvSpPr>
        <p:spPr>
          <a:xfrm>
            <a:off x="957980" y="3427676"/>
            <a:ext cx="747320" cy="215444"/>
          </a:xfrm>
          <a:prstGeom prst="rect">
            <a:avLst/>
          </a:prstGeom>
        </p:spPr>
        <p:txBody>
          <a:bodyPr wrap="none">
            <a:spAutoFit/>
          </a:bodyPr>
          <a:lstStyle/>
          <a:p>
            <a:r>
              <a:rPr lang="en-US" altLang="zh-CN" sz="800" dirty="0">
                <a:latin typeface="微软雅黑" panose="020B0503020204020204" pitchFamily="34" charset="-122"/>
                <a:ea typeface="微软雅黑" panose="020B0503020204020204" pitchFamily="34" charset="-122"/>
              </a:rPr>
              <a:t>sub-band 5</a:t>
            </a:r>
            <a:endParaRPr lang="zh-CN" altLang="en-US" sz="1400" dirty="0"/>
          </a:p>
        </p:txBody>
      </p:sp>
      <p:graphicFrame>
        <p:nvGraphicFramePr>
          <p:cNvPr id="82" name="表格 67">
            <a:extLst>
              <a:ext uri="{FF2B5EF4-FFF2-40B4-BE49-F238E27FC236}">
                <a16:creationId xmlns:a16="http://schemas.microsoft.com/office/drawing/2014/main" id="{C6824B06-2A07-4163-AB5F-71B9BCC9ACA0}"/>
              </a:ext>
            </a:extLst>
          </p:cNvPr>
          <p:cNvGraphicFramePr>
            <a:graphicFrameLocks noGrp="1"/>
          </p:cNvGraphicFramePr>
          <p:nvPr>
            <p:extLst>
              <p:ext uri="{D42A27DB-BD31-4B8C-83A1-F6EECF244321}">
                <p14:modId xmlns:p14="http://schemas.microsoft.com/office/powerpoint/2010/main" val="2270911478"/>
              </p:ext>
            </p:extLst>
          </p:nvPr>
        </p:nvGraphicFramePr>
        <p:xfrm>
          <a:off x="2585748" y="2452031"/>
          <a:ext cx="320698" cy="274320"/>
        </p:xfrm>
        <a:graphic>
          <a:graphicData uri="http://schemas.openxmlformats.org/drawingml/2006/table">
            <a:tbl>
              <a:tblPr/>
              <a:tblGrid>
                <a:gridCol w="160349">
                  <a:extLst>
                    <a:ext uri="{9D8B030D-6E8A-4147-A177-3AD203B41FA5}">
                      <a16:colId xmlns:a16="http://schemas.microsoft.com/office/drawing/2014/main" val="2385529084"/>
                    </a:ext>
                  </a:extLst>
                </a:gridCol>
                <a:gridCol w="160349">
                  <a:extLst>
                    <a:ext uri="{9D8B030D-6E8A-4147-A177-3AD203B41FA5}">
                      <a16:colId xmlns:a16="http://schemas.microsoft.com/office/drawing/2014/main" val="491367428"/>
                    </a:ext>
                  </a:extLst>
                </a:gridCol>
              </a:tblGrid>
              <a:tr h="57708">
                <a:tc>
                  <a:txBody>
                    <a:bodyPr/>
                    <a:lstStyle/>
                    <a:p>
                      <a:pPr algn="l" fontAlgn="ctr"/>
                      <a:r>
                        <a:rPr lang="zh-CN" altLang="en-US" sz="400" b="0" i="0" u="none" strike="noStrike">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885324688"/>
                  </a:ext>
                </a:extLst>
              </a:tr>
              <a:tr h="57708">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845566335"/>
                  </a:ext>
                </a:extLst>
              </a:tr>
              <a:tr h="57708">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101177002"/>
                  </a:ext>
                </a:extLst>
              </a:tr>
              <a:tr h="57708">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4255601575"/>
                  </a:ext>
                </a:extLst>
              </a:tr>
            </a:tbl>
          </a:graphicData>
        </a:graphic>
      </p:graphicFrame>
      <p:graphicFrame>
        <p:nvGraphicFramePr>
          <p:cNvPr id="84" name="表格 68">
            <a:extLst>
              <a:ext uri="{FF2B5EF4-FFF2-40B4-BE49-F238E27FC236}">
                <a16:creationId xmlns:a16="http://schemas.microsoft.com/office/drawing/2014/main" id="{3067734A-94BB-436B-8537-178B9C9D245A}"/>
              </a:ext>
            </a:extLst>
          </p:cNvPr>
          <p:cNvGraphicFramePr>
            <a:graphicFrameLocks noGrp="1"/>
          </p:cNvGraphicFramePr>
          <p:nvPr>
            <p:extLst>
              <p:ext uri="{D42A27DB-BD31-4B8C-83A1-F6EECF244321}">
                <p14:modId xmlns:p14="http://schemas.microsoft.com/office/powerpoint/2010/main" val="3373874306"/>
              </p:ext>
            </p:extLst>
          </p:nvPr>
        </p:nvGraphicFramePr>
        <p:xfrm>
          <a:off x="2585748" y="2895422"/>
          <a:ext cx="320698" cy="291396"/>
        </p:xfrm>
        <a:graphic>
          <a:graphicData uri="http://schemas.openxmlformats.org/drawingml/2006/table">
            <a:tbl>
              <a:tblPr/>
              <a:tblGrid>
                <a:gridCol w="160349">
                  <a:extLst>
                    <a:ext uri="{9D8B030D-6E8A-4147-A177-3AD203B41FA5}">
                      <a16:colId xmlns:a16="http://schemas.microsoft.com/office/drawing/2014/main" val="2385529084"/>
                    </a:ext>
                  </a:extLst>
                </a:gridCol>
                <a:gridCol w="160349">
                  <a:extLst>
                    <a:ext uri="{9D8B030D-6E8A-4147-A177-3AD203B41FA5}">
                      <a16:colId xmlns:a16="http://schemas.microsoft.com/office/drawing/2014/main" val="491367428"/>
                    </a:ext>
                  </a:extLst>
                </a:gridCol>
              </a:tblGrid>
              <a:tr h="72849">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40000"/>
                        <a:lumOff val="60000"/>
                      </a:schemeClr>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885324688"/>
                  </a:ext>
                </a:extLst>
              </a:tr>
              <a:tr h="72849">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845566335"/>
                  </a:ext>
                </a:extLst>
              </a:tr>
              <a:tr h="72849">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101177002"/>
                  </a:ext>
                </a:extLst>
              </a:tr>
              <a:tr h="72849">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4255601575"/>
                  </a:ext>
                </a:extLst>
              </a:tr>
            </a:tbl>
          </a:graphicData>
        </a:graphic>
      </p:graphicFrame>
      <p:graphicFrame>
        <p:nvGraphicFramePr>
          <p:cNvPr id="85" name="表格 69">
            <a:extLst>
              <a:ext uri="{FF2B5EF4-FFF2-40B4-BE49-F238E27FC236}">
                <a16:creationId xmlns:a16="http://schemas.microsoft.com/office/drawing/2014/main" id="{F25425AC-6B45-4DA3-B1D8-FC9CCE8E9E87}"/>
              </a:ext>
            </a:extLst>
          </p:cNvPr>
          <p:cNvGraphicFramePr>
            <a:graphicFrameLocks noGrp="1"/>
          </p:cNvGraphicFramePr>
          <p:nvPr>
            <p:extLst>
              <p:ext uri="{D42A27DB-BD31-4B8C-83A1-F6EECF244321}">
                <p14:modId xmlns:p14="http://schemas.microsoft.com/office/powerpoint/2010/main" val="2974570018"/>
              </p:ext>
            </p:extLst>
          </p:nvPr>
        </p:nvGraphicFramePr>
        <p:xfrm>
          <a:off x="2585748" y="3376188"/>
          <a:ext cx="320698" cy="274320"/>
        </p:xfrm>
        <a:graphic>
          <a:graphicData uri="http://schemas.openxmlformats.org/drawingml/2006/table">
            <a:tbl>
              <a:tblPr/>
              <a:tblGrid>
                <a:gridCol w="160349">
                  <a:extLst>
                    <a:ext uri="{9D8B030D-6E8A-4147-A177-3AD203B41FA5}">
                      <a16:colId xmlns:a16="http://schemas.microsoft.com/office/drawing/2014/main" val="2385529084"/>
                    </a:ext>
                  </a:extLst>
                </a:gridCol>
                <a:gridCol w="160349">
                  <a:extLst>
                    <a:ext uri="{9D8B030D-6E8A-4147-A177-3AD203B41FA5}">
                      <a16:colId xmlns:a16="http://schemas.microsoft.com/office/drawing/2014/main" val="491367428"/>
                    </a:ext>
                  </a:extLst>
                </a:gridCol>
              </a:tblGrid>
              <a:tr h="63976">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75000"/>
                      </a:schemeClr>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885324688"/>
                  </a:ext>
                </a:extLst>
              </a:tr>
              <a:tr h="63976">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845566335"/>
                  </a:ext>
                </a:extLst>
              </a:tr>
              <a:tr h="63976">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1101177002"/>
                  </a:ext>
                </a:extLst>
              </a:tr>
              <a:tr h="63976">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algn="l" fontAlgn="ctr"/>
                      <a:r>
                        <a:rPr lang="zh-CN" altLang="en-US" sz="400" b="0" i="0" u="none" strike="noStrike" dirty="0">
                          <a:effectLst/>
                          <a:latin typeface="宋体" panose="02010600030101010101" pitchFamily="2" charset="-122"/>
                          <a:ea typeface="宋体" panose="02010600030101010101" pitchFamily="2" charset="-122"/>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extLst>
                  <a:ext uri="{0D108BD9-81ED-4DB2-BD59-A6C34878D82A}">
                    <a16:rowId xmlns:a16="http://schemas.microsoft.com/office/drawing/2014/main" val="4255601575"/>
                  </a:ext>
                </a:extLst>
              </a:tr>
            </a:tbl>
          </a:graphicData>
        </a:graphic>
      </p:graphicFrame>
      <p:cxnSp>
        <p:nvCxnSpPr>
          <p:cNvPr id="86" name="直接连接符 70">
            <a:extLst>
              <a:ext uri="{FF2B5EF4-FFF2-40B4-BE49-F238E27FC236}">
                <a16:creationId xmlns:a16="http://schemas.microsoft.com/office/drawing/2014/main" id="{A9976F77-D035-4072-B02C-1851AE8AE1F8}"/>
              </a:ext>
            </a:extLst>
          </p:cNvPr>
          <p:cNvCxnSpPr>
            <a:cxnSpLocks/>
            <a:endCxn id="82" idx="1"/>
          </p:cNvCxnSpPr>
          <p:nvPr/>
        </p:nvCxnSpPr>
        <p:spPr>
          <a:xfrm flipV="1">
            <a:off x="2100292" y="2589191"/>
            <a:ext cx="485456" cy="4333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71">
            <a:extLst>
              <a:ext uri="{FF2B5EF4-FFF2-40B4-BE49-F238E27FC236}">
                <a16:creationId xmlns:a16="http://schemas.microsoft.com/office/drawing/2014/main" id="{F6511D1D-AF53-4D8F-8F13-CC6736D09D1C}"/>
              </a:ext>
            </a:extLst>
          </p:cNvPr>
          <p:cNvCxnSpPr>
            <a:cxnSpLocks/>
            <a:endCxn id="84" idx="1"/>
          </p:cNvCxnSpPr>
          <p:nvPr/>
        </p:nvCxnSpPr>
        <p:spPr>
          <a:xfrm>
            <a:off x="2100292" y="2962943"/>
            <a:ext cx="485456" cy="7817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72">
            <a:extLst>
              <a:ext uri="{FF2B5EF4-FFF2-40B4-BE49-F238E27FC236}">
                <a16:creationId xmlns:a16="http://schemas.microsoft.com/office/drawing/2014/main" id="{5982C0F9-A86D-4DD1-B877-8DDFCA51307B}"/>
              </a:ext>
            </a:extLst>
          </p:cNvPr>
          <p:cNvCxnSpPr>
            <a:cxnSpLocks/>
            <a:endCxn id="85" idx="1"/>
          </p:cNvCxnSpPr>
          <p:nvPr/>
        </p:nvCxnSpPr>
        <p:spPr>
          <a:xfrm>
            <a:off x="2100292" y="3339834"/>
            <a:ext cx="485456" cy="1735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9" name="矩形 73">
            <a:extLst>
              <a:ext uri="{FF2B5EF4-FFF2-40B4-BE49-F238E27FC236}">
                <a16:creationId xmlns:a16="http://schemas.microsoft.com/office/drawing/2014/main" id="{EA8AF4A8-6F89-46B0-98CE-DC99BE1B6D3B}"/>
              </a:ext>
            </a:extLst>
          </p:cNvPr>
          <p:cNvSpPr/>
          <p:nvPr/>
        </p:nvSpPr>
        <p:spPr>
          <a:xfrm>
            <a:off x="2492662" y="2285018"/>
            <a:ext cx="506870" cy="200055"/>
          </a:xfrm>
          <a:prstGeom prst="rect">
            <a:avLst/>
          </a:prstGeom>
        </p:spPr>
        <p:txBody>
          <a:bodyPr wrap="none">
            <a:spAutoFit/>
          </a:bodyPr>
          <a:lstStyle/>
          <a:p>
            <a:r>
              <a:rPr lang="en-US" altLang="zh-CN" sz="700" b="1" dirty="0">
                <a:solidFill>
                  <a:srgbClr val="0070C0"/>
                </a:solidFill>
                <a:latin typeface="微软雅黑" panose="020B0503020204020204" pitchFamily="34" charset="-122"/>
                <a:ea typeface="微软雅黑" panose="020B0503020204020204" pitchFamily="34" charset="-122"/>
              </a:rPr>
              <a:t>TPMI 0</a:t>
            </a:r>
            <a:endParaRPr lang="zh-CN" altLang="en-US" sz="1100" b="1" dirty="0">
              <a:solidFill>
                <a:srgbClr val="0070C0"/>
              </a:solidFill>
            </a:endParaRPr>
          </a:p>
        </p:txBody>
      </p:sp>
      <p:sp>
        <p:nvSpPr>
          <p:cNvPr id="90" name="矩形 74">
            <a:extLst>
              <a:ext uri="{FF2B5EF4-FFF2-40B4-BE49-F238E27FC236}">
                <a16:creationId xmlns:a16="http://schemas.microsoft.com/office/drawing/2014/main" id="{5D16E7B2-D7F4-43DC-BAD8-A781792C0272}"/>
              </a:ext>
            </a:extLst>
          </p:cNvPr>
          <p:cNvSpPr/>
          <p:nvPr/>
        </p:nvSpPr>
        <p:spPr>
          <a:xfrm>
            <a:off x="2492662" y="2737730"/>
            <a:ext cx="506870" cy="200055"/>
          </a:xfrm>
          <a:prstGeom prst="rect">
            <a:avLst/>
          </a:prstGeom>
        </p:spPr>
        <p:txBody>
          <a:bodyPr wrap="none">
            <a:spAutoFit/>
          </a:bodyPr>
          <a:lstStyle/>
          <a:p>
            <a:r>
              <a:rPr lang="en-US" altLang="zh-CN" sz="700" b="1" dirty="0">
                <a:solidFill>
                  <a:srgbClr val="0070C0"/>
                </a:solidFill>
                <a:latin typeface="微软雅黑" panose="020B0503020204020204" pitchFamily="34" charset="-122"/>
                <a:ea typeface="微软雅黑" panose="020B0503020204020204" pitchFamily="34" charset="-122"/>
              </a:rPr>
              <a:t>TPMI 2</a:t>
            </a:r>
            <a:endParaRPr lang="zh-CN" altLang="en-US" sz="1100" b="1" dirty="0">
              <a:solidFill>
                <a:srgbClr val="0070C0"/>
              </a:solidFill>
            </a:endParaRPr>
          </a:p>
        </p:txBody>
      </p:sp>
      <p:sp>
        <p:nvSpPr>
          <p:cNvPr id="91" name="矩形 75">
            <a:extLst>
              <a:ext uri="{FF2B5EF4-FFF2-40B4-BE49-F238E27FC236}">
                <a16:creationId xmlns:a16="http://schemas.microsoft.com/office/drawing/2014/main" id="{B8E21B81-581A-4D44-9541-56DF61208F2B}"/>
              </a:ext>
            </a:extLst>
          </p:cNvPr>
          <p:cNvSpPr/>
          <p:nvPr/>
        </p:nvSpPr>
        <p:spPr>
          <a:xfrm>
            <a:off x="2492662" y="3211976"/>
            <a:ext cx="506870" cy="200055"/>
          </a:xfrm>
          <a:prstGeom prst="rect">
            <a:avLst/>
          </a:prstGeom>
        </p:spPr>
        <p:txBody>
          <a:bodyPr wrap="none">
            <a:spAutoFit/>
          </a:bodyPr>
          <a:lstStyle/>
          <a:p>
            <a:r>
              <a:rPr lang="en-US" altLang="zh-CN" sz="700" b="1" dirty="0">
                <a:solidFill>
                  <a:srgbClr val="0070C0"/>
                </a:solidFill>
                <a:latin typeface="微软雅黑" panose="020B0503020204020204" pitchFamily="34" charset="-122"/>
                <a:ea typeface="微软雅黑" panose="020B0503020204020204" pitchFamily="34" charset="-122"/>
              </a:rPr>
              <a:t>TPMI 4</a:t>
            </a:r>
            <a:endParaRPr lang="zh-CN" altLang="en-US" sz="1100" b="1" dirty="0">
              <a:solidFill>
                <a:srgbClr val="0070C0"/>
              </a:solidFill>
            </a:endParaRPr>
          </a:p>
        </p:txBody>
      </p:sp>
      <p:sp>
        <p:nvSpPr>
          <p:cNvPr id="92" name="矩形 31">
            <a:extLst>
              <a:ext uri="{FF2B5EF4-FFF2-40B4-BE49-F238E27FC236}">
                <a16:creationId xmlns:a16="http://schemas.microsoft.com/office/drawing/2014/main" id="{C46D191E-8347-4328-9B3F-F2ECFA8F44E7}"/>
              </a:ext>
            </a:extLst>
          </p:cNvPr>
          <p:cNvSpPr/>
          <p:nvPr/>
        </p:nvSpPr>
        <p:spPr>
          <a:xfrm>
            <a:off x="402789" y="2116932"/>
            <a:ext cx="2343308" cy="400110"/>
          </a:xfrm>
          <a:prstGeom prst="rect">
            <a:avLst/>
          </a:prstGeom>
        </p:spPr>
        <p:txBody>
          <a:bodyPr wrap="square">
            <a:spAutoFit/>
          </a:bodyPr>
          <a:lstStyle/>
          <a:p>
            <a:r>
              <a:rPr lang="en-US" altLang="zh-CN" sz="1000" dirty="0" err="1">
                <a:latin typeface="微软雅黑" panose="020B0503020204020204" pitchFamily="34" charset="-122"/>
                <a:ea typeface="微软雅黑" panose="020B0503020204020204" pitchFamily="34" charset="-122"/>
              </a:rPr>
              <a:t>gNB</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 </a:t>
            </a:r>
            <a:r>
              <a:rPr lang="en-US" altLang="zh-CN" sz="1000" dirty="0">
                <a:latin typeface="微软雅黑" panose="020B0503020204020204" pitchFamily="34" charset="-122"/>
                <a:ea typeface="微软雅黑" panose="020B0503020204020204" pitchFamily="34" charset="-122"/>
              </a:rPr>
              <a:t>Indicate TPMIs for part of the SBs with equal freq. interval</a:t>
            </a:r>
            <a:endParaRPr lang="zh-CN" altLang="en-US" dirty="0"/>
          </a:p>
        </p:txBody>
      </p:sp>
      <p:sp>
        <p:nvSpPr>
          <p:cNvPr id="93" name="矩形 77">
            <a:extLst>
              <a:ext uri="{FF2B5EF4-FFF2-40B4-BE49-F238E27FC236}">
                <a16:creationId xmlns:a16="http://schemas.microsoft.com/office/drawing/2014/main" id="{80E17419-81C0-4722-9AFF-6EFCE0F98686}"/>
              </a:ext>
            </a:extLst>
          </p:cNvPr>
          <p:cNvSpPr/>
          <p:nvPr/>
        </p:nvSpPr>
        <p:spPr>
          <a:xfrm>
            <a:off x="3757401" y="2114397"/>
            <a:ext cx="2454147" cy="400110"/>
          </a:xfrm>
          <a:prstGeom prst="rect">
            <a:avLst/>
          </a:prstGeom>
        </p:spPr>
        <p:txBody>
          <a:bodyPr wrap="square">
            <a:spAutoFit/>
          </a:bodyPr>
          <a:lstStyle/>
          <a:p>
            <a:r>
              <a:rPr lang="en-US" altLang="zh-CN" sz="1000" dirty="0">
                <a:latin typeface="微软雅黑" panose="020B0503020204020204" pitchFamily="34" charset="-122"/>
                <a:ea typeface="微软雅黑" panose="020B0503020204020204" pitchFamily="34" charset="-122"/>
              </a:rPr>
              <a:t>UE:</a:t>
            </a:r>
            <a:r>
              <a:rPr lang="zh-CN" altLang="en-US" sz="1000" dirty="0">
                <a:latin typeface="微软雅黑" panose="020B0503020204020204" pitchFamily="34" charset="-122"/>
                <a:ea typeface="微软雅黑" panose="020B0503020204020204" pitchFamily="34" charset="-122"/>
              </a:rPr>
              <a:t> </a:t>
            </a:r>
            <a:r>
              <a:rPr lang="en-US" altLang="zh-CN" sz="1000" dirty="0">
                <a:latin typeface="微软雅黑" panose="020B0503020204020204" pitchFamily="34" charset="-122"/>
                <a:ea typeface="微软雅黑" panose="020B0503020204020204" pitchFamily="34" charset="-122"/>
              </a:rPr>
              <a:t>Calculate the precoders of remaining SBs  with FD interpolation </a:t>
            </a:r>
            <a:endParaRPr lang="zh-CN" altLang="en-US" dirty="0"/>
          </a:p>
        </p:txBody>
      </p:sp>
      <p:graphicFrame>
        <p:nvGraphicFramePr>
          <p:cNvPr id="94" name="表格 78">
            <a:extLst>
              <a:ext uri="{FF2B5EF4-FFF2-40B4-BE49-F238E27FC236}">
                <a16:creationId xmlns:a16="http://schemas.microsoft.com/office/drawing/2014/main" id="{318F7EAD-8594-4CAD-B14B-26A0D2FE899A}"/>
              </a:ext>
            </a:extLst>
          </p:cNvPr>
          <p:cNvGraphicFramePr>
            <a:graphicFrameLocks noGrp="1"/>
          </p:cNvGraphicFramePr>
          <p:nvPr>
            <p:extLst>
              <p:ext uri="{D42A27DB-BD31-4B8C-83A1-F6EECF244321}">
                <p14:modId xmlns:p14="http://schemas.microsoft.com/office/powerpoint/2010/main" val="1751699593"/>
              </p:ext>
            </p:extLst>
          </p:nvPr>
        </p:nvGraphicFramePr>
        <p:xfrm>
          <a:off x="4393826" y="2522762"/>
          <a:ext cx="235342" cy="1097280"/>
        </p:xfrm>
        <a:graphic>
          <a:graphicData uri="http://schemas.openxmlformats.org/drawingml/2006/table">
            <a:tbl>
              <a:tblPr firstRow="1" bandRow="1">
                <a:tableStyleId>{5C22544A-7EE6-4342-B048-85BDC9FD1C3A}</a:tableStyleId>
              </a:tblPr>
              <a:tblGrid>
                <a:gridCol w="235342">
                  <a:extLst>
                    <a:ext uri="{9D8B030D-6E8A-4147-A177-3AD203B41FA5}">
                      <a16:colId xmlns:a16="http://schemas.microsoft.com/office/drawing/2014/main" val="1824360410"/>
                    </a:ext>
                  </a:extLst>
                </a:gridCol>
              </a:tblGrid>
              <a:tr h="0">
                <a:tc>
                  <a:txBody>
                    <a:bodyPr/>
                    <a:lstStyle/>
                    <a:p>
                      <a:endParaRPr lang="zh-CN" altLang="en-US" sz="600" dirty="0">
                        <a:solidFill>
                          <a:schemeClr val="accent1">
                            <a:lumMod val="40000"/>
                            <a:lumOff val="60000"/>
                          </a:schemeClr>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DCDB"/>
                    </a:solidFill>
                  </a:tcPr>
                </a:tc>
                <a:extLst>
                  <a:ext uri="{0D108BD9-81ED-4DB2-BD59-A6C34878D82A}">
                    <a16:rowId xmlns:a16="http://schemas.microsoft.com/office/drawing/2014/main" val="2928999450"/>
                  </a:ext>
                </a:extLst>
              </a:tr>
              <a:tr h="0">
                <a:tc>
                  <a:txBody>
                    <a:bodyPr/>
                    <a:lstStyle/>
                    <a:p>
                      <a:endParaRPr lang="zh-CN" alt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503326913"/>
                  </a:ext>
                </a:extLst>
              </a:tr>
              <a:tr h="0">
                <a:tc>
                  <a:txBody>
                    <a:bodyPr/>
                    <a:lstStyle/>
                    <a:p>
                      <a:endParaRPr lang="zh-CN" alt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90A7"/>
                    </a:solidFill>
                  </a:tcPr>
                </a:tc>
                <a:extLst>
                  <a:ext uri="{0D108BD9-81ED-4DB2-BD59-A6C34878D82A}">
                    <a16:rowId xmlns:a16="http://schemas.microsoft.com/office/drawing/2014/main" val="972601989"/>
                  </a:ext>
                </a:extLst>
              </a:tr>
              <a:tr h="0">
                <a:tc>
                  <a:txBody>
                    <a:bodyPr/>
                    <a:lstStyle/>
                    <a:p>
                      <a:endParaRPr lang="zh-CN" alt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412695490"/>
                  </a:ext>
                </a:extLst>
              </a:tr>
              <a:tr h="0">
                <a:tc>
                  <a:txBody>
                    <a:bodyPr/>
                    <a:lstStyle/>
                    <a:p>
                      <a:endParaRPr lang="zh-CN" alt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F0023"/>
                    </a:solidFill>
                  </a:tcPr>
                </a:tc>
                <a:extLst>
                  <a:ext uri="{0D108BD9-81ED-4DB2-BD59-A6C34878D82A}">
                    <a16:rowId xmlns:a16="http://schemas.microsoft.com/office/drawing/2014/main" val="3085446147"/>
                  </a:ext>
                </a:extLst>
              </a:tr>
              <a:tr h="0">
                <a:tc>
                  <a:txBody>
                    <a:bodyPr/>
                    <a:lstStyle/>
                    <a:p>
                      <a:endParaRPr lang="zh-CN" altLang="en-US" sz="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50000"/>
                      </a:schemeClr>
                    </a:solidFill>
                  </a:tcPr>
                </a:tc>
                <a:extLst>
                  <a:ext uri="{0D108BD9-81ED-4DB2-BD59-A6C34878D82A}">
                    <a16:rowId xmlns:a16="http://schemas.microsoft.com/office/drawing/2014/main" val="4270453491"/>
                  </a:ext>
                </a:extLst>
              </a:tr>
            </a:tbl>
          </a:graphicData>
        </a:graphic>
      </p:graphicFrame>
      <p:sp>
        <p:nvSpPr>
          <p:cNvPr id="95" name="箭头: 右 79">
            <a:extLst>
              <a:ext uri="{FF2B5EF4-FFF2-40B4-BE49-F238E27FC236}">
                <a16:creationId xmlns:a16="http://schemas.microsoft.com/office/drawing/2014/main" id="{13713A84-4259-419E-9723-841A782EDF83}"/>
              </a:ext>
            </a:extLst>
          </p:cNvPr>
          <p:cNvSpPr/>
          <p:nvPr/>
        </p:nvSpPr>
        <p:spPr>
          <a:xfrm>
            <a:off x="3511660" y="2876393"/>
            <a:ext cx="320698" cy="23847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Rectangle 12">
            <a:extLst>
              <a:ext uri="{FF2B5EF4-FFF2-40B4-BE49-F238E27FC236}">
                <a16:creationId xmlns:a16="http://schemas.microsoft.com/office/drawing/2014/main" id="{162730F6-2774-4975-B61E-2DCCDEAB2917}"/>
              </a:ext>
            </a:extLst>
          </p:cNvPr>
          <p:cNvSpPr/>
          <p:nvPr/>
        </p:nvSpPr>
        <p:spPr>
          <a:xfrm>
            <a:off x="4963033" y="2651806"/>
            <a:ext cx="1239652" cy="600164"/>
          </a:xfrm>
          <a:prstGeom prst="rect">
            <a:avLst/>
          </a:prstGeom>
        </p:spPr>
        <p:txBody>
          <a:bodyPr wrap="square">
            <a:spAutoFit/>
          </a:bodyPr>
          <a:lstStyle/>
          <a:p>
            <a:r>
              <a:rPr lang="en-US" altLang="zh-CN" sz="1100" b="1" dirty="0">
                <a:solidFill>
                  <a:srgbClr val="0070C0"/>
                </a:solidFill>
                <a:latin typeface="微软雅黑" panose="020B0503020204020204" pitchFamily="34" charset="-122"/>
                <a:ea typeface="微软雅黑" panose="020B0503020204020204" pitchFamily="34" charset="-122"/>
              </a:rPr>
              <a:t>max</a:t>
            </a:r>
            <a:r>
              <a:rPr lang="en-US" altLang="zh-CN" sz="1100" dirty="0">
                <a:solidFill>
                  <a:srgbClr val="1D1D1A"/>
                </a:solidFill>
                <a:latin typeface="微软雅黑" panose="020B0503020204020204" pitchFamily="34" charset="-122"/>
                <a:ea typeface="微软雅黑" panose="020B0503020204020204" pitchFamily="34" charset="-122"/>
              </a:rPr>
              <a:t> </a:t>
            </a:r>
            <a:r>
              <a:rPr lang="en-US" altLang="zh-CN" sz="1100" b="1" dirty="0">
                <a:solidFill>
                  <a:srgbClr val="0070C0"/>
                </a:solidFill>
                <a:latin typeface="微软雅黑" panose="020B0503020204020204" pitchFamily="34" charset="-122"/>
                <a:ea typeface="微软雅黑" panose="020B0503020204020204" pitchFamily="34" charset="-122"/>
              </a:rPr>
              <a:t>13-bits overhead is required</a:t>
            </a:r>
            <a:endParaRPr lang="zh-CN" altLang="en-US" sz="1100" dirty="0"/>
          </a:p>
        </p:txBody>
      </p:sp>
      <p:sp>
        <p:nvSpPr>
          <p:cNvPr id="97" name="Rectangle 96">
            <a:extLst>
              <a:ext uri="{FF2B5EF4-FFF2-40B4-BE49-F238E27FC236}">
                <a16:creationId xmlns:a16="http://schemas.microsoft.com/office/drawing/2014/main" id="{64E9C3F7-3549-4A83-A0FE-7B0D35874AD5}"/>
              </a:ext>
            </a:extLst>
          </p:cNvPr>
          <p:cNvSpPr/>
          <p:nvPr/>
        </p:nvSpPr>
        <p:spPr>
          <a:xfrm>
            <a:off x="183355" y="5923653"/>
            <a:ext cx="11562530" cy="861774"/>
          </a:xfrm>
          <a:prstGeom prst="rect">
            <a:avLst/>
          </a:prstGeom>
          <a:solidFill>
            <a:schemeClr val="tx2"/>
          </a:solidFill>
        </p:spPr>
        <p:txBody>
          <a:bodyPr wrap="square">
            <a:spAutoFit/>
          </a:bodyPr>
          <a:lstStyle/>
          <a:p>
            <a:pPr defTabSz="914400" eaLnBrk="0" fontAlgn="base" hangingPunct="0">
              <a:spcAft>
                <a:spcPct val="0"/>
              </a:spcAft>
              <a:buSzPct val="100000"/>
            </a:pPr>
            <a:r>
              <a:rPr lang="en-US" altLang="zh-CN" b="1" kern="0" dirty="0">
                <a:solidFill>
                  <a:srgbClr val="C00000"/>
                </a:solidFill>
                <a:latin typeface="Calibri"/>
                <a:ea typeface="微软雅黑" panose="020B0503020204020204" pitchFamily="34" charset="-122"/>
                <a:cs typeface="Calibri" panose="020F0502020204030204" pitchFamily="34" charset="0"/>
              </a:rPr>
              <a:t>Views:</a:t>
            </a:r>
          </a:p>
          <a:p>
            <a:pPr marL="285750" indent="-285750" defTabSz="914400" eaLnBrk="0" fontAlgn="base" hangingPunct="0">
              <a:spcAft>
                <a:spcPct val="0"/>
              </a:spcAft>
              <a:buSzPct val="100000"/>
              <a:buFont typeface="Wingdings" panose="05000000000000000000" pitchFamily="2" charset="2"/>
              <a:buChar char="n"/>
            </a:pPr>
            <a:r>
              <a:rPr lang="en-US" altLang="zh-CN" sz="1600" kern="0" dirty="0">
                <a:solidFill>
                  <a:srgbClr val="1D1D1A"/>
                </a:solidFill>
                <a:latin typeface="Arial" panose="020B0604020202020204"/>
                <a:ea typeface="等线" panose="02010600030101010101" pitchFamily="2" charset="-122"/>
                <a:cs typeface="Arial"/>
              </a:rPr>
              <a:t>Closed loop subband precoding is preferred for us since clear performance gain observed. For open loop, at least PRG size is required no less than 16/24 RBs, or restricted as non-coherent precoding.</a:t>
            </a:r>
            <a:endParaRPr lang="zh-CN" altLang="en-US" sz="1600" kern="0" dirty="0">
              <a:solidFill>
                <a:srgbClr val="1D1D1A"/>
              </a:solidFill>
              <a:latin typeface="Arial" panose="020B0604020202020204"/>
              <a:ea typeface="等线" panose="02010600030101010101" pitchFamily="2" charset="-122"/>
              <a:cs typeface="Arial"/>
            </a:endParaRPr>
          </a:p>
        </p:txBody>
      </p:sp>
      <p:sp>
        <p:nvSpPr>
          <p:cNvPr id="58" name="圆角矩形 18">
            <a:extLst>
              <a:ext uri="{FF2B5EF4-FFF2-40B4-BE49-F238E27FC236}">
                <a16:creationId xmlns:a16="http://schemas.microsoft.com/office/drawing/2014/main" id="{E4ED6802-02DE-4D8B-99EC-B181ABA19268}"/>
              </a:ext>
            </a:extLst>
          </p:cNvPr>
          <p:cNvSpPr/>
          <p:nvPr/>
        </p:nvSpPr>
        <p:spPr>
          <a:xfrm>
            <a:off x="183355" y="3856437"/>
            <a:ext cx="11905561" cy="2103784"/>
          </a:xfrm>
          <a:prstGeom prst="roundRect">
            <a:avLst>
              <a:gd name="adj" fmla="val 3526"/>
            </a:avLst>
          </a:prstGeom>
          <a:noFill/>
          <a:ln w="12700" cap="flat" cmpd="sng" algn="ctr">
            <a:solidFill>
              <a:srgbClr val="FFFFFF">
                <a:lumMod val="50000"/>
              </a:srgbClr>
            </a:solidFill>
            <a:prstDash val="dash"/>
            <a:miter lim="800000"/>
          </a:ln>
          <a:effectLst/>
        </p:spPr>
        <p:txBody>
          <a:bodyPr rtlCol="0" anchor="ctr"/>
          <a:lstStyle/>
          <a:p>
            <a:pPr algn="ctr" defTabSz="914034">
              <a:defRPr/>
            </a:pPr>
            <a:endParaRPr lang="zh-CN" altLang="en-US" sz="1599" kern="0">
              <a:solidFill>
                <a:srgbClr val="666666"/>
              </a:solidFill>
              <a:latin typeface="Arial" panose="020B0604020202020204" pitchFamily="34" charset="0"/>
              <a:ea typeface="等线" panose="02010600030101010101" pitchFamily="2" charset="-122"/>
              <a:cs typeface="Arial"/>
            </a:endParaRPr>
          </a:p>
        </p:txBody>
      </p:sp>
      <p:sp>
        <p:nvSpPr>
          <p:cNvPr id="2" name="TextBox 1">
            <a:extLst>
              <a:ext uri="{FF2B5EF4-FFF2-40B4-BE49-F238E27FC236}">
                <a16:creationId xmlns:a16="http://schemas.microsoft.com/office/drawing/2014/main" id="{5EF28911-7C1B-4B1E-A662-7C045D76831C}"/>
              </a:ext>
            </a:extLst>
          </p:cNvPr>
          <p:cNvSpPr txBox="1"/>
          <p:nvPr/>
        </p:nvSpPr>
        <p:spPr>
          <a:xfrm>
            <a:off x="4035451" y="387967"/>
            <a:ext cx="3094815" cy="462050"/>
          </a:xfrm>
          <a:prstGeom prst="rect">
            <a:avLst/>
          </a:prstGeom>
          <a:solidFill>
            <a:srgbClr val="FFFFFF"/>
          </a:solidFill>
        </p:spPr>
        <p:txBody>
          <a:bodyPr vert="horz" wrap="square" rtlCol="0">
            <a:spAutoFit/>
          </a:bodyPr>
          <a:lstStyle/>
          <a:p>
            <a:pPr algn="l">
              <a:lnSpc>
                <a:spcPts val="3440"/>
              </a:lnSpc>
            </a:pPr>
            <a:r>
              <a:rPr lang="en-US" altLang="zh-CN" sz="1400" b="1" dirty="0">
                <a:latin typeface="Microsoft YaHei" panose="020B0503020204020204" pitchFamily="34" charset="-122"/>
                <a:ea typeface="Microsoft YaHei" panose="020B0503020204020204" pitchFamily="34" charset="-122"/>
              </a:rPr>
              <a:t>Closed loop Subband precoding</a:t>
            </a:r>
            <a:endParaRPr lang="zh-CN" altLang="en-US" sz="1400" b="1" dirty="0">
              <a:latin typeface="Microsoft YaHei" panose="020B0503020204020204" pitchFamily="34" charset="-122"/>
              <a:ea typeface="Microsoft YaHei" panose="020B0503020204020204" pitchFamily="34" charset="-122"/>
            </a:endParaRPr>
          </a:p>
        </p:txBody>
      </p:sp>
      <p:sp>
        <p:nvSpPr>
          <p:cNvPr id="59" name="TextBox 58">
            <a:extLst>
              <a:ext uri="{FF2B5EF4-FFF2-40B4-BE49-F238E27FC236}">
                <a16:creationId xmlns:a16="http://schemas.microsoft.com/office/drawing/2014/main" id="{72C11F00-7467-44ED-9FA1-62501316609D}"/>
              </a:ext>
            </a:extLst>
          </p:cNvPr>
          <p:cNvSpPr txBox="1"/>
          <p:nvPr/>
        </p:nvSpPr>
        <p:spPr>
          <a:xfrm>
            <a:off x="4655189" y="3542268"/>
            <a:ext cx="3094815" cy="462050"/>
          </a:xfrm>
          <a:prstGeom prst="rect">
            <a:avLst/>
          </a:prstGeom>
          <a:solidFill>
            <a:srgbClr val="FFFFFF"/>
          </a:solidFill>
          <a:ln>
            <a:solidFill>
              <a:srgbClr val="FFFFFF"/>
            </a:solidFill>
          </a:ln>
        </p:spPr>
        <p:txBody>
          <a:bodyPr vert="horz" wrap="square" rtlCol="0">
            <a:spAutoFit/>
          </a:bodyPr>
          <a:lstStyle/>
          <a:p>
            <a:pPr algn="l">
              <a:lnSpc>
                <a:spcPts val="3440"/>
              </a:lnSpc>
            </a:pPr>
            <a:r>
              <a:rPr lang="en-US" altLang="zh-CN" sz="1400" b="1" dirty="0">
                <a:latin typeface="Microsoft YaHei" panose="020B0503020204020204" pitchFamily="34" charset="-122"/>
                <a:ea typeface="Microsoft YaHei" panose="020B0503020204020204" pitchFamily="34" charset="-122"/>
              </a:rPr>
              <a:t>Open loop Subband precoding</a:t>
            </a:r>
            <a:endParaRPr lang="zh-CN" altLang="en-US" sz="1400" b="1" dirty="0">
              <a:latin typeface="Microsoft YaHei" panose="020B0503020204020204" pitchFamily="34" charset="-122"/>
              <a:ea typeface="Microsoft YaHei" panose="020B0503020204020204" pitchFamily="34" charset="-122"/>
            </a:endParaRPr>
          </a:p>
        </p:txBody>
      </p:sp>
      <p:sp>
        <p:nvSpPr>
          <p:cNvPr id="6" name="Rectangle 5">
            <a:extLst>
              <a:ext uri="{FF2B5EF4-FFF2-40B4-BE49-F238E27FC236}">
                <a16:creationId xmlns:a16="http://schemas.microsoft.com/office/drawing/2014/main" id="{C4DC9925-D06A-4F67-AA86-8B53FD475C86}"/>
              </a:ext>
            </a:extLst>
          </p:cNvPr>
          <p:cNvSpPr/>
          <p:nvPr/>
        </p:nvSpPr>
        <p:spPr>
          <a:xfrm>
            <a:off x="296716" y="3916001"/>
            <a:ext cx="11900047" cy="2123658"/>
          </a:xfrm>
          <a:prstGeom prst="rect">
            <a:avLst/>
          </a:prstGeom>
        </p:spPr>
        <p:txBody>
          <a:bodyPr wrap="square">
            <a:spAutoFit/>
          </a:bodyPr>
          <a:lstStyle/>
          <a:p>
            <a:pPr>
              <a:spcAft>
                <a:spcPts val="300"/>
              </a:spcAft>
              <a:tabLst>
                <a:tab pos="914400" algn="l"/>
              </a:tabLst>
            </a:pPr>
            <a:r>
              <a:rPr lang="en-US" altLang="zh-CN" sz="1400" dirty="0">
                <a:solidFill>
                  <a:srgbClr val="1D1D1A"/>
                </a:solidFill>
              </a:rPr>
              <a:t>Precoder cycling for open loop subband precoding is proposed, but there are following main issues</a:t>
            </a:r>
          </a:p>
          <a:p>
            <a:pPr marL="171450" lvl="0" indent="-171450">
              <a:spcBef>
                <a:spcPts val="600"/>
              </a:spcBef>
              <a:spcAft>
                <a:spcPts val="300"/>
              </a:spcAft>
              <a:buFont typeface="Arial" panose="020B0604020202020204" pitchFamily="34" charset="0"/>
              <a:buChar char="•"/>
              <a:tabLst>
                <a:tab pos="914400" algn="l"/>
              </a:tabLst>
            </a:pPr>
            <a:r>
              <a:rPr lang="en-US" altLang="zh-CN" sz="1100" b="1" dirty="0">
                <a:solidFill>
                  <a:srgbClr val="1D1D1A"/>
                </a:solidFill>
                <a:latin typeface="微软雅黑" panose="020B0503020204020204" pitchFamily="34" charset="-122"/>
                <a:ea typeface="微软雅黑" panose="020B0503020204020204" pitchFamily="34" charset="-122"/>
              </a:rPr>
              <a:t>Strong interference for NW</a:t>
            </a:r>
            <a:r>
              <a:rPr lang="en-US" altLang="zh-CN" sz="1100" dirty="0">
                <a:solidFill>
                  <a:srgbClr val="1D1D1A"/>
                </a:solidFill>
                <a:latin typeface="微软雅黑" panose="020B0503020204020204" pitchFamily="34" charset="-122"/>
                <a:ea typeface="微软雅黑" panose="020B0503020204020204" pitchFamily="34" charset="-122"/>
              </a:rPr>
              <a:t>: Since the precoders are out of NW control, so the precoders in some subbands will be directly pointed to neighboring </a:t>
            </a:r>
            <a:r>
              <a:rPr lang="en-US" altLang="zh-CN" sz="1100" dirty="0" err="1">
                <a:solidFill>
                  <a:srgbClr val="1D1D1A"/>
                </a:solidFill>
                <a:latin typeface="微软雅黑" panose="020B0503020204020204" pitchFamily="34" charset="-122"/>
                <a:ea typeface="微软雅黑" panose="020B0503020204020204" pitchFamily="34" charset="-122"/>
              </a:rPr>
              <a:t>gNB</a:t>
            </a:r>
            <a:r>
              <a:rPr lang="en-US" altLang="zh-CN" sz="1100" dirty="0">
                <a:solidFill>
                  <a:srgbClr val="1D1D1A"/>
                </a:solidFill>
                <a:latin typeface="微软雅黑" panose="020B0503020204020204" pitchFamily="34" charset="-122"/>
                <a:ea typeface="微软雅黑" panose="020B0503020204020204" pitchFamily="34" charset="-122"/>
              </a:rPr>
              <a:t>, which is strong interference for neighboring cells. Shown as UE2 precoders in the following figure.</a:t>
            </a:r>
          </a:p>
          <a:p>
            <a:pPr marL="171450" lvl="0" indent="-171450">
              <a:spcBef>
                <a:spcPts val="600"/>
              </a:spcBef>
              <a:buFont typeface="Arial" panose="020B0604020202020204" pitchFamily="34" charset="0"/>
              <a:buChar char="•"/>
              <a:tabLst>
                <a:tab pos="914400" algn="l"/>
              </a:tabLst>
            </a:pPr>
            <a:r>
              <a:rPr lang="en-US" altLang="zh-CN" sz="1100" b="1" dirty="0">
                <a:solidFill>
                  <a:srgbClr val="1D1D1A"/>
                </a:solidFill>
                <a:latin typeface="微软雅黑" panose="020B0503020204020204" pitchFamily="34" charset="-122"/>
                <a:ea typeface="微软雅黑" panose="020B0503020204020204" pitchFamily="34" charset="-122"/>
              </a:rPr>
              <a:t>Complexity of channel estimation</a:t>
            </a:r>
            <a:r>
              <a:rPr lang="en-US" altLang="zh-CN" sz="1100" dirty="0">
                <a:solidFill>
                  <a:srgbClr val="1D1D1A"/>
                </a:solidFill>
                <a:latin typeface="微软雅黑" panose="020B0503020204020204" pitchFamily="34" charset="-122"/>
                <a:ea typeface="微软雅黑" panose="020B0503020204020204" pitchFamily="34" charset="-122"/>
              </a:rPr>
              <a:t>: Since PRG is introduced for open loop precoder cycling, the strong interference </a:t>
            </a:r>
          </a:p>
          <a:p>
            <a:pPr lvl="0">
              <a:spcBef>
                <a:spcPts val="300"/>
              </a:spcBef>
              <a:tabLst>
                <a:tab pos="914400" algn="l"/>
              </a:tabLst>
            </a:pPr>
            <a:r>
              <a:rPr lang="en-US" altLang="zh-CN" sz="1100" dirty="0">
                <a:solidFill>
                  <a:srgbClr val="1D1D1A"/>
                </a:solidFill>
                <a:latin typeface="微软雅黑" panose="020B0503020204020204" pitchFamily="34" charset="-122"/>
                <a:ea typeface="微软雅黑" panose="020B0503020204020204" pitchFamily="34" charset="-122"/>
              </a:rPr>
              <a:t>for neighboring cells will be per PRG. Small size of PRG means interference will be segmental for neighboring cells, it requires </a:t>
            </a:r>
          </a:p>
          <a:p>
            <a:pPr lvl="0">
              <a:spcBef>
                <a:spcPts val="300"/>
              </a:spcBef>
              <a:tabLst>
                <a:tab pos="914400" algn="l"/>
              </a:tabLst>
            </a:pPr>
            <a:r>
              <a:rPr lang="en-US" altLang="zh-CN" sz="1100" dirty="0">
                <a:solidFill>
                  <a:srgbClr val="1D1D1A"/>
                </a:solidFill>
                <a:latin typeface="微软雅黑" panose="020B0503020204020204" pitchFamily="34" charset="-122"/>
                <a:ea typeface="微软雅黑" panose="020B0503020204020204" pitchFamily="34" charset="-122"/>
              </a:rPr>
              <a:t>always small size for channel estimation, otherwise the channel/interference estimation will be a incorrect (i.e., some subband is </a:t>
            </a:r>
          </a:p>
          <a:p>
            <a:pPr lvl="0">
              <a:spcBef>
                <a:spcPts val="300"/>
              </a:spcBef>
              <a:tabLst>
                <a:tab pos="914400" algn="l"/>
              </a:tabLst>
            </a:pPr>
            <a:r>
              <a:rPr lang="en-US" altLang="zh-CN" sz="1100" dirty="0">
                <a:solidFill>
                  <a:srgbClr val="1D1D1A"/>
                </a:solidFill>
                <a:latin typeface="微软雅黑" panose="020B0503020204020204" pitchFamily="34" charset="-122"/>
                <a:ea typeface="微软雅黑" panose="020B0503020204020204" pitchFamily="34" charset="-122"/>
              </a:rPr>
              <a:t>no interference, some subband is strong interference in the same channel/interference estimation). </a:t>
            </a:r>
          </a:p>
          <a:p>
            <a:pPr lvl="0">
              <a:spcBef>
                <a:spcPts val="300"/>
              </a:spcBef>
              <a:tabLst>
                <a:tab pos="914400" algn="l"/>
              </a:tabLst>
            </a:pPr>
            <a:r>
              <a:rPr lang="en-US" altLang="zh-CN" sz="1100" dirty="0">
                <a:solidFill>
                  <a:srgbClr val="1D1D1A"/>
                </a:solidFill>
                <a:latin typeface="微软雅黑" panose="020B0503020204020204" pitchFamily="34" charset="-122"/>
                <a:ea typeface="微软雅黑" panose="020B0503020204020204" pitchFamily="34" charset="-122"/>
              </a:rPr>
              <a:t>So, large enough PRG, such as 16/24PRG, is required before we agree to introduce the feature. </a:t>
            </a:r>
          </a:p>
          <a:p>
            <a:pPr lvl="0">
              <a:spcBef>
                <a:spcPts val="600"/>
              </a:spcBef>
              <a:spcAft>
                <a:spcPts val="300"/>
              </a:spcAft>
              <a:tabLst>
                <a:tab pos="914400" algn="l"/>
              </a:tabLst>
            </a:pPr>
            <a:r>
              <a:rPr lang="en-US" altLang="zh-CN" sz="1100" dirty="0">
                <a:solidFill>
                  <a:srgbClr val="1D1D1A"/>
                </a:solidFill>
                <a:latin typeface="微软雅黑" panose="020B0503020204020204" pitchFamily="34" charset="-122"/>
                <a:ea typeface="微软雅黑" panose="020B0503020204020204" pitchFamily="34" charset="-122"/>
              </a:rPr>
              <a:t> </a:t>
            </a:r>
          </a:p>
        </p:txBody>
      </p:sp>
      <p:pic>
        <p:nvPicPr>
          <p:cNvPr id="1026" name="Picture 28">
            <a:extLst>
              <a:ext uri="{FF2B5EF4-FFF2-40B4-BE49-F238E27FC236}">
                <a16:creationId xmlns:a16="http://schemas.microsoft.com/office/drawing/2014/main" id="{F9FEA6DF-33BE-407A-8C56-CC284B643E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4450" y="4905052"/>
            <a:ext cx="2938390" cy="82903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C0C4D4A-8383-470A-945B-28F9BA17F151}"/>
              </a:ext>
            </a:extLst>
          </p:cNvPr>
          <p:cNvSpPr txBox="1"/>
          <p:nvPr/>
        </p:nvSpPr>
        <p:spPr>
          <a:xfrm>
            <a:off x="10673645" y="5281146"/>
            <a:ext cx="1267225" cy="452945"/>
          </a:xfrm>
          <a:prstGeom prst="rect">
            <a:avLst/>
          </a:prstGeom>
          <a:noFill/>
        </p:spPr>
        <p:txBody>
          <a:bodyPr vert="horz" wrap="square" rtlCol="0">
            <a:spAutoFit/>
          </a:bodyPr>
          <a:lstStyle/>
          <a:p>
            <a:pPr algn="l">
              <a:lnSpc>
                <a:spcPts val="3440"/>
              </a:lnSpc>
            </a:pPr>
            <a:r>
              <a:rPr lang="en-US" altLang="zh-CN" sz="1050" dirty="0">
                <a:latin typeface="Microsoft YaHei" panose="020B0503020204020204" pitchFamily="34" charset="-122"/>
                <a:ea typeface="Microsoft YaHei" panose="020B0503020204020204" pitchFamily="34" charset="-122"/>
              </a:rPr>
              <a:t>(Open loop)</a:t>
            </a:r>
            <a:endParaRPr lang="zh-CN" altLang="en-US" sz="1050" dirty="0">
              <a:latin typeface="Microsoft YaHei" panose="020B0503020204020204" pitchFamily="34" charset="-122"/>
              <a:ea typeface="Microsoft YaHei" panose="020B0503020204020204" pitchFamily="34" charset="-122"/>
            </a:endParaRPr>
          </a:p>
        </p:txBody>
      </p:sp>
      <p:sp>
        <p:nvSpPr>
          <p:cNvPr id="60" name="TextBox 59">
            <a:extLst>
              <a:ext uri="{FF2B5EF4-FFF2-40B4-BE49-F238E27FC236}">
                <a16:creationId xmlns:a16="http://schemas.microsoft.com/office/drawing/2014/main" id="{B5205328-2FAA-4C2D-B77A-0AF1BCEB936B}"/>
              </a:ext>
            </a:extLst>
          </p:cNvPr>
          <p:cNvSpPr txBox="1"/>
          <p:nvPr/>
        </p:nvSpPr>
        <p:spPr>
          <a:xfrm>
            <a:off x="9879619" y="5413118"/>
            <a:ext cx="1267225" cy="452945"/>
          </a:xfrm>
          <a:prstGeom prst="rect">
            <a:avLst/>
          </a:prstGeom>
          <a:noFill/>
        </p:spPr>
        <p:txBody>
          <a:bodyPr vert="horz" wrap="square" rtlCol="0">
            <a:spAutoFit/>
          </a:bodyPr>
          <a:lstStyle/>
          <a:p>
            <a:pPr algn="l">
              <a:lnSpc>
                <a:spcPts val="3440"/>
              </a:lnSpc>
            </a:pPr>
            <a:r>
              <a:rPr lang="en-US" altLang="zh-CN" sz="1050" dirty="0">
                <a:latin typeface="Microsoft YaHei" panose="020B0503020204020204" pitchFamily="34" charset="-122"/>
                <a:ea typeface="Microsoft YaHei" panose="020B0503020204020204" pitchFamily="34" charset="-122"/>
              </a:rPr>
              <a:t>(Closed loop)</a:t>
            </a:r>
            <a:endParaRPr lang="zh-CN" altLang="en-US" sz="1050" dirty="0">
              <a:latin typeface="Microsoft YaHei" panose="020B0503020204020204" pitchFamily="34" charset="-122"/>
              <a:ea typeface="Microsoft YaHei" panose="020B0503020204020204" pitchFamily="34" charset="-122"/>
            </a:endParaRPr>
          </a:p>
        </p:txBody>
      </p:sp>
      <p:sp>
        <p:nvSpPr>
          <p:cNvPr id="62" name="TextBox 61">
            <a:extLst>
              <a:ext uri="{FF2B5EF4-FFF2-40B4-BE49-F238E27FC236}">
                <a16:creationId xmlns:a16="http://schemas.microsoft.com/office/drawing/2014/main" id="{1101893D-249E-4752-9595-982000B1D36C}"/>
              </a:ext>
            </a:extLst>
          </p:cNvPr>
          <p:cNvSpPr txBox="1"/>
          <p:nvPr/>
        </p:nvSpPr>
        <p:spPr>
          <a:xfrm>
            <a:off x="9392960" y="5099580"/>
            <a:ext cx="1267225" cy="452945"/>
          </a:xfrm>
          <a:prstGeom prst="rect">
            <a:avLst/>
          </a:prstGeom>
          <a:noFill/>
        </p:spPr>
        <p:txBody>
          <a:bodyPr vert="horz" wrap="square" rtlCol="0">
            <a:spAutoFit/>
          </a:bodyPr>
          <a:lstStyle/>
          <a:p>
            <a:pPr algn="l">
              <a:lnSpc>
                <a:spcPts val="3440"/>
              </a:lnSpc>
            </a:pPr>
            <a:r>
              <a:rPr lang="en-US" altLang="zh-CN" sz="1050" dirty="0">
                <a:latin typeface="Microsoft YaHei" panose="020B0503020204020204" pitchFamily="34" charset="-122"/>
                <a:ea typeface="Microsoft YaHei" panose="020B0503020204020204" pitchFamily="34" charset="-122"/>
              </a:rPr>
              <a:t>(Serving cell)</a:t>
            </a:r>
            <a:endParaRPr lang="zh-CN" altLang="en-US" sz="1050" dirty="0">
              <a:latin typeface="Microsoft YaHei" panose="020B0503020204020204" pitchFamily="34" charset="-122"/>
              <a:ea typeface="Microsoft YaHei" panose="020B0503020204020204" pitchFamily="34" charset="-122"/>
            </a:endParaRPr>
          </a:p>
        </p:txBody>
      </p:sp>
      <p:sp>
        <p:nvSpPr>
          <p:cNvPr id="48" name="TextBox 47">
            <a:extLst>
              <a:ext uri="{FF2B5EF4-FFF2-40B4-BE49-F238E27FC236}">
                <a16:creationId xmlns:a16="http://schemas.microsoft.com/office/drawing/2014/main" id="{45BAF5BE-164D-44A3-A94C-F1E9165A5101}"/>
              </a:ext>
            </a:extLst>
          </p:cNvPr>
          <p:cNvSpPr txBox="1"/>
          <p:nvPr/>
        </p:nvSpPr>
        <p:spPr>
          <a:xfrm>
            <a:off x="10209837" y="4458612"/>
            <a:ext cx="1485521" cy="451406"/>
          </a:xfrm>
          <a:prstGeom prst="rect">
            <a:avLst/>
          </a:prstGeom>
          <a:noFill/>
        </p:spPr>
        <p:txBody>
          <a:bodyPr vert="horz" wrap="square" rtlCol="0">
            <a:spAutoFit/>
          </a:bodyPr>
          <a:lstStyle/>
          <a:p>
            <a:pPr algn="l">
              <a:lnSpc>
                <a:spcPts val="3440"/>
              </a:lnSpc>
            </a:pPr>
            <a:r>
              <a:rPr lang="en-US" altLang="zh-CN" sz="1050" dirty="0">
                <a:latin typeface="Microsoft YaHei" panose="020B0503020204020204" pitchFamily="34" charset="-122"/>
                <a:ea typeface="Microsoft YaHei" panose="020B0503020204020204" pitchFamily="34" charset="-122"/>
              </a:rPr>
              <a:t>(Strong interference)</a:t>
            </a:r>
            <a:endParaRPr lang="zh-CN" altLang="en-US" sz="1050" dirty="0">
              <a:latin typeface="Microsoft YaHei" panose="020B0503020204020204" pitchFamily="34" charset="-122"/>
              <a:ea typeface="Microsoft YaHei" panose="020B0503020204020204" pitchFamily="34" charset="-122"/>
            </a:endParaRPr>
          </a:p>
        </p:txBody>
      </p:sp>
      <p:cxnSp>
        <p:nvCxnSpPr>
          <p:cNvPr id="8" name="Straight Arrow Connector 7">
            <a:extLst>
              <a:ext uri="{FF2B5EF4-FFF2-40B4-BE49-F238E27FC236}">
                <a16:creationId xmlns:a16="http://schemas.microsoft.com/office/drawing/2014/main" id="{C3EEF83E-A793-4C00-8886-AE6697069ECB}"/>
              </a:ext>
            </a:extLst>
          </p:cNvPr>
          <p:cNvCxnSpPr>
            <a:cxnSpLocks/>
          </p:cNvCxnSpPr>
          <p:nvPr/>
        </p:nvCxnSpPr>
        <p:spPr>
          <a:xfrm>
            <a:off x="10952598" y="4883958"/>
            <a:ext cx="90280" cy="2146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50752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83829"/>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lnSpc>
                <a:spcPct val="120000"/>
              </a:lnSpc>
              <a:defRPr/>
            </a:pPr>
            <a:r>
              <a:rPr lang="en-US" altLang="zh-CN" sz="2800" b="1" dirty="0">
                <a:solidFill>
                  <a:srgbClr val="C00000"/>
                </a:solidFill>
                <a:latin typeface="+mn-lt"/>
                <a:cs typeface="Calibri" panose="020F0502020204030204" pitchFamily="34" charset="0"/>
              </a:rPr>
              <a:t>Conclusions</a:t>
            </a:r>
          </a:p>
        </p:txBody>
      </p:sp>
      <p:sp>
        <p:nvSpPr>
          <p:cNvPr id="2" name="矩形 1">
            <a:extLst>
              <a:ext uri="{FF2B5EF4-FFF2-40B4-BE49-F238E27FC236}">
                <a16:creationId xmlns:a16="http://schemas.microsoft.com/office/drawing/2014/main" id="{47F1F93E-DD9F-4B3C-A418-3A5845E24700}"/>
              </a:ext>
            </a:extLst>
          </p:cNvPr>
          <p:cNvSpPr/>
          <p:nvPr/>
        </p:nvSpPr>
        <p:spPr>
          <a:xfrm>
            <a:off x="333868" y="1247840"/>
            <a:ext cx="11529026" cy="4185761"/>
          </a:xfrm>
          <a:prstGeom prst="rect">
            <a:avLst/>
          </a:prstGeom>
        </p:spPr>
        <p:txBody>
          <a:bodyPr wrap="square">
            <a:spAutoFit/>
          </a:bodyPr>
          <a:lstStyle/>
          <a:p>
            <a:pPr defTabSz="914400" eaLnBrk="0" fontAlgn="base" hangingPunct="0">
              <a:spcBef>
                <a:spcPts val="600"/>
              </a:spcBef>
              <a:spcAft>
                <a:spcPct val="0"/>
              </a:spcAft>
              <a:buSzPct val="100000"/>
            </a:pPr>
            <a:r>
              <a:rPr lang="en-US" altLang="zh-CN" dirty="0">
                <a:ea typeface="Microsoft YaHei" panose="020B0503020204020204" pitchFamily="34" charset="-122"/>
                <a:cs typeface="Calibri" panose="020F0502020204030204" pitchFamily="34" charset="0"/>
              </a:rPr>
              <a:t>Based on the above discussion, we have the following proposals:</a:t>
            </a:r>
          </a:p>
          <a:p>
            <a:pPr defTabSz="914400" eaLnBrk="0" fontAlgn="base" hangingPunct="0">
              <a:spcBef>
                <a:spcPct val="0"/>
              </a:spcBef>
              <a:spcAft>
                <a:spcPct val="0"/>
              </a:spcAft>
              <a:buSzPct val="100000"/>
              <a:defRPr/>
            </a:pPr>
            <a:endParaRPr lang="en-US" altLang="zh-CN" sz="1600" kern="0" dirty="0"/>
          </a:p>
          <a:p>
            <a:pPr defTabSz="914400" eaLnBrk="0" fontAlgn="base" hangingPunct="0">
              <a:spcBef>
                <a:spcPct val="0"/>
              </a:spcBef>
              <a:spcAft>
                <a:spcPct val="0"/>
              </a:spcAft>
              <a:buSzPct val="100000"/>
              <a:defRPr/>
            </a:pPr>
            <a:r>
              <a:rPr lang="en-US" altLang="zh-CN" sz="1600" b="1" i="1" kern="0" dirty="0">
                <a:ea typeface="微软雅黑" panose="020B0503020204020204" pitchFamily="34" charset="-122"/>
                <a:cs typeface="Arial" panose="020B0604020202020204" pitchFamily="34" charset="0"/>
              </a:rPr>
              <a:t>Proposal 1: </a:t>
            </a:r>
            <a:r>
              <a:rPr lang="en-US" altLang="zh-CN" sz="1600" kern="0" dirty="0">
                <a:solidFill>
                  <a:srgbClr val="1D1D1A"/>
                </a:solidFill>
                <a:ea typeface="等线" panose="02010600030101010101" pitchFamily="2" charset="-122"/>
                <a:cs typeface="Arial"/>
              </a:rPr>
              <a:t>Specify </a:t>
            </a:r>
            <a:r>
              <a:rPr lang="en-US" altLang="zh-CN" sz="1600" b="1" kern="0" dirty="0">
                <a:solidFill>
                  <a:srgbClr val="1D1D1A"/>
                </a:solidFill>
                <a:ea typeface="等线" panose="02010600030101010101" pitchFamily="2" charset="-122"/>
                <a:cs typeface="Arial"/>
              </a:rPr>
              <a:t>CSI feedback with long term channel covariance </a:t>
            </a:r>
            <a:r>
              <a:rPr lang="en-US" altLang="zh-CN" sz="1600" kern="0" dirty="0">
                <a:solidFill>
                  <a:srgbClr val="1D1D1A"/>
                </a:solidFill>
                <a:ea typeface="等线" panose="02010600030101010101" pitchFamily="2" charset="-122"/>
                <a:cs typeface="Arial"/>
              </a:rPr>
              <a:t>to assist SRS channel estimation</a:t>
            </a:r>
          </a:p>
          <a:p>
            <a:pPr defTabSz="914400" eaLnBrk="0" fontAlgn="base" hangingPunct="0">
              <a:spcBef>
                <a:spcPts val="600"/>
              </a:spcBef>
              <a:spcAft>
                <a:spcPct val="0"/>
              </a:spcAft>
              <a:buSzPct val="100000"/>
            </a:pPr>
            <a:endParaRPr lang="en-US" altLang="zh-CN" sz="1600" kern="0" dirty="0">
              <a:solidFill>
                <a:srgbClr val="1D1D1A"/>
              </a:solidFill>
              <a:ea typeface="等线" panose="02010600030101010101" pitchFamily="2" charset="-122"/>
              <a:cs typeface="Arial"/>
            </a:endParaRPr>
          </a:p>
          <a:p>
            <a:pPr lvl="0">
              <a:spcBef>
                <a:spcPts val="600"/>
              </a:spcBef>
              <a:defRPr/>
            </a:pPr>
            <a:r>
              <a:rPr lang="en-US" altLang="zh-CN" sz="1600" b="1" i="1" kern="0" dirty="0">
                <a:ea typeface="微软雅黑" panose="020B0503020204020204" pitchFamily="34" charset="-122"/>
                <a:cs typeface="Arial" panose="020B0604020202020204" pitchFamily="34" charset="0"/>
              </a:rPr>
              <a:t>Proposal 2: </a:t>
            </a:r>
            <a:r>
              <a:rPr lang="en-US" altLang="zh-CN" sz="1600" kern="0" dirty="0">
                <a:ea typeface="微软雅黑" panose="020B0503020204020204" pitchFamily="34" charset="-122"/>
                <a:cs typeface="Arial" panose="020B0604020202020204" pitchFamily="34" charset="0"/>
              </a:rPr>
              <a:t>To enhance SRS coverage and accuracy, specify</a:t>
            </a:r>
          </a:p>
          <a:p>
            <a:pPr marL="742990" lvl="1" indent="-285750">
              <a:spcBef>
                <a:spcPts val="600"/>
              </a:spcBef>
              <a:buFont typeface="Arial" panose="020B0604020202020204" pitchFamily="34" charset="0"/>
              <a:buChar char="•"/>
              <a:defRPr/>
            </a:pPr>
            <a:r>
              <a:rPr lang="en-US" altLang="zh-CN" sz="1600" b="1" kern="0" dirty="0"/>
              <a:t>SRS hopping pattern within a frequency hop for partial sounding</a:t>
            </a:r>
            <a:r>
              <a:rPr lang="en-US" altLang="zh-CN" sz="1600" kern="0" dirty="0"/>
              <a:t>, (to enable channel interpolation for SRS) </a:t>
            </a:r>
          </a:p>
          <a:p>
            <a:pPr marL="742990" lvl="1" indent="-285750" defTabSz="914400" eaLnBrk="0" fontAlgn="base" hangingPunct="0">
              <a:spcBef>
                <a:spcPts val="600"/>
              </a:spcBef>
              <a:buSzPct val="100000"/>
              <a:buFont typeface="Arial" panose="020B0604020202020204" pitchFamily="34" charset="0"/>
              <a:buChar char="•"/>
              <a:defRPr/>
            </a:pPr>
            <a:r>
              <a:rPr lang="en-US" altLang="zh-CN" sz="1600" b="1" kern="0" dirty="0"/>
              <a:t>Cross-slot (S and U slot) SRS resource</a:t>
            </a:r>
            <a:r>
              <a:rPr lang="en-US" altLang="zh-CN" sz="1600" kern="0" dirty="0"/>
              <a:t>, (to enable SRS repetition in contiguous symbols in S and U slot)</a:t>
            </a:r>
          </a:p>
          <a:p>
            <a:pPr defTabSz="914400" eaLnBrk="0" fontAlgn="base" hangingPunct="0">
              <a:spcBef>
                <a:spcPct val="0"/>
              </a:spcBef>
              <a:spcAft>
                <a:spcPct val="0"/>
              </a:spcAft>
              <a:buSzPct val="100000"/>
              <a:defRPr/>
            </a:pPr>
            <a:endParaRPr lang="en-US" altLang="zh-CN" sz="1600" kern="0" dirty="0"/>
          </a:p>
          <a:p>
            <a:pPr defTabSz="914400" eaLnBrk="0" fontAlgn="base" hangingPunct="0">
              <a:spcBef>
                <a:spcPts val="600"/>
              </a:spcBef>
              <a:spcAft>
                <a:spcPct val="0"/>
              </a:spcAft>
              <a:buSzPct val="100000"/>
            </a:pPr>
            <a:endParaRPr lang="en-US" altLang="zh-CN" sz="1600" kern="0" dirty="0">
              <a:solidFill>
                <a:srgbClr val="1D1D1A"/>
              </a:solidFill>
              <a:ea typeface="等线" panose="02010600030101010101" pitchFamily="2" charset="-122"/>
              <a:cs typeface="Arial"/>
            </a:endParaRPr>
          </a:p>
          <a:p>
            <a:pPr defTabSz="914400" eaLnBrk="0" fontAlgn="base" hangingPunct="0">
              <a:spcBef>
                <a:spcPts val="600"/>
              </a:spcBef>
              <a:spcAft>
                <a:spcPct val="0"/>
              </a:spcAft>
              <a:buSzPct val="100000"/>
            </a:pPr>
            <a:r>
              <a:rPr lang="en-US" altLang="zh-CN" sz="1600" kern="0" dirty="0">
                <a:solidFill>
                  <a:srgbClr val="1D1D1A"/>
                </a:solidFill>
                <a:ea typeface="等线" panose="02010600030101010101" pitchFamily="2" charset="-122"/>
                <a:cs typeface="Arial"/>
              </a:rPr>
              <a:t>For Closed loop and Open loop frequency selective precoding for UL, we have following views,</a:t>
            </a:r>
          </a:p>
          <a:p>
            <a:pPr defTabSz="914400" eaLnBrk="0" fontAlgn="base" hangingPunct="0">
              <a:spcBef>
                <a:spcPts val="600"/>
              </a:spcBef>
              <a:spcAft>
                <a:spcPct val="0"/>
              </a:spcAft>
              <a:buSzPct val="100000"/>
            </a:pPr>
            <a:r>
              <a:rPr lang="en-US" altLang="zh-CN" sz="1600" b="1" i="1" kern="0" dirty="0">
                <a:ea typeface="微软雅黑" panose="020B0503020204020204" pitchFamily="34" charset="-122"/>
                <a:cs typeface="Arial" panose="020B0604020202020204" pitchFamily="34" charset="0"/>
              </a:rPr>
              <a:t>Views: </a:t>
            </a:r>
            <a:r>
              <a:rPr lang="en-US" altLang="zh-CN" sz="1600" kern="0" dirty="0">
                <a:solidFill>
                  <a:srgbClr val="1D1D1A"/>
                </a:solidFill>
                <a:ea typeface="等线" panose="02010600030101010101" pitchFamily="2" charset="-122"/>
                <a:cs typeface="Arial"/>
              </a:rPr>
              <a:t>Closed loop subband precoding is preferred for us since clear performance gain observed. For open loop, at least PRG size is required no less than 16/24 RBs, or restricted as non-coherent precoding.</a:t>
            </a:r>
            <a:endParaRPr lang="zh-CN" altLang="en-US" sz="1600" kern="0" dirty="0">
              <a:solidFill>
                <a:srgbClr val="1D1D1A"/>
              </a:solidFill>
              <a:ea typeface="等线" panose="02010600030101010101" pitchFamily="2" charset="-122"/>
              <a:cs typeface="Arial"/>
            </a:endParaRPr>
          </a:p>
          <a:p>
            <a:pPr defTabSz="914400" eaLnBrk="0" fontAlgn="base" hangingPunct="0">
              <a:spcBef>
                <a:spcPts val="600"/>
              </a:spcBef>
              <a:spcAft>
                <a:spcPct val="0"/>
              </a:spcAft>
              <a:buSzPct val="100000"/>
            </a:pPr>
            <a:endParaRPr lang="zh-CN" altLang="en-US" sz="1600" kern="0" dirty="0">
              <a:solidFill>
                <a:srgbClr val="1D1D1A"/>
              </a:solidFill>
              <a:ea typeface="等线" panose="02010600030101010101" pitchFamily="2" charset="-122"/>
              <a:cs typeface="Arial"/>
            </a:endParaRPr>
          </a:p>
          <a:p>
            <a:pPr defTabSz="914400" eaLnBrk="0" fontAlgn="base" hangingPunct="0">
              <a:spcBef>
                <a:spcPct val="0"/>
              </a:spcBef>
              <a:spcAft>
                <a:spcPct val="0"/>
              </a:spcAft>
              <a:buSzPct val="100000"/>
              <a:defRPr/>
            </a:pPr>
            <a:endParaRPr lang="zh-CN" altLang="en-US" sz="1600" b="1" kern="0" dirty="0">
              <a:solidFill>
                <a:srgbClr val="990000"/>
              </a:solidFill>
              <a:latin typeface="Calibri"/>
              <a:ea typeface="微软雅黑"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657792909"/>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3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5.xml><?xml version="1.0" encoding="utf-8"?>
<a:theme xmlns:a="http://schemas.openxmlformats.org/drawingml/2006/main" name="16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151515"/>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vert="horz" wrap="none" rtlCol="0">
        <a:spAutoFit/>
      </a:bodyPr>
      <a:lstStyle>
        <a:defPPr algn="l">
          <a:lnSpc>
            <a:spcPts val="3440"/>
          </a:lnSpc>
          <a:defRPr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5_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txDef>
      <a:spPr bwMode="auto">
        <a:noFill/>
        <a:ln w="9525">
          <a:noFill/>
          <a:miter lim="800000"/>
          <a:headEnd/>
          <a:tailEnd/>
        </a:ln>
      </a:spPr>
      <a:bodyPr vert="horz" wrap="square" lIns="80142" tIns="40070" rIns="80142" bIns="40070" numCol="1" anchor="t" anchorCtr="0" compatLnSpc="1">
        <a:prstTxWarp prst="textNoShape">
          <a:avLst/>
        </a:prstTxWarp>
      </a:bodyPr>
      <a:lstStyle>
        <a:defPPr marR="0" algn="l" defTabSz="914400" rtl="0" eaLnBrk="0" fontAlgn="base" latinLnBrk="0" hangingPunct="0">
          <a:lnSpc>
            <a:spcPct val="140000"/>
          </a:lnSpc>
          <a:spcBef>
            <a:spcPct val="0"/>
          </a:spcBef>
          <a:spcAft>
            <a:spcPct val="0"/>
          </a:spcAft>
          <a:buClrTx/>
          <a:buSzPct val="100000"/>
          <a:buFont typeface="Wingdings" panose="05000000000000000000" pitchFamily="2" charset="2"/>
          <a:buChar char="u"/>
          <a:tabLst/>
          <a:defRPr kumimoji="0" sz="1999"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defRPr>
        </a:defPPr>
      </a:lstStyle>
    </a:tx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3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solidFill>
            <a:srgbClr val="151515"/>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vert="horz" wrap="none" rtlCol="0">
        <a:spAutoFit/>
      </a:bodyPr>
      <a:lstStyle>
        <a:defPPr algn="l">
          <a:lnSpc>
            <a:spcPts val="3440"/>
          </a:lnSpc>
          <a:defRPr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演示文稿1" id="{31AD3342-B2D7-44AB-B447-0EEAFE75289A}" vid="{16663F97-3F87-4F0C-A339-415FFD08A83B}"/>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46065</TotalTime>
  <Words>2331</Words>
  <Application>Microsoft Office PowerPoint</Application>
  <PresentationFormat>Custom</PresentationFormat>
  <Paragraphs>324</Paragraphs>
  <Slides>9</Slides>
  <Notes>9</Notes>
  <HiddenSlides>0</HiddenSlides>
  <MMClips>0</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9</vt:i4>
      </vt:variant>
    </vt:vector>
  </HeadingPairs>
  <TitlesOfParts>
    <vt:vector size="26" baseType="lpstr">
      <vt:lpstr>.AppleSystemUIFont</vt:lpstr>
      <vt:lpstr>宋体</vt:lpstr>
      <vt:lpstr>Microsoft YaHei</vt:lpstr>
      <vt:lpstr>Microsoft YaHei</vt:lpstr>
      <vt:lpstr>Arial</vt:lpstr>
      <vt:lpstr>Calibri</vt:lpstr>
      <vt:lpstr>Cambria Math</vt:lpstr>
      <vt:lpstr>Times New Roman</vt:lpstr>
      <vt:lpstr>Verdana</vt:lpstr>
      <vt:lpstr>Wingdings</vt:lpstr>
      <vt:lpstr>封面页_图片版 </vt:lpstr>
      <vt:lpstr>章节页</vt:lpstr>
      <vt:lpstr>结束页</vt:lpstr>
      <vt:lpstr>3_章节页</vt:lpstr>
      <vt:lpstr>16_Chart page</vt:lpstr>
      <vt:lpstr>15_Custom Design</vt:lpstr>
      <vt:lpstr>13_Chart page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Huawei</dc:creator>
  <cp:lastModifiedBy>Yan Cheng_RAN1#119</cp:lastModifiedBy>
  <cp:revision>2823</cp:revision>
  <cp:lastPrinted>2024-12-03T10:25:12Z</cp:lastPrinted>
  <dcterms:created xsi:type="dcterms:W3CDTF">2020-08-28T08:44:19Z</dcterms:created>
  <dcterms:modified xsi:type="dcterms:W3CDTF">2025-03-03T11:27:08Z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(3)yVGHjRJ4mTXOcMhCb9dwKlPSnvYG8CuOrkkt+fKMZNDPtuVLnqWv+xaD4cDLroLnZIJyM/yL
kVrFhUwqtqHPdtoSgyRkDJoEpatrUPKxUwcCIwrxzaxVxB8RB2qCbYY1uDpEHmmGox7N2E3T
pksYyxSHn4WRZQ/+IjAtRMD0hTWCihswfVoCCGjfWODsXjWuxgs2Keiek7Vt9GkgLpjIxnQP
+5OaMNyGFJQVU8xHZn</vt:lpwstr>
  </property>
  <property fmtid="{D5CDD505-2E9C-101B-9397-08002B2CF9AE}" pid="3" name="_2015_ms_pID_7253431">
    <vt:lpwstr>8HVvl4x6oT/nXfqAhMRYeMu8bYgDUAKNN4Tswn4k4e+d+aeGJxxix0
Ex9MM08DzlIQaRl8mv/LSmVct9novPyTFstMLBVrZHjE+1Bb36tewMJLeJk8AyKfwubylHWG
c/Qi79aZXuZiRYKPW9SoJKVgnHjbFTGGl5mp776UDPRZ26Yoi0308+ApOiqHHvsahaD/yqQP
etj6Zaaz8FXWWXXgMCwl/9Xs7ebF62S90siv</vt:lpwstr>
  </property>
  <property fmtid="{D5CDD505-2E9C-101B-9397-08002B2CF9AE}" pid="4" name="_2015_ms_pID_7253432">
    <vt:lpwstr>rQ==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1740982726</vt:lpwstr>
  </property>
</Properties>
</file>