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7" r:id="rId2"/>
    <p:sldId id="329" r:id="rId3"/>
    <p:sldId id="335" r:id="rId4"/>
    <p:sldId id="334" r:id="rId5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00" userDrawn="1">
          <p15:clr>
            <a:srgbClr val="A4A3A4"/>
          </p15:clr>
        </p15:guide>
        <p15:guide id="2" pos="48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강지원/책임연구원/ICT기술센터 C&amp;M표준(연)5G무선접속표준Task(jw.kang@lge.com)" initials="강C" lastIdx="0" clrIdx="0">
    <p:extLst>
      <p:ext uri="{19B8F6BF-5375-455C-9EA6-DF929625EA0E}">
        <p15:presenceInfo xmlns:p15="http://schemas.microsoft.com/office/powerpoint/2012/main" userId="S-1-5-21-2543426832-1914326140-3112152631-710074" providerId="AD"/>
      </p:ext>
    </p:extLst>
  </p:cmAuthor>
  <p:cmAuthor id="2" name="Park Haewook/5G Wireless Connect Standard Task(haewook.park@lge.com)" initials="PHWCST" lastIdx="1" clrIdx="1">
    <p:extLst>
      <p:ext uri="{19B8F6BF-5375-455C-9EA6-DF929625EA0E}">
        <p15:presenceInfo xmlns:p15="http://schemas.microsoft.com/office/powerpoint/2012/main" userId="S-1-5-21-2543426832-1914326140-3112152631-155751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6C0A"/>
    <a:srgbClr val="A50034"/>
    <a:srgbClr val="6B6B6B"/>
    <a:srgbClr val="0067A6"/>
    <a:srgbClr val="000046"/>
    <a:srgbClr val="336699"/>
    <a:srgbClr val="D60093"/>
    <a:srgbClr val="D9CBB5"/>
    <a:srgbClr val="FFFFFF"/>
    <a:srgbClr val="EEE8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98" autoAdjust="0"/>
    <p:restoredTop sz="22581" autoAdjust="0"/>
  </p:normalViewPr>
  <p:slideViewPr>
    <p:cSldViewPr>
      <p:cViewPr varScale="1">
        <p:scale>
          <a:sx n="68" d="100"/>
          <a:sy n="68" d="100"/>
        </p:scale>
        <p:origin x="816" y="58"/>
      </p:cViewPr>
      <p:guideLst>
        <p:guide orient="horz" pos="2700"/>
        <p:guide pos="480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3082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2025-02-28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193053" y="181795"/>
            <a:ext cx="7618941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#107</a:t>
            </a:r>
          </a:p>
          <a:p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Incheon,</a:t>
            </a:r>
            <a:r>
              <a:rPr kumimoji="1" lang="ko-KR" altLang="en-US" b="1" i="1" kern="120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 </a:t>
            </a:r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Korea</a:t>
            </a:r>
            <a:r>
              <a:rPr kumimoji="1" lang="fr-FR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, </a:t>
            </a:r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March</a:t>
            </a:r>
            <a:r>
              <a:rPr kumimoji="1" lang="fr-FR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 12-14, 2025</a:t>
            </a:r>
          </a:p>
          <a:p>
            <a:r>
              <a:rPr kumimoji="1" lang="en-US" altLang="ko-KR" b="1" i="1" kern="1200" dirty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Agenda Item: </a:t>
            </a:r>
            <a:r>
              <a:rPr kumimoji="1" lang="en-US" altLang="ko-KR" b="1" i="1" kern="1200" dirty="0" smtClean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15.2.2</a:t>
            </a:r>
            <a:endParaRPr kumimoji="1" lang="en-US" altLang="ko-KR" b="1" i="1" kern="1200" dirty="0">
              <a:solidFill>
                <a:srgbClr val="6B6B6B"/>
              </a:solidFill>
              <a:latin typeface="Arial" panose="020B0604020202020204" pitchFamily="34" charset="0"/>
              <a:ea typeface="굴림" panose="020B0600000101010101" pitchFamily="50" charset="-127"/>
              <a:cs typeface="Arial" panose="020B0604020202020204" pitchFamily="34" charset="0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11171901" y="236607"/>
            <a:ext cx="38750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RP-250400</a:t>
            </a:r>
            <a:endParaRPr lang="en-US" altLang="ko-KR" sz="24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제목 1"/>
          <p:cNvSpPr>
            <a:spLocks noGrp="1"/>
          </p:cNvSpPr>
          <p:nvPr>
            <p:ph type="ctrTitle"/>
          </p:nvPr>
        </p:nvSpPr>
        <p:spPr>
          <a:xfrm>
            <a:off x="1284176" y="2342037"/>
            <a:ext cx="1295400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cxnSp>
        <p:nvCxnSpPr>
          <p:cNvPr id="15" name="직선 연결선 14"/>
          <p:cNvCxnSpPr/>
          <p:nvPr userDrawn="1"/>
        </p:nvCxnSpPr>
        <p:spPr>
          <a:xfrm>
            <a:off x="1284176" y="4494857"/>
            <a:ext cx="13055637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 15"/>
          <p:cNvCxnSpPr/>
          <p:nvPr userDrawn="1"/>
        </p:nvCxnSpPr>
        <p:spPr>
          <a:xfrm>
            <a:off x="1284176" y="4422849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531768" y="4862314"/>
            <a:ext cx="3804902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4" y="80268"/>
            <a:ext cx="13716212" cy="919014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10" name="내용 개체 틀 2"/>
          <p:cNvSpPr>
            <a:spLocks noGrp="1"/>
          </p:cNvSpPr>
          <p:nvPr>
            <p:ph idx="1"/>
          </p:nvPr>
        </p:nvSpPr>
        <p:spPr>
          <a:xfrm>
            <a:off x="761894" y="1333922"/>
            <a:ext cx="13716212" cy="6480720"/>
          </a:xfrm>
        </p:spPr>
        <p:txBody>
          <a:bodyPr/>
          <a:lstStyle>
            <a:lvl1pPr>
              <a:defRPr sz="21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35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2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2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28"/>
            <a:ext cx="1295400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3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4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7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95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4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6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9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4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4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1138238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94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89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83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378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63" indent="-423863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925" indent="-352425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4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81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305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300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538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8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71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959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20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4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67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92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2867472" y="2630066"/>
            <a:ext cx="9716850" cy="2374557"/>
          </a:xfrm>
        </p:spPr>
        <p:txBody>
          <a:bodyPr/>
          <a:lstStyle/>
          <a:p>
            <a:r>
              <a:rPr lang="en-US" altLang="ko-KR" sz="3200" dirty="0"/>
              <a:t>Discussion on Rel-20 </a:t>
            </a:r>
            <a:r>
              <a:rPr lang="en-US" altLang="ko-KR" sz="3200" dirty="0" smtClean="0"/>
              <a:t>MIMO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2233242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003376" y="80268"/>
            <a:ext cx="11233248" cy="919014"/>
          </a:xfrm>
        </p:spPr>
        <p:txBody>
          <a:bodyPr/>
          <a:lstStyle/>
          <a:p>
            <a:r>
              <a:rPr lang="en-US" altLang="ko-KR" dirty="0" smtClean="0"/>
              <a:t>MIMO evolution status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4294967295"/>
          </p:nvPr>
        </p:nvSpPr>
        <p:spPr>
          <a:xfrm>
            <a:off x="1067272" y="1333922"/>
            <a:ext cx="12889432" cy="6984776"/>
          </a:xfrm>
        </p:spPr>
        <p:txBody>
          <a:bodyPr>
            <a:noAutofit/>
          </a:bodyPr>
          <a:lstStyle/>
          <a:p>
            <a:r>
              <a:rPr lang="en-US" altLang="ko-KR" sz="2000" b="1" dirty="0" smtClean="0">
                <a:solidFill>
                  <a:srgbClr val="6B6B6B"/>
                </a:solidFill>
              </a:rPr>
              <a:t>MIMO has been evolved in every release</a:t>
            </a:r>
            <a:endParaRPr lang="en-US" altLang="ko-KR" sz="2000" b="1" dirty="0">
              <a:solidFill>
                <a:srgbClr val="6B6B6B"/>
              </a:solidFill>
            </a:endParaRPr>
          </a:p>
          <a:p>
            <a:pPr lvl="1"/>
            <a:r>
              <a:rPr lang="en-US" altLang="ko-KR" sz="1800" dirty="0" smtClean="0">
                <a:solidFill>
                  <a:srgbClr val="6B6B6B"/>
                </a:solidFill>
              </a:rPr>
              <a:t>Rel-16 </a:t>
            </a:r>
          </a:p>
          <a:p>
            <a:pPr lvl="2"/>
            <a:r>
              <a:rPr lang="en-US" altLang="ko-KR" sz="1400" dirty="0" smtClean="0">
                <a:solidFill>
                  <a:srgbClr val="6B6B6B"/>
                </a:solidFill>
              </a:rPr>
              <a:t>BM enhancements: BM overhead reduction, </a:t>
            </a:r>
            <a:r>
              <a:rPr lang="en-US" altLang="ko-KR" sz="1400" dirty="0" err="1" smtClean="0">
                <a:solidFill>
                  <a:srgbClr val="6B6B6B"/>
                </a:solidFill>
              </a:rPr>
              <a:t>SCell</a:t>
            </a:r>
            <a:r>
              <a:rPr lang="en-US" altLang="ko-KR" sz="1400" dirty="0" smtClean="0">
                <a:solidFill>
                  <a:srgbClr val="6B6B6B"/>
                </a:solidFill>
              </a:rPr>
              <a:t> BFR, L1-SINR</a:t>
            </a:r>
          </a:p>
          <a:p>
            <a:pPr lvl="2"/>
            <a:r>
              <a:rPr lang="en-US" altLang="ko-KR" sz="1400" dirty="0" smtClean="0">
                <a:solidFill>
                  <a:srgbClr val="6B6B6B"/>
                </a:solidFill>
              </a:rPr>
              <a:t>mTRP support: S-DCI and M-DCI mTRP</a:t>
            </a:r>
          </a:p>
          <a:p>
            <a:pPr lvl="2"/>
            <a:r>
              <a:rPr lang="en-US" altLang="ko-KR" sz="1400" dirty="0" smtClean="0">
                <a:solidFill>
                  <a:srgbClr val="6B6B6B"/>
                </a:solidFill>
              </a:rPr>
              <a:t>CSI enhancement: FD compression codebook</a:t>
            </a:r>
          </a:p>
          <a:p>
            <a:pPr lvl="2"/>
            <a:r>
              <a:rPr lang="en-US" altLang="ko-KR" sz="1400" dirty="0" smtClean="0">
                <a:solidFill>
                  <a:srgbClr val="6B6B6B"/>
                </a:solidFill>
              </a:rPr>
              <a:t>Full power UL </a:t>
            </a:r>
            <a:r>
              <a:rPr lang="en-US" altLang="ko-KR" sz="1400" dirty="0" err="1" smtClean="0">
                <a:solidFill>
                  <a:srgbClr val="6B6B6B"/>
                </a:solidFill>
              </a:rPr>
              <a:t>Tx</a:t>
            </a:r>
            <a:endParaRPr lang="en-US" altLang="ko-KR" sz="1400" dirty="0" smtClean="0">
              <a:solidFill>
                <a:srgbClr val="6B6B6B"/>
              </a:solidFill>
            </a:endParaRPr>
          </a:p>
          <a:p>
            <a:pPr lvl="2"/>
            <a:r>
              <a:rPr lang="en-US" altLang="ko-KR" sz="1400" dirty="0" smtClean="0">
                <a:solidFill>
                  <a:srgbClr val="6B6B6B"/>
                </a:solidFill>
              </a:rPr>
              <a:t>Low PAPR RS</a:t>
            </a:r>
          </a:p>
          <a:p>
            <a:pPr lvl="1"/>
            <a:r>
              <a:rPr lang="en-US" altLang="ko-KR" sz="1800" dirty="0" smtClean="0">
                <a:solidFill>
                  <a:srgbClr val="6B6B6B"/>
                </a:solidFill>
              </a:rPr>
              <a:t>Rel-17</a:t>
            </a:r>
          </a:p>
          <a:p>
            <a:pPr lvl="2"/>
            <a:r>
              <a:rPr lang="en-US" altLang="ko-KR" sz="1400" dirty="0">
                <a:solidFill>
                  <a:srgbClr val="6B6B6B"/>
                </a:solidFill>
              </a:rPr>
              <a:t>BM enhancements: BM overhead </a:t>
            </a:r>
            <a:r>
              <a:rPr lang="en-US" altLang="ko-KR" sz="1400" dirty="0" smtClean="0">
                <a:solidFill>
                  <a:srgbClr val="6B6B6B"/>
                </a:solidFill>
              </a:rPr>
              <a:t>reduction(u-TCI)</a:t>
            </a:r>
            <a:endParaRPr lang="en-US" altLang="ko-KR" sz="1400" dirty="0">
              <a:solidFill>
                <a:srgbClr val="6B6B6B"/>
              </a:solidFill>
            </a:endParaRPr>
          </a:p>
          <a:p>
            <a:pPr lvl="2"/>
            <a:r>
              <a:rPr lang="en-US" altLang="ko-KR" sz="1400" dirty="0">
                <a:solidFill>
                  <a:srgbClr val="6B6B6B"/>
                </a:solidFill>
              </a:rPr>
              <a:t>mTRP </a:t>
            </a:r>
            <a:r>
              <a:rPr lang="en-US" altLang="ko-KR" sz="1400" dirty="0" smtClean="0">
                <a:solidFill>
                  <a:srgbClr val="6B6B6B"/>
                </a:solidFill>
              </a:rPr>
              <a:t>enhancements: extended for PDCCH/PUCCH/PUSCH, mTRP SFN, mTRP BM</a:t>
            </a:r>
            <a:endParaRPr lang="en-US" altLang="ko-KR" sz="1400" dirty="0">
              <a:solidFill>
                <a:srgbClr val="6B6B6B"/>
              </a:solidFill>
            </a:endParaRPr>
          </a:p>
          <a:p>
            <a:pPr lvl="2"/>
            <a:r>
              <a:rPr lang="en-US" altLang="ko-KR" sz="1400" dirty="0" smtClean="0">
                <a:solidFill>
                  <a:srgbClr val="6B6B6B"/>
                </a:solidFill>
              </a:rPr>
              <a:t>CSI enhancements: NCJT CSI, FDD reciprocity</a:t>
            </a:r>
          </a:p>
          <a:p>
            <a:pPr lvl="2"/>
            <a:r>
              <a:rPr lang="en-US" altLang="ko-KR" sz="1400" dirty="0" smtClean="0">
                <a:solidFill>
                  <a:srgbClr val="6B6B6B"/>
                </a:solidFill>
              </a:rPr>
              <a:t>SRS </a:t>
            </a:r>
            <a:r>
              <a:rPr lang="en-US" altLang="ko-KR" sz="1400" dirty="0">
                <a:solidFill>
                  <a:srgbClr val="6B6B6B"/>
                </a:solidFill>
              </a:rPr>
              <a:t>enhancement: </a:t>
            </a:r>
            <a:r>
              <a:rPr lang="en-US" altLang="ko-KR" sz="1400" dirty="0" smtClean="0">
                <a:solidFill>
                  <a:srgbClr val="6B6B6B"/>
                </a:solidFill>
              </a:rPr>
              <a:t>&gt;4Rx support, coverage/capacity enhancement</a:t>
            </a:r>
            <a:endParaRPr lang="en-US" altLang="ko-KR" sz="1400" dirty="0">
              <a:solidFill>
                <a:srgbClr val="6B6B6B"/>
              </a:solidFill>
            </a:endParaRPr>
          </a:p>
          <a:p>
            <a:pPr lvl="1"/>
            <a:r>
              <a:rPr lang="en-US" altLang="ko-KR" sz="1800" dirty="0" smtClean="0">
                <a:solidFill>
                  <a:srgbClr val="6B6B6B"/>
                </a:solidFill>
              </a:rPr>
              <a:t>Rel-18</a:t>
            </a:r>
          </a:p>
          <a:p>
            <a:pPr lvl="2"/>
            <a:r>
              <a:rPr lang="en-US" altLang="ko-KR" sz="1400" dirty="0">
                <a:solidFill>
                  <a:srgbClr val="6B6B6B"/>
                </a:solidFill>
              </a:rPr>
              <a:t>BM enhancements: </a:t>
            </a:r>
            <a:r>
              <a:rPr lang="en-US" altLang="ko-KR" sz="1400" dirty="0" smtClean="0">
                <a:solidFill>
                  <a:srgbClr val="6B6B6B"/>
                </a:solidFill>
              </a:rPr>
              <a:t>u-TCI extension</a:t>
            </a:r>
            <a:endParaRPr lang="en-US" altLang="ko-KR" sz="1400" dirty="0">
              <a:solidFill>
                <a:srgbClr val="6B6B6B"/>
              </a:solidFill>
            </a:endParaRPr>
          </a:p>
          <a:p>
            <a:pPr lvl="2"/>
            <a:r>
              <a:rPr lang="en-US" altLang="ko-KR" sz="1400" dirty="0" smtClean="0">
                <a:solidFill>
                  <a:srgbClr val="6B6B6B"/>
                </a:solidFill>
              </a:rPr>
              <a:t>mTRP CJT enhancements</a:t>
            </a:r>
            <a:r>
              <a:rPr lang="en-US" altLang="ko-KR" sz="1400" dirty="0">
                <a:solidFill>
                  <a:srgbClr val="6B6B6B"/>
                </a:solidFill>
              </a:rPr>
              <a:t>: </a:t>
            </a:r>
            <a:r>
              <a:rPr lang="en-US" altLang="ko-KR" sz="1400" dirty="0" smtClean="0">
                <a:solidFill>
                  <a:srgbClr val="6B6B6B"/>
                </a:solidFill>
              </a:rPr>
              <a:t>type-II codebook for CJT, </a:t>
            </a:r>
            <a:r>
              <a:rPr lang="en-US" altLang="ko-KR" sz="1400" dirty="0"/>
              <a:t>SRS enhancement </a:t>
            </a:r>
            <a:r>
              <a:rPr lang="en-US" altLang="ko-KR" sz="1400" dirty="0" smtClean="0"/>
              <a:t>for </a:t>
            </a:r>
            <a:r>
              <a:rPr lang="en-US" altLang="ko-KR" sz="1400" dirty="0"/>
              <a:t>TDD </a:t>
            </a:r>
            <a:r>
              <a:rPr lang="en-US" altLang="ko-KR" sz="1400" dirty="0" smtClean="0"/>
              <a:t>CJT</a:t>
            </a:r>
            <a:endParaRPr lang="en-US" altLang="ko-KR" sz="1400" dirty="0" smtClean="0">
              <a:solidFill>
                <a:srgbClr val="6B6B6B"/>
              </a:solidFill>
            </a:endParaRPr>
          </a:p>
          <a:p>
            <a:pPr lvl="2"/>
            <a:r>
              <a:rPr lang="en-US" altLang="ko-KR" sz="1400" dirty="0" smtClean="0">
                <a:solidFill>
                  <a:srgbClr val="6B6B6B"/>
                </a:solidFill>
              </a:rPr>
              <a:t>MPUE </a:t>
            </a:r>
            <a:r>
              <a:rPr lang="en-US" altLang="ko-KR" sz="1400" dirty="0" err="1" smtClean="0">
                <a:solidFill>
                  <a:srgbClr val="6B6B6B"/>
                </a:solidFill>
              </a:rPr>
              <a:t>support:STxMP</a:t>
            </a:r>
            <a:r>
              <a:rPr lang="en-US" altLang="ko-KR" sz="1400" dirty="0" smtClean="0">
                <a:solidFill>
                  <a:srgbClr val="6B6B6B"/>
                </a:solidFill>
              </a:rPr>
              <a:t>, 2TA</a:t>
            </a:r>
            <a:endParaRPr lang="en-US" altLang="ko-KR" sz="1400" dirty="0">
              <a:solidFill>
                <a:srgbClr val="6B6B6B"/>
              </a:solidFill>
            </a:endParaRPr>
          </a:p>
          <a:p>
            <a:pPr lvl="2"/>
            <a:r>
              <a:rPr lang="en-US" altLang="ko-KR" sz="1400" dirty="0">
                <a:solidFill>
                  <a:srgbClr val="6B6B6B"/>
                </a:solidFill>
              </a:rPr>
              <a:t>CSI enhancements: </a:t>
            </a:r>
            <a:r>
              <a:rPr lang="en-US" altLang="ko-KR" sz="1400" dirty="0" smtClean="0">
                <a:solidFill>
                  <a:srgbClr val="6B6B6B"/>
                </a:solidFill>
              </a:rPr>
              <a:t>TD prediction/compression, TDCP report, </a:t>
            </a:r>
            <a:endParaRPr lang="en-US" altLang="ko-KR" sz="1400" dirty="0">
              <a:solidFill>
                <a:srgbClr val="6B6B6B"/>
              </a:solidFill>
            </a:endParaRPr>
          </a:p>
          <a:p>
            <a:pPr lvl="2"/>
            <a:r>
              <a:rPr lang="en-US" altLang="ko-KR" sz="1400" dirty="0" smtClean="0">
                <a:solidFill>
                  <a:srgbClr val="6B6B6B"/>
                </a:solidFill>
              </a:rPr>
              <a:t>8Tx UL MIMO</a:t>
            </a:r>
          </a:p>
          <a:p>
            <a:pPr lvl="2"/>
            <a:r>
              <a:rPr lang="en-US" altLang="ko-KR" sz="1400" dirty="0" smtClean="0">
                <a:solidFill>
                  <a:srgbClr val="6B6B6B"/>
                </a:solidFill>
              </a:rPr>
              <a:t>DMRS for larger scale MU-MIMO</a:t>
            </a:r>
            <a:endParaRPr lang="en-US" altLang="ko-KR" sz="1400" dirty="0">
              <a:solidFill>
                <a:srgbClr val="6B6B6B"/>
              </a:solidFill>
            </a:endParaRPr>
          </a:p>
          <a:p>
            <a:pPr lvl="1"/>
            <a:r>
              <a:rPr lang="en-US" altLang="ko-KR" sz="1800" dirty="0" smtClean="0">
                <a:solidFill>
                  <a:srgbClr val="6B6B6B"/>
                </a:solidFill>
              </a:rPr>
              <a:t>Rel-19</a:t>
            </a:r>
          </a:p>
          <a:p>
            <a:pPr lvl="2"/>
            <a:r>
              <a:rPr lang="en-US" altLang="ko-KR" sz="1400" dirty="0">
                <a:solidFill>
                  <a:srgbClr val="6B6B6B"/>
                </a:solidFill>
              </a:rPr>
              <a:t>BM enhancements: </a:t>
            </a:r>
            <a:r>
              <a:rPr lang="en-US" altLang="ko-KR" sz="1400" dirty="0" smtClean="0">
                <a:solidFill>
                  <a:srgbClr val="6B6B6B"/>
                </a:solidFill>
              </a:rPr>
              <a:t>UEI beam report</a:t>
            </a:r>
            <a:endParaRPr lang="en-US" altLang="ko-KR" sz="1400" dirty="0">
              <a:solidFill>
                <a:srgbClr val="6B6B6B"/>
              </a:solidFill>
            </a:endParaRPr>
          </a:p>
          <a:p>
            <a:pPr lvl="2"/>
            <a:r>
              <a:rPr lang="en-US" altLang="ko-KR" sz="1400" dirty="0" smtClean="0">
                <a:solidFill>
                  <a:srgbClr val="6B6B6B"/>
                </a:solidFill>
              </a:rPr>
              <a:t>mTRP </a:t>
            </a:r>
            <a:r>
              <a:rPr lang="en-US" altLang="ko-KR" sz="1400" dirty="0">
                <a:solidFill>
                  <a:srgbClr val="6B6B6B"/>
                </a:solidFill>
              </a:rPr>
              <a:t>CJT enhancements: inter-TRP frequency/phase offset </a:t>
            </a:r>
            <a:endParaRPr lang="en-US" altLang="ko-KR" sz="1400" dirty="0" smtClean="0">
              <a:solidFill>
                <a:srgbClr val="6B6B6B"/>
              </a:solidFill>
            </a:endParaRPr>
          </a:p>
          <a:p>
            <a:pPr lvl="2"/>
            <a:r>
              <a:rPr lang="en-US" altLang="ko-KR" sz="1400" dirty="0" smtClean="0">
                <a:solidFill>
                  <a:srgbClr val="6B6B6B"/>
                </a:solidFill>
              </a:rPr>
              <a:t>CSI enhancements : </a:t>
            </a:r>
            <a:r>
              <a:rPr lang="en-US" altLang="ko-KR" sz="1400" dirty="0"/>
              <a:t>up to 128 CSI-RS </a:t>
            </a:r>
            <a:r>
              <a:rPr lang="en-US" altLang="ko-KR" sz="1400" dirty="0" smtClean="0"/>
              <a:t>ports</a:t>
            </a:r>
          </a:p>
          <a:p>
            <a:pPr lvl="2"/>
            <a:r>
              <a:rPr lang="en-US" altLang="ko-KR" sz="1400" dirty="0" smtClean="0">
                <a:solidFill>
                  <a:srgbClr val="6B6B6B"/>
                </a:solidFill>
              </a:rPr>
              <a:t>3Tx </a:t>
            </a:r>
            <a:r>
              <a:rPr lang="en-US" altLang="ko-KR" sz="1400" dirty="0">
                <a:solidFill>
                  <a:srgbClr val="6B6B6B"/>
                </a:solidFill>
              </a:rPr>
              <a:t>UL MIMO</a:t>
            </a:r>
          </a:p>
          <a:p>
            <a:pPr lvl="2"/>
            <a:r>
              <a:rPr lang="en-US" altLang="ko-KR" sz="1400" dirty="0" smtClean="0">
                <a:solidFill>
                  <a:srgbClr val="6B6B6B"/>
                </a:solidFill>
              </a:rPr>
              <a:t>Asymmetric DL-UL: PC and TA</a:t>
            </a:r>
            <a:endParaRPr lang="en-US" altLang="ko-KR" sz="1400" dirty="0">
              <a:solidFill>
                <a:srgbClr val="6B6B6B"/>
              </a:solidFill>
            </a:endParaRPr>
          </a:p>
          <a:p>
            <a:pPr lvl="2"/>
            <a:endParaRPr lang="en-US" altLang="ko-KR" sz="1400" dirty="0">
              <a:solidFill>
                <a:srgbClr val="6B6B6B"/>
              </a:solidFill>
            </a:endParaRPr>
          </a:p>
          <a:p>
            <a:endParaRPr lang="en-US" altLang="ko-KR" sz="2400" b="1" dirty="0">
              <a:solidFill>
                <a:srgbClr val="6B6B6B"/>
              </a:solidFill>
            </a:endParaRPr>
          </a:p>
          <a:p>
            <a:pPr lvl="1"/>
            <a:endParaRPr lang="en-US" altLang="ko-KR" sz="2800" b="1" dirty="0"/>
          </a:p>
          <a:p>
            <a:endParaRPr lang="ko-KR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5577776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003376" y="80268"/>
            <a:ext cx="11233248" cy="919014"/>
          </a:xfrm>
        </p:spPr>
        <p:txBody>
          <a:bodyPr/>
          <a:lstStyle/>
          <a:p>
            <a:r>
              <a:rPr lang="en-US" altLang="ko-KR" dirty="0"/>
              <a:t>Discussion on </a:t>
            </a:r>
            <a:r>
              <a:rPr lang="en-US" altLang="ko-KR" dirty="0" smtClean="0"/>
              <a:t>Rel-20 MIMO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4294967295"/>
          </p:nvPr>
        </p:nvSpPr>
        <p:spPr>
          <a:xfrm>
            <a:off x="1067272" y="1333922"/>
            <a:ext cx="12889432" cy="6984776"/>
          </a:xfrm>
        </p:spPr>
        <p:txBody>
          <a:bodyPr>
            <a:noAutofit/>
          </a:bodyPr>
          <a:lstStyle/>
          <a:p>
            <a:r>
              <a:rPr lang="en-US" altLang="ko-KR" sz="2400" b="1" dirty="0">
                <a:solidFill>
                  <a:srgbClr val="6B6B6B"/>
                </a:solidFill>
              </a:rPr>
              <a:t>High level principles</a:t>
            </a:r>
            <a:endParaRPr lang="en-US" altLang="ko-KR" sz="2000" dirty="0">
              <a:solidFill>
                <a:srgbClr val="6B6B6B"/>
              </a:solidFill>
            </a:endParaRPr>
          </a:p>
          <a:p>
            <a:pPr lvl="1"/>
            <a:r>
              <a:rPr lang="en-US" altLang="ko-KR" sz="2000" dirty="0">
                <a:solidFill>
                  <a:srgbClr val="6B6B6B"/>
                </a:solidFill>
              </a:rPr>
              <a:t>Duplicated discussion between 5G-A and 6G should be avoided.</a:t>
            </a:r>
          </a:p>
          <a:p>
            <a:pPr lvl="1"/>
            <a:r>
              <a:rPr lang="en-US" altLang="ko-KR" sz="2000" dirty="0" smtClean="0">
                <a:solidFill>
                  <a:srgbClr val="6B6B6B"/>
                </a:solidFill>
              </a:rPr>
              <a:t>Scope/TU </a:t>
            </a:r>
            <a:r>
              <a:rPr lang="en-US" altLang="ko-KR" sz="2000" dirty="0">
                <a:solidFill>
                  <a:srgbClr val="6B6B6B"/>
                </a:solidFill>
              </a:rPr>
              <a:t>of Rel-20 </a:t>
            </a:r>
            <a:r>
              <a:rPr lang="en-US" altLang="ko-KR" sz="2000" dirty="0" smtClean="0">
                <a:solidFill>
                  <a:srgbClr val="6B6B6B"/>
                </a:solidFill>
              </a:rPr>
              <a:t>MIMO work </a:t>
            </a:r>
            <a:r>
              <a:rPr lang="en-US" altLang="ko-KR" sz="2000" dirty="0">
                <a:solidFill>
                  <a:srgbClr val="6B6B6B"/>
                </a:solidFill>
              </a:rPr>
              <a:t>item (if supported) should be reduced and maintained in a reasonable level(e.g. </a:t>
            </a:r>
            <a:r>
              <a:rPr lang="en-US" altLang="ko-KR" sz="2000" dirty="0" smtClean="0">
                <a:solidFill>
                  <a:srgbClr val="6B6B6B"/>
                </a:solidFill>
              </a:rPr>
              <a:t>0.5~1TU for RAN1) </a:t>
            </a:r>
            <a:r>
              <a:rPr lang="en-US" altLang="ko-KR" sz="2000" dirty="0">
                <a:solidFill>
                  <a:srgbClr val="6B6B6B"/>
                </a:solidFill>
              </a:rPr>
              <a:t>compared to </a:t>
            </a:r>
            <a:r>
              <a:rPr lang="en-US" altLang="ko-KR" sz="2000" dirty="0" smtClean="0">
                <a:solidFill>
                  <a:srgbClr val="6B6B6B"/>
                </a:solidFill>
              </a:rPr>
              <a:t>MIMO WIs </a:t>
            </a:r>
            <a:r>
              <a:rPr lang="en-US" altLang="ko-KR" sz="2000" dirty="0">
                <a:solidFill>
                  <a:srgbClr val="6B6B6B"/>
                </a:solidFill>
              </a:rPr>
              <a:t>in previous releases considering that 6G SI is likely to take more than half of the overall TU budget</a:t>
            </a:r>
            <a:r>
              <a:rPr lang="en-US" altLang="ko-KR" sz="2000" dirty="0" smtClean="0">
                <a:solidFill>
                  <a:srgbClr val="6B6B6B"/>
                </a:solidFill>
              </a:rPr>
              <a:t>.</a:t>
            </a:r>
          </a:p>
          <a:p>
            <a:pPr lvl="1"/>
            <a:r>
              <a:rPr lang="en-US" altLang="ko-KR" sz="2000" dirty="0" smtClean="0">
                <a:solidFill>
                  <a:srgbClr val="6B6B6B"/>
                </a:solidFill>
              </a:rPr>
              <a:t>Focus </a:t>
            </a:r>
            <a:r>
              <a:rPr lang="en-US" altLang="ko-KR" sz="2000" dirty="0">
                <a:solidFill>
                  <a:srgbClr val="6B6B6B"/>
                </a:solidFill>
              </a:rPr>
              <a:t>on making the existing features more attractive and more useful in the real deployment scenarios, rather than supporting a new feature </a:t>
            </a:r>
            <a:r>
              <a:rPr lang="en-US" altLang="ko-KR" sz="2000" dirty="0" smtClean="0">
                <a:solidFill>
                  <a:srgbClr val="6B6B6B"/>
                </a:solidFill>
              </a:rPr>
              <a:t>or </a:t>
            </a:r>
            <a:r>
              <a:rPr lang="en-US" altLang="ko-KR" sz="2000" dirty="0">
                <a:solidFill>
                  <a:srgbClr val="6B6B6B"/>
                </a:solidFill>
              </a:rPr>
              <a:t>supporting an increased </a:t>
            </a:r>
            <a:r>
              <a:rPr lang="en-US" altLang="ko-KR" sz="2000" dirty="0" smtClean="0">
                <a:solidFill>
                  <a:srgbClr val="6B6B6B"/>
                </a:solidFill>
              </a:rPr>
              <a:t>dimension(e.g. ports/layers).</a:t>
            </a:r>
            <a:endParaRPr lang="en-US" altLang="ko-KR" sz="2000" dirty="0">
              <a:solidFill>
                <a:srgbClr val="6B6B6B"/>
              </a:solidFill>
            </a:endParaRPr>
          </a:p>
          <a:p>
            <a:r>
              <a:rPr lang="en-US" altLang="ko-KR" sz="2400" b="1" dirty="0" smtClean="0">
                <a:solidFill>
                  <a:srgbClr val="6B6B6B"/>
                </a:solidFill>
              </a:rPr>
              <a:t>Discussion</a:t>
            </a:r>
            <a:endParaRPr lang="en-US" altLang="ko-KR" sz="2400" b="1" dirty="0">
              <a:solidFill>
                <a:srgbClr val="6B6B6B"/>
              </a:solidFill>
            </a:endParaRPr>
          </a:p>
          <a:p>
            <a:pPr lvl="1"/>
            <a:r>
              <a:rPr lang="en-US" altLang="ko-KR" sz="2000" dirty="0" smtClean="0">
                <a:solidFill>
                  <a:srgbClr val="6B6B6B"/>
                </a:solidFill>
              </a:rPr>
              <a:t>Further mTRP enhancements (e.g. supporting 4 TRPs) seem not urgent due to lack of </a:t>
            </a:r>
            <a:r>
              <a:rPr lang="en-US" altLang="ko-KR" sz="2000" dirty="0">
                <a:solidFill>
                  <a:srgbClr val="6B6B6B"/>
                </a:solidFill>
              </a:rPr>
              <a:t>practical scenarios in 5G NR</a:t>
            </a:r>
          </a:p>
          <a:p>
            <a:pPr lvl="1"/>
            <a:r>
              <a:rPr lang="en-US" altLang="ko-KR" sz="2000" dirty="0" smtClean="0">
                <a:solidFill>
                  <a:srgbClr val="6B6B6B"/>
                </a:solidFill>
              </a:rPr>
              <a:t>Further BM enhancements seem not urgent but UEI BM enhancement may be considered to make R19 UEI BM feature more attractive and useful. </a:t>
            </a:r>
          </a:p>
          <a:p>
            <a:pPr lvl="2"/>
            <a:r>
              <a:rPr lang="en-US" altLang="ko-KR" sz="1800" dirty="0" smtClean="0">
                <a:solidFill>
                  <a:srgbClr val="6B6B6B"/>
                </a:solidFill>
              </a:rPr>
              <a:t>Reducing beam application latency would be important to reduce overall BM latency.</a:t>
            </a:r>
          </a:p>
          <a:p>
            <a:pPr lvl="1"/>
            <a:r>
              <a:rPr lang="en-US" altLang="ko-KR" sz="2000" dirty="0" err="1" smtClean="0">
                <a:solidFill>
                  <a:srgbClr val="6B6B6B"/>
                </a:solidFill>
              </a:rPr>
              <a:t>STxMP</a:t>
            </a:r>
            <a:r>
              <a:rPr lang="en-US" altLang="ko-KR" sz="2000" dirty="0" smtClean="0">
                <a:solidFill>
                  <a:srgbClr val="6B6B6B"/>
                </a:solidFill>
              </a:rPr>
              <a:t> </a:t>
            </a:r>
            <a:r>
              <a:rPr lang="en-US" altLang="ko-KR" sz="2000" dirty="0">
                <a:solidFill>
                  <a:srgbClr val="6B6B6B"/>
                </a:solidFill>
              </a:rPr>
              <a:t>enhancement will be useful since R18 </a:t>
            </a:r>
            <a:r>
              <a:rPr lang="en-US" altLang="ko-KR" sz="2000" dirty="0" smtClean="0">
                <a:solidFill>
                  <a:srgbClr val="6B6B6B"/>
                </a:solidFill>
              </a:rPr>
              <a:t>supports </a:t>
            </a:r>
            <a:r>
              <a:rPr lang="en-US" altLang="ko-KR" sz="2000" dirty="0">
                <a:solidFill>
                  <a:srgbClr val="6B6B6B"/>
                </a:solidFill>
              </a:rPr>
              <a:t>only part of UL channels/signals so that the practical usage of </a:t>
            </a:r>
            <a:r>
              <a:rPr lang="en-US" altLang="ko-KR" sz="2000" dirty="0" err="1">
                <a:solidFill>
                  <a:srgbClr val="6B6B6B"/>
                </a:solidFill>
              </a:rPr>
              <a:t>STxMP</a:t>
            </a:r>
            <a:r>
              <a:rPr lang="en-US" altLang="ko-KR" sz="2000" dirty="0">
                <a:solidFill>
                  <a:srgbClr val="6B6B6B"/>
                </a:solidFill>
              </a:rPr>
              <a:t> is limited in the field. </a:t>
            </a:r>
          </a:p>
          <a:p>
            <a:pPr lvl="2"/>
            <a:r>
              <a:rPr lang="en-US" altLang="ko-KR" sz="1800" dirty="0" smtClean="0">
                <a:solidFill>
                  <a:srgbClr val="6B6B6B"/>
                </a:solidFill>
              </a:rPr>
              <a:t>Note that </a:t>
            </a:r>
            <a:r>
              <a:rPr lang="en-US" altLang="ko-KR" sz="1800" dirty="0" err="1" smtClean="0">
                <a:solidFill>
                  <a:srgbClr val="6B6B6B"/>
                </a:solidFill>
              </a:rPr>
              <a:t>STxMP</a:t>
            </a:r>
            <a:r>
              <a:rPr lang="en-US" altLang="ko-KR" sz="1800" dirty="0" smtClean="0">
                <a:solidFill>
                  <a:srgbClr val="6B6B6B"/>
                </a:solidFill>
              </a:rPr>
              <a:t> is related to RF/hardware design at UE side, so it is hard to implement </a:t>
            </a:r>
            <a:r>
              <a:rPr lang="en-US" altLang="ko-KR" sz="1800" dirty="0" err="1" smtClean="0">
                <a:solidFill>
                  <a:srgbClr val="6B6B6B"/>
                </a:solidFill>
              </a:rPr>
              <a:t>STxMP</a:t>
            </a:r>
            <a:r>
              <a:rPr lang="en-US" altLang="ko-KR" sz="1800" dirty="0" smtClean="0">
                <a:solidFill>
                  <a:srgbClr val="6B6B6B"/>
                </a:solidFill>
              </a:rPr>
              <a:t> only for a specific UL channel which belongs to baseband processing</a:t>
            </a:r>
          </a:p>
          <a:p>
            <a:pPr lvl="1"/>
            <a:r>
              <a:rPr lang="en-US" altLang="ko-KR" sz="2000" dirty="0" smtClean="0">
                <a:solidFill>
                  <a:srgbClr val="6B6B6B"/>
                </a:solidFill>
              </a:rPr>
              <a:t>UL MIMO enhancements may be considered but introducing a new UL MIMO </a:t>
            </a:r>
            <a:r>
              <a:rPr lang="en-US" altLang="ko-KR" sz="2000" dirty="0" err="1" smtClean="0">
                <a:solidFill>
                  <a:srgbClr val="6B6B6B"/>
                </a:solidFill>
              </a:rPr>
              <a:t>Tx</a:t>
            </a:r>
            <a:r>
              <a:rPr lang="en-US" altLang="ko-KR" sz="2000" dirty="0" smtClean="0">
                <a:solidFill>
                  <a:srgbClr val="6B6B6B"/>
                </a:solidFill>
              </a:rPr>
              <a:t> scheme such as UL </a:t>
            </a:r>
            <a:r>
              <a:rPr lang="en-US" altLang="ko-KR" sz="2000" dirty="0" err="1" smtClean="0">
                <a:solidFill>
                  <a:srgbClr val="6B6B6B"/>
                </a:solidFill>
              </a:rPr>
              <a:t>subband</a:t>
            </a:r>
            <a:r>
              <a:rPr lang="en-US" altLang="ko-KR" sz="2000" dirty="0" smtClean="0">
                <a:solidFill>
                  <a:srgbClr val="6B6B6B"/>
                </a:solidFill>
              </a:rPr>
              <a:t> </a:t>
            </a:r>
            <a:r>
              <a:rPr lang="en-US" altLang="ko-KR" sz="2000" dirty="0" err="1" smtClean="0">
                <a:solidFill>
                  <a:srgbClr val="6B6B6B"/>
                </a:solidFill>
              </a:rPr>
              <a:t>precoding</a:t>
            </a:r>
            <a:r>
              <a:rPr lang="en-US" altLang="ko-KR" sz="2000" dirty="0" smtClean="0">
                <a:solidFill>
                  <a:srgbClr val="6B6B6B"/>
                </a:solidFill>
              </a:rPr>
              <a:t> and UL </a:t>
            </a:r>
            <a:r>
              <a:rPr lang="en-US" altLang="ko-KR" sz="2000" dirty="0" err="1" smtClean="0">
                <a:solidFill>
                  <a:srgbClr val="6B6B6B"/>
                </a:solidFill>
              </a:rPr>
              <a:t>precoder</a:t>
            </a:r>
            <a:r>
              <a:rPr lang="en-US" altLang="ko-KR" sz="2000" dirty="0" smtClean="0">
                <a:solidFill>
                  <a:srgbClr val="6B6B6B"/>
                </a:solidFill>
              </a:rPr>
              <a:t> cycling would require a large specification work. Since same/similar proposals are expected in 6G, it is better to discuss it in 6G SI. </a:t>
            </a:r>
          </a:p>
          <a:p>
            <a:pPr lvl="2"/>
            <a:endParaRPr lang="en-US" altLang="ko-KR" sz="1600" dirty="0">
              <a:solidFill>
                <a:srgbClr val="6B6B6B"/>
              </a:solidFill>
            </a:endParaRPr>
          </a:p>
          <a:p>
            <a:pPr lvl="2"/>
            <a:endParaRPr lang="en-US" altLang="ko-KR" sz="700" dirty="0" smtClean="0">
              <a:solidFill>
                <a:srgbClr val="6B6B6B"/>
              </a:solidFill>
            </a:endParaRPr>
          </a:p>
          <a:p>
            <a:pPr lvl="1"/>
            <a:endParaRPr lang="en-US" altLang="ko-KR" sz="2000" dirty="0">
              <a:solidFill>
                <a:srgbClr val="6B6B6B"/>
              </a:solidFill>
            </a:endParaRPr>
          </a:p>
          <a:p>
            <a:endParaRPr lang="en-US" altLang="ko-KR" sz="2800" b="1" dirty="0">
              <a:solidFill>
                <a:srgbClr val="6B6B6B"/>
              </a:solidFill>
            </a:endParaRPr>
          </a:p>
          <a:p>
            <a:endParaRPr lang="en-US" altLang="ko-KR" sz="2800" b="1" dirty="0">
              <a:solidFill>
                <a:srgbClr val="6B6B6B"/>
              </a:solidFill>
            </a:endParaRPr>
          </a:p>
          <a:p>
            <a:pPr lvl="1"/>
            <a:endParaRPr lang="en-US" altLang="ko-KR" sz="3200" b="1" dirty="0"/>
          </a:p>
          <a:p>
            <a:endParaRPr lang="ko-KR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0753415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내용 개체 틀 2"/>
          <p:cNvSpPr txBox="1">
            <a:spLocks/>
          </p:cNvSpPr>
          <p:nvPr/>
        </p:nvSpPr>
        <p:spPr bwMode="auto">
          <a:xfrm>
            <a:off x="1067272" y="1333922"/>
            <a:ext cx="13609512" cy="6696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>
            <a:lvl1pPr marL="423863" indent="-423863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  <a:lvl2pPr marL="923925" indent="-352425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2pPr>
            <a:lvl3pPr marL="1423988" indent="-280988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3pPr>
            <a:lvl4pPr marL="1995488" indent="-280988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4pPr>
            <a:lvl5pPr marL="2566988" indent="-280988" algn="l" defTabSz="1138238" rtl="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5pPr>
            <a:lvl6pPr marL="3141819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713059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84300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55538" indent="-285621" algn="l" defTabSz="114248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ko-KR" sz="2400" b="1" dirty="0" smtClean="0">
                <a:solidFill>
                  <a:srgbClr val="6B6B6B"/>
                </a:solidFill>
              </a:rPr>
              <a:t>Proposals </a:t>
            </a:r>
            <a:r>
              <a:rPr lang="en-US" altLang="ko-KR" sz="2400" b="1" dirty="0">
                <a:solidFill>
                  <a:srgbClr val="6B6B6B"/>
                </a:solidFill>
              </a:rPr>
              <a:t>for Rel-20 </a:t>
            </a:r>
            <a:r>
              <a:rPr lang="en-US" altLang="ko-KR" sz="2400" b="1" dirty="0" smtClean="0">
                <a:solidFill>
                  <a:srgbClr val="6B6B6B"/>
                </a:solidFill>
              </a:rPr>
              <a:t>MIMO </a:t>
            </a:r>
            <a:endParaRPr lang="en-US" altLang="ko-KR" sz="2400" b="1" dirty="0">
              <a:solidFill>
                <a:srgbClr val="6B6B6B"/>
              </a:solidFill>
            </a:endParaRPr>
          </a:p>
          <a:p>
            <a:pPr lvl="1"/>
            <a:r>
              <a:rPr lang="en-US" altLang="ko-KR" sz="2000" dirty="0" smtClean="0">
                <a:solidFill>
                  <a:srgbClr val="6B6B6B"/>
                </a:solidFill>
              </a:rPr>
              <a:t>Rel-20 </a:t>
            </a:r>
            <a:r>
              <a:rPr lang="en-US" altLang="ko-KR" sz="2000" dirty="0">
                <a:solidFill>
                  <a:srgbClr val="6B6B6B"/>
                </a:solidFill>
              </a:rPr>
              <a:t>MIMO </a:t>
            </a:r>
            <a:r>
              <a:rPr lang="en-US" altLang="ko-KR" sz="2000" dirty="0" smtClean="0">
                <a:solidFill>
                  <a:srgbClr val="6B6B6B"/>
                </a:solidFill>
              </a:rPr>
              <a:t>focus </a:t>
            </a:r>
            <a:r>
              <a:rPr lang="en-US" altLang="ko-KR" sz="2000" dirty="0">
                <a:solidFill>
                  <a:srgbClr val="6B6B6B"/>
                </a:solidFill>
              </a:rPr>
              <a:t>on making existing features more attractive/useful and </a:t>
            </a:r>
            <a:r>
              <a:rPr lang="en-US" altLang="ko-KR" sz="2000" dirty="0" smtClean="0">
                <a:solidFill>
                  <a:srgbClr val="6B6B6B"/>
                </a:solidFill>
              </a:rPr>
              <a:t>avoid </a:t>
            </a:r>
            <a:r>
              <a:rPr lang="en-US" altLang="ko-KR" sz="2000" dirty="0">
                <a:solidFill>
                  <a:srgbClr val="6B6B6B"/>
                </a:solidFill>
              </a:rPr>
              <a:t>to introduce brand new features.</a:t>
            </a:r>
          </a:p>
          <a:p>
            <a:pPr lvl="1"/>
            <a:r>
              <a:rPr lang="en-US" altLang="ko-KR" sz="2000" dirty="0" smtClean="0">
                <a:solidFill>
                  <a:srgbClr val="6B6B6B"/>
                </a:solidFill>
              </a:rPr>
              <a:t>Prioritized items  </a:t>
            </a:r>
          </a:p>
          <a:p>
            <a:pPr lvl="2"/>
            <a:r>
              <a:rPr lang="en-US" altLang="ko-KR" sz="1600" dirty="0" err="1" smtClean="0">
                <a:solidFill>
                  <a:srgbClr val="6B6B6B"/>
                </a:solidFill>
              </a:rPr>
              <a:t>STxMP</a:t>
            </a:r>
            <a:r>
              <a:rPr lang="en-US" altLang="ko-KR" sz="1600" dirty="0" smtClean="0">
                <a:solidFill>
                  <a:srgbClr val="6B6B6B"/>
                </a:solidFill>
              </a:rPr>
              <a:t> support to other UL channels/signals: PUSCH+PUCCH for S-DCI/M-DCI based </a:t>
            </a:r>
            <a:r>
              <a:rPr lang="en-US" altLang="ko-KR" sz="1600" dirty="0" err="1" smtClean="0">
                <a:solidFill>
                  <a:srgbClr val="6B6B6B"/>
                </a:solidFill>
              </a:rPr>
              <a:t>STxMP</a:t>
            </a:r>
            <a:r>
              <a:rPr lang="en-US" altLang="ko-KR" sz="1600" dirty="0" smtClean="0">
                <a:solidFill>
                  <a:srgbClr val="6B6B6B"/>
                </a:solidFill>
              </a:rPr>
              <a:t> and PUCCH+PUCCH for M-DCI based </a:t>
            </a:r>
            <a:r>
              <a:rPr lang="en-US" altLang="ko-KR" sz="1600" dirty="0" err="1" smtClean="0">
                <a:solidFill>
                  <a:srgbClr val="6B6B6B"/>
                </a:solidFill>
              </a:rPr>
              <a:t>STxMP</a:t>
            </a:r>
            <a:endParaRPr lang="en-US" altLang="ko-KR" sz="1400" dirty="0" smtClean="0">
              <a:solidFill>
                <a:srgbClr val="6B6B6B"/>
              </a:solidFill>
            </a:endParaRPr>
          </a:p>
          <a:p>
            <a:pPr lvl="2"/>
            <a:r>
              <a:rPr lang="en-US" altLang="ko-KR" sz="1600" dirty="0" smtClean="0">
                <a:solidFill>
                  <a:srgbClr val="6B6B6B"/>
                </a:solidFill>
              </a:rPr>
              <a:t>UEI BM enhancement: beam application latency reduction</a:t>
            </a:r>
          </a:p>
          <a:p>
            <a:pPr lvl="1"/>
            <a:endParaRPr kumimoji="0" lang="en-US" altLang="ko-KR" sz="2000" dirty="0">
              <a:solidFill>
                <a:srgbClr val="FF0000"/>
              </a:solidFill>
            </a:endParaRPr>
          </a:p>
          <a:p>
            <a:endParaRPr kumimoji="0" lang="ko-KR" altLang="en-US" sz="3600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 dirty="0"/>
          </a:p>
        </p:txBody>
      </p:sp>
      <p:sp>
        <p:nvSpPr>
          <p:cNvPr id="25" name="Rectangle 8">
            <a:extLst>
              <a:ext uri="{FF2B5EF4-FFF2-40B4-BE49-F238E27FC236}">
                <a16:creationId xmlns="" xmlns:a16="http://schemas.microsoft.com/office/drawing/2014/main" id="{DEB734A2-2D23-418C-8AE0-349285F6E8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1375" y="4177427"/>
            <a:ext cx="21993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.</a:t>
            </a:r>
            <a:endParaRPr kumimoji="0" lang="en-GB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328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35813</TotalTime>
  <Words>466</Words>
  <Application>Microsoft Office PowerPoint</Application>
  <PresentationFormat>사용자 지정</PresentationFormat>
  <Paragraphs>53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2" baseType="lpstr">
      <vt:lpstr>DengXian</vt:lpstr>
      <vt:lpstr>LG스마트체 Bold</vt:lpstr>
      <vt:lpstr>LG스마트체 Regular</vt:lpstr>
      <vt:lpstr>굴림</vt:lpstr>
      <vt:lpstr>맑은 고딕</vt:lpstr>
      <vt:lpstr>Arial</vt:lpstr>
      <vt:lpstr>Times New Roman</vt:lpstr>
      <vt:lpstr>Office 테마</vt:lpstr>
      <vt:lpstr>Discussion on Rel-20 MIMO</vt:lpstr>
      <vt:lpstr>MIMO evolution status</vt:lpstr>
      <vt:lpstr>Discussion on Rel-20 MIMO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Jiwon Kang</cp:lastModifiedBy>
  <cp:revision>2336</cp:revision>
  <dcterms:created xsi:type="dcterms:W3CDTF">2016-10-11T04:12:52Z</dcterms:created>
  <dcterms:modified xsi:type="dcterms:W3CDTF">2025-02-28T07:50:16Z</dcterms:modified>
</cp:coreProperties>
</file>