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1"/>
  </p:notesMasterIdLst>
  <p:sldIdLst>
    <p:sldId id="256" r:id="rId5"/>
    <p:sldId id="257" r:id="rId6"/>
    <p:sldId id="258" r:id="rId7"/>
    <p:sldId id="260" r:id="rId8"/>
    <p:sldId id="261" r:id="rId9"/>
    <p:sldId id="262" r:id="rId10"/>
  </p:sldIdLst>
  <p:sldSz cx="12192000" cy="6858000"/>
  <p:notesSz cx="6858000" cy="9144000"/>
  <p:defaultTextStyle>
    <a:defPPr>
      <a:defRPr lang="en-GB"/>
    </a:defPPr>
    <a:lvl1pPr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18F0F0-4B7A-35C1-4537-7DB6E8180DD4}" name="Naoya Shibaike (芝池 尚哉)" initials="N尚" userId="S::naoya.shibaike.eg@nttdocomo.com::5b09a80e-b99f-4d25-9243-d223e12dd20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37300"/>
    <a:srgbClr val="730073"/>
    <a:srgbClr val="E2F0D9"/>
    <a:srgbClr val="CC0033"/>
    <a:srgbClr val="70AD47"/>
    <a:srgbClr val="A5A5A5"/>
    <a:srgbClr val="FFC000"/>
    <a:srgbClr val="FFF2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1" d="100"/>
          <a:sy n="91" d="100"/>
        </p:scale>
        <p:origin x="92" y="4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4532A4-0A85-4A2E-90E5-C1E5EA680B4F}" type="datetimeFigureOut">
              <a:rPr kumimoji="1" lang="ja-JP" altLang="en-US" smtClean="0"/>
              <a:t>2025/2/26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A1A1C5-35CB-4B1C-A3BF-49099C9494F2}" type="slidenum">
              <a:rPr kumimoji="1" lang="ja-JP" altLang="en-US" smtClean="0"/>
              <a:t>‹#›</a:t>
            </a:fld>
            <a:endParaRPr kumimoji="1" lang="ja-JP" altLang="en-US"/>
          </a:p>
        </p:txBody>
      </p:sp>
    </p:spTree>
    <p:extLst>
      <p:ext uri="{BB962C8B-B14F-4D97-AF65-F5344CB8AC3E}">
        <p14:creationId xmlns:p14="http://schemas.microsoft.com/office/powerpoint/2010/main" val="111731069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p:nvSpPr>
        <p:spPr bwMode="auto">
          <a:xfrm>
            <a:off x="143938" y="811213"/>
            <a:ext cx="11857567" cy="0"/>
          </a:xfrm>
          <a:prstGeom prst="line">
            <a:avLst/>
          </a:prstGeom>
          <a:noFill/>
          <a:ln w="57150">
            <a:solidFill>
              <a:schemeClr val="accent6"/>
            </a:solidFill>
            <a:round/>
            <a:headEnd/>
            <a:tailEnd/>
          </a:ln>
          <a:effectLst/>
        </p:spPr>
        <p:txBody>
          <a:bodyPr/>
          <a:lstStyle/>
          <a:p>
            <a:pPr>
              <a:defRPr/>
            </a:pPr>
            <a:endParaRPr lang="ja-JP" altLang="en-US" sz="2400">
              <a:ea typeface="ＭＳ Ｐゴシック" pitchFamily="50" charset="-128"/>
            </a:endParaRPr>
          </a:p>
        </p:txBody>
      </p:sp>
      <p:sp>
        <p:nvSpPr>
          <p:cNvPr id="41986" name="Rectangle 2"/>
          <p:cNvSpPr>
            <a:spLocks noGrp="1" noChangeArrowheads="1"/>
          </p:cNvSpPr>
          <p:nvPr>
            <p:ph type="ctrTitle"/>
          </p:nvPr>
        </p:nvSpPr>
        <p:spPr>
          <a:xfrm>
            <a:off x="903817" y="2130428"/>
            <a:ext cx="10363200" cy="1470025"/>
          </a:xfrm>
        </p:spPr>
        <p:txBody>
          <a:bodyPr/>
          <a:lstStyle>
            <a:lvl1pPr algn="ctr">
              <a:defRPr sz="4267" smtClean="0">
                <a:latin typeface="Calibri" panose="020F0502020204030204" pitchFamily="34" charset="0"/>
              </a:defRPr>
            </a:lvl1pPr>
          </a:lstStyle>
          <a:p>
            <a:r>
              <a:rPr lang="ja-JP" altLang="en-US"/>
              <a:t>マスター タイトルの書式設定</a:t>
            </a:r>
          </a:p>
        </p:txBody>
      </p:sp>
      <p:sp>
        <p:nvSpPr>
          <p:cNvPr id="41987" name="Rectangle 3"/>
          <p:cNvSpPr>
            <a:spLocks noGrp="1" noChangeArrowheads="1"/>
          </p:cNvSpPr>
          <p:nvPr>
            <p:ph type="subTitle" idx="1"/>
          </p:nvPr>
        </p:nvSpPr>
        <p:spPr>
          <a:xfrm>
            <a:off x="1818217" y="3886201"/>
            <a:ext cx="8534400" cy="584775"/>
          </a:xfrm>
          <a:ln>
            <a:noFill/>
          </a:ln>
        </p:spPr>
        <p:txBody>
          <a:bodyPr/>
          <a:lstStyle>
            <a:lvl1pPr marL="0" indent="0" algn="ctr">
              <a:buFont typeface="Wingdings" pitchFamily="2" charset="2"/>
              <a:buNone/>
              <a:defRPr sz="3200" smtClean="0">
                <a:latin typeface="Calibri" panose="020F0502020204030204" pitchFamily="34" charset="0"/>
              </a:defRPr>
            </a:lvl1pPr>
          </a:lstStyle>
          <a:p>
            <a:r>
              <a:rPr lang="ja-JP" altLang="en-US"/>
              <a:t>マスター サブタイトルの書式設定</a:t>
            </a:r>
          </a:p>
        </p:txBody>
      </p:sp>
      <p:pic>
        <p:nvPicPr>
          <p:cNvPr id="11" name="Picture 7" descr="01_corp_brandlogo_S"/>
          <p:cNvPicPr>
            <a:picLocks noChangeAspect="1" noChangeArrowheads="1"/>
          </p:cNvPicPr>
          <p:nvPr/>
        </p:nvPicPr>
        <p:blipFill>
          <a:blip r:embed="rId2" cstate="print"/>
          <a:srcRect/>
          <a:stretch>
            <a:fillRect/>
          </a:stretch>
        </p:blipFill>
        <p:spPr bwMode="auto">
          <a:xfrm>
            <a:off x="9936426" y="321724"/>
            <a:ext cx="1882937" cy="410145"/>
          </a:xfrm>
          <a:prstGeom prst="rect">
            <a:avLst/>
          </a:prstGeom>
          <a:noFill/>
          <a:ln w="9525">
            <a:noFill/>
            <a:miter lim="800000"/>
            <a:headEnd/>
            <a:tailEnd/>
          </a:ln>
        </p:spPr>
      </p:pic>
    </p:spTree>
    <p:extLst>
      <p:ext uri="{BB962C8B-B14F-4D97-AF65-F5344CB8AC3E}">
        <p14:creationId xmlns:p14="http://schemas.microsoft.com/office/powerpoint/2010/main" val="1321303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8706249E-4E45-0212-49BF-9D43028A9753}"/>
              </a:ext>
            </a:extLst>
          </p:cNvPr>
          <p:cNvSpPr>
            <a:spLocks noGrp="1" noChangeArrowheads="1"/>
          </p:cNvSpPr>
          <p:nvPr>
            <p:ph idx="1"/>
          </p:nvPr>
        </p:nvSpPr>
        <p:spPr bwMode="auto">
          <a:xfrm>
            <a:off x="215900" y="952501"/>
            <a:ext cx="11760200" cy="1567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2">
            <a:extLst>
              <a:ext uri="{FF2B5EF4-FFF2-40B4-BE49-F238E27FC236}">
                <a16:creationId xmlns:a16="http://schemas.microsoft.com/office/drawing/2014/main" id="{354EC258-4900-F496-9308-7F354E58BBDE}"/>
              </a:ext>
            </a:extLst>
          </p:cNvPr>
          <p:cNvSpPr>
            <a:spLocks noGrp="1" noChangeArrowheads="1"/>
          </p:cNvSpPr>
          <p:nvPr>
            <p:ph type="title"/>
          </p:nvPr>
        </p:nvSpPr>
        <p:spPr bwMode="auto">
          <a:xfrm>
            <a:off x="239184" y="77790"/>
            <a:ext cx="9505949" cy="69215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GB"/>
              <a:t>マスタ タイトルの書式設定</a:t>
            </a:r>
          </a:p>
        </p:txBody>
      </p:sp>
    </p:spTree>
    <p:extLst>
      <p:ext uri="{BB962C8B-B14F-4D97-AF65-F5344CB8AC3E}">
        <p14:creationId xmlns:p14="http://schemas.microsoft.com/office/powerpoint/2010/main" val="2536727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2E732-EC5D-C2DF-9B32-D1BBDDF9E5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2FC8D9-4B70-1CF6-B855-F8D778A8B7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767DCA-650E-D3BE-57A3-3C6BA986D9AA}"/>
              </a:ext>
            </a:extLst>
          </p:cNvPr>
          <p:cNvSpPr>
            <a:spLocks noGrp="1"/>
          </p:cNvSpPr>
          <p:nvPr>
            <p:ph type="dt" sz="half" idx="10"/>
          </p:nvPr>
        </p:nvSpPr>
        <p:spPr/>
        <p:txBody>
          <a:bodyPr/>
          <a:lstStyle/>
          <a:p>
            <a:fld id="{6F45274C-4DB9-4B7D-BBBA-90B7E507C555}" type="datetimeFigureOut">
              <a:rPr lang="en-US" smtClean="0"/>
              <a:t>2/26/2025</a:t>
            </a:fld>
            <a:endParaRPr lang="en-US"/>
          </a:p>
        </p:txBody>
      </p:sp>
      <p:sp>
        <p:nvSpPr>
          <p:cNvPr id="5" name="Footer Placeholder 4">
            <a:extLst>
              <a:ext uri="{FF2B5EF4-FFF2-40B4-BE49-F238E27FC236}">
                <a16:creationId xmlns:a16="http://schemas.microsoft.com/office/drawing/2014/main" id="{E322D1B7-28F0-ED19-0D6E-128F30A6C8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DF5C6E-0E3A-4F32-264E-7B97D8A4346B}"/>
              </a:ext>
            </a:extLst>
          </p:cNvPr>
          <p:cNvSpPr>
            <a:spLocks noGrp="1"/>
          </p:cNvSpPr>
          <p:nvPr>
            <p:ph type="sldNum" sz="quarter" idx="12"/>
          </p:nvPr>
        </p:nvSpPr>
        <p:spPr/>
        <p:txBody>
          <a:bodyPr/>
          <a:lstStyle/>
          <a:p>
            <a:fld id="{4ADA0A53-532F-4C82-BBF2-D09957621A09}" type="slidenum">
              <a:rPr lang="en-US" smtClean="0"/>
              <a:t>‹#›</a:t>
            </a:fld>
            <a:endParaRPr lang="en-US"/>
          </a:p>
        </p:txBody>
      </p:sp>
    </p:spTree>
    <p:extLst>
      <p:ext uri="{BB962C8B-B14F-4D97-AF65-F5344CB8AC3E}">
        <p14:creationId xmlns:p14="http://schemas.microsoft.com/office/powerpoint/2010/main" val="2010092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0"/>
            <a:ext cx="9505949" cy="69215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p:nvSpPr>
        <p:spPr bwMode="auto">
          <a:xfrm>
            <a:off x="143938" y="811213"/>
            <a:ext cx="11857567" cy="0"/>
          </a:xfrm>
          <a:prstGeom prst="line">
            <a:avLst/>
          </a:prstGeom>
          <a:noFill/>
          <a:ln w="57150">
            <a:solidFill>
              <a:schemeClr val="accent6"/>
            </a:solidFill>
            <a:round/>
            <a:headEnd/>
            <a:tailEnd/>
          </a:ln>
          <a:effectLst/>
        </p:spPr>
        <p:txBody>
          <a:bodyPr/>
          <a:lstStyle/>
          <a:p>
            <a:pPr>
              <a:defRPr/>
            </a:pPr>
            <a:endParaRPr lang="ja-JP" altLang="en-US" sz="2400">
              <a:ea typeface="ＭＳ Ｐゴシック" pitchFamily="50" charset="-128"/>
            </a:endParaRPr>
          </a:p>
        </p:txBody>
      </p:sp>
      <p:sp>
        <p:nvSpPr>
          <p:cNvPr id="1036" name="Text Box 12"/>
          <p:cNvSpPr txBox="1">
            <a:spLocks noChangeArrowheads="1"/>
          </p:cNvSpPr>
          <p:nvPr/>
        </p:nvSpPr>
        <p:spPr bwMode="auto">
          <a:xfrm>
            <a:off x="11710390" y="6458377"/>
            <a:ext cx="466794" cy="379656"/>
          </a:xfrm>
          <a:prstGeom prst="rect">
            <a:avLst/>
          </a:prstGeom>
          <a:noFill/>
          <a:ln w="9525">
            <a:noFill/>
            <a:miter lim="800000"/>
            <a:headEnd/>
            <a:tailEnd/>
          </a:ln>
          <a:effectLst/>
        </p:spPr>
        <p:txBody>
          <a:bodyPr wrap="none">
            <a:spAutoFit/>
          </a:bodyPr>
          <a:lstStyle/>
          <a:p>
            <a:pPr algn="r">
              <a:defRPr/>
            </a:pPr>
            <a:fld id="{FDAF5FD0-3C21-406B-8448-EA50035719F9}" type="slidenum">
              <a:rPr lang="en-GB" altLang="ja-JP" sz="1867">
                <a:solidFill>
                  <a:schemeClr val="bg1">
                    <a:lumMod val="85000"/>
                  </a:schemeClr>
                </a:solidFill>
                <a:latin typeface="Calibri" panose="020F0502020204030204" pitchFamily="34" charset="0"/>
              </a:rPr>
              <a:pPr algn="r">
                <a:defRPr/>
              </a:pPr>
              <a:t>‹#›</a:t>
            </a:fld>
            <a:endParaRPr lang="en-GB" altLang="ja-JP" sz="1867">
              <a:solidFill>
                <a:schemeClr val="bg1">
                  <a:lumMod val="85000"/>
                </a:schemeClr>
              </a:solidFill>
              <a:latin typeface="Calibri" panose="020F0502020204030204" pitchFamily="34" charset="0"/>
            </a:endParaRPr>
          </a:p>
        </p:txBody>
      </p:sp>
      <p:pic>
        <p:nvPicPr>
          <p:cNvPr id="11" name="Picture 7" descr="01_corp_brandlogo_S"/>
          <p:cNvPicPr>
            <a:picLocks noChangeAspect="1" noChangeArrowheads="1"/>
          </p:cNvPicPr>
          <p:nvPr/>
        </p:nvPicPr>
        <p:blipFill>
          <a:blip r:embed="rId5" cstate="print"/>
          <a:srcRect/>
          <a:stretch>
            <a:fillRect/>
          </a:stretch>
        </p:blipFill>
        <p:spPr bwMode="auto">
          <a:xfrm>
            <a:off x="9936426" y="321724"/>
            <a:ext cx="1882937" cy="410145"/>
          </a:xfrm>
          <a:prstGeom prst="rect">
            <a:avLst/>
          </a:prstGeom>
          <a:noFill/>
          <a:ln w="9525">
            <a:noFill/>
            <a:miter lim="800000"/>
            <a:headEnd/>
            <a:tailEnd/>
          </a:ln>
        </p:spPr>
      </p:pic>
    </p:spTree>
    <p:extLst>
      <p:ext uri="{BB962C8B-B14F-4D97-AF65-F5344CB8AC3E}">
        <p14:creationId xmlns:p14="http://schemas.microsoft.com/office/powerpoint/2010/main" val="25320967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eaLnBrk="1" fontAlgn="base" hangingPunct="1">
        <a:lnSpc>
          <a:spcPct val="90000"/>
        </a:lnSpc>
        <a:spcBef>
          <a:spcPct val="0"/>
        </a:spcBef>
        <a:spcAft>
          <a:spcPct val="0"/>
        </a:spcAft>
        <a:defRPr kumimoji="1" sz="3200" b="1">
          <a:solidFill>
            <a:schemeClr val="tx1">
              <a:lumMod val="85000"/>
              <a:lumOff val="15000"/>
            </a:schemeClr>
          </a:solidFill>
          <a:latin typeface="Calibri" panose="020F0502020204030204" pitchFamily="34" charset="0"/>
          <a:ea typeface="+mj-ea"/>
          <a:cs typeface="+mj-cs"/>
        </a:defRPr>
      </a:lvl1pPr>
      <a:lvl2pPr algn="l" rtl="0" eaLnBrk="1" fontAlgn="base" hangingPunct="1">
        <a:spcBef>
          <a:spcPct val="0"/>
        </a:spcBef>
        <a:spcAft>
          <a:spcPct val="0"/>
        </a:spcAft>
        <a:defRPr kumimoji="1" sz="4800">
          <a:solidFill>
            <a:schemeClr val="tx2"/>
          </a:solidFill>
          <a:latin typeface="Arial" charset="0"/>
          <a:ea typeface="ＭＳ Ｐゴシック" pitchFamily="50" charset="-128"/>
        </a:defRPr>
      </a:lvl2pPr>
      <a:lvl3pPr algn="l" rtl="0" eaLnBrk="1" fontAlgn="base" hangingPunct="1">
        <a:spcBef>
          <a:spcPct val="0"/>
        </a:spcBef>
        <a:spcAft>
          <a:spcPct val="0"/>
        </a:spcAft>
        <a:defRPr kumimoji="1" sz="4800">
          <a:solidFill>
            <a:schemeClr val="tx2"/>
          </a:solidFill>
          <a:latin typeface="Arial" charset="0"/>
          <a:ea typeface="ＭＳ Ｐゴシック" pitchFamily="50" charset="-128"/>
        </a:defRPr>
      </a:lvl3pPr>
      <a:lvl4pPr algn="l" rtl="0" eaLnBrk="1" fontAlgn="base" hangingPunct="1">
        <a:spcBef>
          <a:spcPct val="0"/>
        </a:spcBef>
        <a:spcAft>
          <a:spcPct val="0"/>
        </a:spcAft>
        <a:defRPr kumimoji="1" sz="4800">
          <a:solidFill>
            <a:schemeClr val="tx2"/>
          </a:solidFill>
          <a:latin typeface="Arial" charset="0"/>
          <a:ea typeface="ＭＳ Ｐゴシック" pitchFamily="50" charset="-128"/>
        </a:defRPr>
      </a:lvl4pPr>
      <a:lvl5pPr algn="l" rtl="0" eaLnBrk="1" fontAlgn="base" hangingPunct="1">
        <a:spcBef>
          <a:spcPct val="0"/>
        </a:spcBef>
        <a:spcAft>
          <a:spcPct val="0"/>
        </a:spcAft>
        <a:defRPr kumimoji="1" sz="4800">
          <a:solidFill>
            <a:schemeClr val="tx2"/>
          </a:solidFill>
          <a:latin typeface="Arial" charset="0"/>
          <a:ea typeface="ＭＳ Ｐゴシック" pitchFamily="50" charset="-128"/>
        </a:defRPr>
      </a:lvl5pPr>
      <a:lvl6pPr marL="609585" algn="l" rtl="0" eaLnBrk="1" fontAlgn="base" hangingPunct="1">
        <a:spcBef>
          <a:spcPct val="0"/>
        </a:spcBef>
        <a:spcAft>
          <a:spcPct val="0"/>
        </a:spcAft>
        <a:defRPr kumimoji="1" sz="4800">
          <a:solidFill>
            <a:schemeClr val="tx2"/>
          </a:solidFill>
          <a:latin typeface="Arial" charset="0"/>
          <a:ea typeface="ＭＳ Ｐゴシック" pitchFamily="50" charset="-128"/>
        </a:defRPr>
      </a:lvl6pPr>
      <a:lvl7pPr marL="1219170" algn="l" rtl="0" eaLnBrk="1" fontAlgn="base" hangingPunct="1">
        <a:spcBef>
          <a:spcPct val="0"/>
        </a:spcBef>
        <a:spcAft>
          <a:spcPct val="0"/>
        </a:spcAft>
        <a:defRPr kumimoji="1" sz="4800">
          <a:solidFill>
            <a:schemeClr val="tx2"/>
          </a:solidFill>
          <a:latin typeface="Arial" charset="0"/>
          <a:ea typeface="ＭＳ Ｐゴシック" pitchFamily="50" charset="-128"/>
        </a:defRPr>
      </a:lvl7pPr>
      <a:lvl8pPr marL="1828754" algn="l" rtl="0" eaLnBrk="1" fontAlgn="base" hangingPunct="1">
        <a:spcBef>
          <a:spcPct val="0"/>
        </a:spcBef>
        <a:spcAft>
          <a:spcPct val="0"/>
        </a:spcAft>
        <a:defRPr kumimoji="1" sz="4800">
          <a:solidFill>
            <a:schemeClr val="tx2"/>
          </a:solidFill>
          <a:latin typeface="Arial" charset="0"/>
          <a:ea typeface="ＭＳ Ｐゴシック" pitchFamily="50" charset="-128"/>
        </a:defRPr>
      </a:lvl8pPr>
      <a:lvl9pPr marL="2438339" algn="l" rtl="0" eaLnBrk="1" fontAlgn="base" hangingPunct="1">
        <a:spcBef>
          <a:spcPct val="0"/>
        </a:spcBef>
        <a:spcAft>
          <a:spcPct val="0"/>
        </a:spcAft>
        <a:defRPr kumimoji="1" sz="4800">
          <a:solidFill>
            <a:schemeClr val="tx2"/>
          </a:solidFill>
          <a:latin typeface="Arial" charset="0"/>
          <a:ea typeface="ＭＳ Ｐゴシック" pitchFamily="50" charset="-128"/>
        </a:defRPr>
      </a:lvl9pPr>
    </p:titleStyle>
    <p:bodyStyle>
      <a:lvl1pPr marL="353475" indent="-353475" algn="l" rtl="0" eaLnBrk="1" fontAlgn="base" hangingPunct="1">
        <a:spcBef>
          <a:spcPct val="20000"/>
        </a:spcBef>
        <a:spcAft>
          <a:spcPct val="0"/>
        </a:spcAft>
        <a:buClr>
          <a:srgbClr val="CC0033"/>
        </a:buClr>
        <a:buFont typeface="Wingdings" pitchFamily="2" charset="2"/>
        <a:buChar char="n"/>
        <a:defRPr kumimoji="1" sz="1867">
          <a:solidFill>
            <a:schemeClr val="tx1">
              <a:lumMod val="85000"/>
              <a:lumOff val="15000"/>
            </a:schemeClr>
          </a:solidFill>
          <a:latin typeface="Calibri" panose="020F0502020204030204" pitchFamily="34" charset="0"/>
          <a:ea typeface="+mn-ea"/>
          <a:cs typeface="+mn-cs"/>
        </a:defRPr>
      </a:lvl1pPr>
      <a:lvl2pPr marL="592652" indent="-239178" algn="l" rtl="0" eaLnBrk="1" fontAlgn="base" hangingPunct="1">
        <a:spcBef>
          <a:spcPct val="20000"/>
        </a:spcBef>
        <a:spcAft>
          <a:spcPct val="0"/>
        </a:spcAft>
        <a:buClr>
          <a:srgbClr val="CC0033"/>
        </a:buClr>
        <a:buChar char="•"/>
        <a:defRPr kumimoji="1" sz="1867">
          <a:solidFill>
            <a:schemeClr val="tx1">
              <a:lumMod val="85000"/>
              <a:lumOff val="15000"/>
            </a:schemeClr>
          </a:solidFill>
          <a:latin typeface="Calibri" panose="020F0502020204030204" pitchFamily="34" charset="0"/>
          <a:ea typeface="+mn-ea"/>
        </a:defRPr>
      </a:lvl2pPr>
      <a:lvl3pPr marL="831830" indent="-239178" algn="l" rtl="0" eaLnBrk="1" fontAlgn="base" hangingPunct="1">
        <a:spcBef>
          <a:spcPct val="20000"/>
        </a:spcBef>
        <a:spcAft>
          <a:spcPct val="0"/>
        </a:spcAft>
        <a:buChar char="•"/>
        <a:defRPr kumimoji="1" sz="1600">
          <a:solidFill>
            <a:schemeClr val="tx1">
              <a:lumMod val="85000"/>
              <a:lumOff val="15000"/>
            </a:schemeClr>
          </a:solidFill>
          <a:latin typeface="Calibri" panose="020F0502020204030204" pitchFamily="34" charset="0"/>
          <a:ea typeface="+mn-ea"/>
        </a:defRPr>
      </a:lvl3pPr>
      <a:lvl4pPr marL="1071007" indent="-239178" algn="l" rtl="0" eaLnBrk="1" fontAlgn="base" hangingPunct="1">
        <a:spcBef>
          <a:spcPct val="20000"/>
        </a:spcBef>
        <a:spcAft>
          <a:spcPct val="0"/>
        </a:spcAft>
        <a:buFont typeface="Arial" charset="0"/>
        <a:buChar char="»"/>
        <a:defRPr kumimoji="1" sz="1467" i="0">
          <a:solidFill>
            <a:schemeClr val="tx1">
              <a:lumMod val="85000"/>
              <a:lumOff val="15000"/>
            </a:schemeClr>
          </a:solidFill>
          <a:latin typeface="Calibri" panose="020F0502020204030204" pitchFamily="34" charset="0"/>
          <a:ea typeface="+mn-ea"/>
        </a:defRPr>
      </a:lvl4pPr>
      <a:lvl5pPr marL="1310185" indent="-239178" algn="l" rtl="0" eaLnBrk="1" fontAlgn="base" hangingPunct="1">
        <a:spcBef>
          <a:spcPct val="20000"/>
        </a:spcBef>
        <a:spcAft>
          <a:spcPct val="0"/>
        </a:spcAft>
        <a:buFont typeface="Times New Roman" pitchFamily="18" charset="0"/>
        <a:buChar char="–"/>
        <a:defRPr kumimoji="1" sz="1200" i="0">
          <a:solidFill>
            <a:schemeClr val="tx1">
              <a:lumMod val="85000"/>
              <a:lumOff val="15000"/>
            </a:schemeClr>
          </a:solidFill>
          <a:latin typeface="Calibri" panose="020F0502020204030204" pitchFamily="34" charset="0"/>
          <a:ea typeface="+mn-ea"/>
        </a:defRPr>
      </a:lvl5pPr>
      <a:lvl6pPr marL="3352716" indent="-304792" algn="l" rtl="0" eaLnBrk="1" fontAlgn="base" hangingPunct="1">
        <a:spcBef>
          <a:spcPct val="20000"/>
        </a:spcBef>
        <a:spcAft>
          <a:spcPct val="0"/>
        </a:spcAft>
        <a:buChar char="»"/>
        <a:defRPr kumimoji="1" sz="1867">
          <a:solidFill>
            <a:schemeClr val="tx1"/>
          </a:solidFill>
          <a:latin typeface="+mn-lt"/>
          <a:ea typeface="+mn-ea"/>
        </a:defRPr>
      </a:lvl6pPr>
      <a:lvl7pPr marL="3962301" indent="-304792" algn="l" rtl="0" eaLnBrk="1" fontAlgn="base" hangingPunct="1">
        <a:spcBef>
          <a:spcPct val="20000"/>
        </a:spcBef>
        <a:spcAft>
          <a:spcPct val="0"/>
        </a:spcAft>
        <a:buChar char="»"/>
        <a:defRPr kumimoji="1" sz="1867">
          <a:solidFill>
            <a:schemeClr val="tx1"/>
          </a:solidFill>
          <a:latin typeface="+mn-lt"/>
          <a:ea typeface="+mn-ea"/>
        </a:defRPr>
      </a:lvl7pPr>
      <a:lvl8pPr marL="4571886" indent="-304792" algn="l" rtl="0" eaLnBrk="1" fontAlgn="base" hangingPunct="1">
        <a:spcBef>
          <a:spcPct val="20000"/>
        </a:spcBef>
        <a:spcAft>
          <a:spcPct val="0"/>
        </a:spcAft>
        <a:buChar char="»"/>
        <a:defRPr kumimoji="1" sz="1867">
          <a:solidFill>
            <a:schemeClr val="tx1"/>
          </a:solidFill>
          <a:latin typeface="+mn-lt"/>
          <a:ea typeface="+mn-ea"/>
        </a:defRPr>
      </a:lvl8pPr>
      <a:lvl9pPr marL="5181470" indent="-304792" algn="l" rtl="0" eaLnBrk="1" fontAlgn="base" hangingPunct="1">
        <a:spcBef>
          <a:spcPct val="20000"/>
        </a:spcBef>
        <a:spcAft>
          <a:spcPct val="0"/>
        </a:spcAft>
        <a:buChar char="»"/>
        <a:defRPr kumimoji="1" sz="1867">
          <a:solidFill>
            <a:schemeClr val="tx1"/>
          </a:solidFill>
          <a:latin typeface="+mn-lt"/>
          <a:ea typeface="+mn-ea"/>
        </a:defRPr>
      </a:lvl9pPr>
    </p:bodyStyle>
    <p:otherStyle>
      <a:defPPr>
        <a:defRPr lang="ja-JP"/>
      </a:defPPr>
      <a:lvl1pPr marL="0" algn="l" defTabSz="1219170" rtl="0" eaLnBrk="1" latinLnBrk="0" hangingPunct="1">
        <a:defRPr kumimoji="1" sz="2400" kern="1200">
          <a:solidFill>
            <a:schemeClr val="tx1"/>
          </a:solidFill>
          <a:latin typeface="+mn-lt"/>
          <a:ea typeface="+mn-ea"/>
          <a:cs typeface="+mn-cs"/>
        </a:defRPr>
      </a:lvl1pPr>
      <a:lvl2pPr marL="609585" algn="l" defTabSz="1219170" rtl="0" eaLnBrk="1" latinLnBrk="0" hangingPunct="1">
        <a:defRPr kumimoji="1" sz="2400" kern="1200">
          <a:solidFill>
            <a:schemeClr val="tx1"/>
          </a:solidFill>
          <a:latin typeface="+mn-lt"/>
          <a:ea typeface="+mn-ea"/>
          <a:cs typeface="+mn-cs"/>
        </a:defRPr>
      </a:lvl2pPr>
      <a:lvl3pPr marL="1219170" algn="l" defTabSz="1219170" rtl="0" eaLnBrk="1" latinLnBrk="0" hangingPunct="1">
        <a:defRPr kumimoji="1" sz="2400" kern="1200">
          <a:solidFill>
            <a:schemeClr val="tx1"/>
          </a:solidFill>
          <a:latin typeface="+mn-lt"/>
          <a:ea typeface="+mn-ea"/>
          <a:cs typeface="+mn-cs"/>
        </a:defRPr>
      </a:lvl3pPr>
      <a:lvl4pPr marL="1828754" algn="l" defTabSz="1219170" rtl="0" eaLnBrk="1" latinLnBrk="0" hangingPunct="1">
        <a:defRPr kumimoji="1" sz="2400" kern="1200">
          <a:solidFill>
            <a:schemeClr val="tx1"/>
          </a:solidFill>
          <a:latin typeface="+mn-lt"/>
          <a:ea typeface="+mn-ea"/>
          <a:cs typeface="+mn-cs"/>
        </a:defRPr>
      </a:lvl4pPr>
      <a:lvl5pPr marL="2438339" algn="l" defTabSz="1219170" rtl="0" eaLnBrk="1" latinLnBrk="0" hangingPunct="1">
        <a:defRPr kumimoji="1" sz="2400" kern="1200">
          <a:solidFill>
            <a:schemeClr val="tx1"/>
          </a:solidFill>
          <a:latin typeface="+mn-lt"/>
          <a:ea typeface="+mn-ea"/>
          <a:cs typeface="+mn-cs"/>
        </a:defRPr>
      </a:lvl5pPr>
      <a:lvl6pPr marL="3047924" algn="l" defTabSz="1219170" rtl="0" eaLnBrk="1" latinLnBrk="0" hangingPunct="1">
        <a:defRPr kumimoji="1" sz="2400" kern="1200">
          <a:solidFill>
            <a:schemeClr val="tx1"/>
          </a:solidFill>
          <a:latin typeface="+mn-lt"/>
          <a:ea typeface="+mn-ea"/>
          <a:cs typeface="+mn-cs"/>
        </a:defRPr>
      </a:lvl6pPr>
      <a:lvl7pPr marL="3657509" algn="l" defTabSz="1219170" rtl="0" eaLnBrk="1" latinLnBrk="0" hangingPunct="1">
        <a:defRPr kumimoji="1" sz="2400" kern="1200">
          <a:solidFill>
            <a:schemeClr val="tx1"/>
          </a:solidFill>
          <a:latin typeface="+mn-lt"/>
          <a:ea typeface="+mn-ea"/>
          <a:cs typeface="+mn-cs"/>
        </a:defRPr>
      </a:lvl7pPr>
      <a:lvl8pPr marL="4267093" algn="l" defTabSz="1219170" rtl="0" eaLnBrk="1" latinLnBrk="0" hangingPunct="1">
        <a:defRPr kumimoji="1" sz="2400" kern="1200">
          <a:solidFill>
            <a:schemeClr val="tx1"/>
          </a:solidFill>
          <a:latin typeface="+mn-lt"/>
          <a:ea typeface="+mn-ea"/>
          <a:cs typeface="+mn-cs"/>
        </a:defRPr>
      </a:lvl8pPr>
      <a:lvl9pPr marL="4876678" algn="l" defTabSz="1219170"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WG2_RL2/TSGR2_127bis/Docs/R2-2409373.zip" TargetMode="External"/><Relationship Id="rId2" Type="http://schemas.openxmlformats.org/officeDocument/2006/relationships/hyperlink" Target="https://www.3gpp.org/ftp/tsg_ran/WG2_RL2/TSGR2_127/LSout/R2-2407606.zip" TargetMode="External"/><Relationship Id="rId1" Type="http://schemas.openxmlformats.org/officeDocument/2006/relationships/slideLayout" Target="../slideLayouts/slideLayout3.xml"/><Relationship Id="rId4" Type="http://schemas.openxmlformats.org/officeDocument/2006/relationships/hyperlink" Target="https://www.3gpp.org/ftp/tsg_ran/WG3_Iu/TSGR3_127/Docs/R3-250897.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ran/WG3_Iu/TSGR3_127/Docs/R3-250568.zip"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ran/WG3_Iu/TSGR3_127/Docs/R3-250568.zip"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90D1A-8C27-4F9C-3C46-D814F64B1977}"/>
              </a:ext>
            </a:extLst>
          </p:cNvPr>
          <p:cNvSpPr>
            <a:spLocks noGrp="1"/>
          </p:cNvSpPr>
          <p:nvPr>
            <p:ph type="ctrTitle"/>
          </p:nvPr>
        </p:nvSpPr>
        <p:spPr>
          <a:xfrm>
            <a:off x="1654628" y="2090057"/>
            <a:ext cx="9144000" cy="2481944"/>
          </a:xfrm>
        </p:spPr>
        <p:txBody>
          <a:bodyPr>
            <a:normAutofit/>
          </a:bodyPr>
          <a:lstStyle/>
          <a:p>
            <a:r>
              <a:rPr lang="en-US" dirty="0"/>
              <a:t>Way Forward to support L3 measurement based LTM in Split-</a:t>
            </a:r>
            <a:r>
              <a:rPr lang="en-US" dirty="0" err="1"/>
              <a:t>gNB</a:t>
            </a:r>
            <a:r>
              <a:rPr lang="en-US" dirty="0"/>
              <a:t> Architecture</a:t>
            </a:r>
            <a:br>
              <a:rPr lang="en-US" dirty="0"/>
            </a:br>
            <a:r>
              <a:rPr lang="en-US" sz="2200" dirty="0"/>
              <a:t>NTT DOCOMO, Qualcomm Inc, Fujitsu, Apple Inc, </a:t>
            </a:r>
            <a:r>
              <a:rPr lang="en-GB" sz="2200" dirty="0">
                <a:effectLst/>
                <a:latin typeface="Times New Roman" panose="02020603050405020304" pitchFamily="18" charset="0"/>
                <a:ea typeface="DengXian" panose="02010600030101010101" pitchFamily="2" charset="-122"/>
              </a:rPr>
              <a:t>AT&amp;T, JIO Platforms, </a:t>
            </a:r>
            <a:r>
              <a:rPr lang="en-GB" sz="2200" dirty="0" err="1">
                <a:effectLst/>
                <a:latin typeface="Times New Roman" panose="02020603050405020304" pitchFamily="18" charset="0"/>
                <a:ea typeface="DengXian" panose="02010600030101010101" pitchFamily="2" charset="-122"/>
              </a:rPr>
              <a:t>Mediatek</a:t>
            </a:r>
            <a:r>
              <a:rPr lang="en-GB" sz="2200" dirty="0">
                <a:effectLst/>
                <a:latin typeface="Times New Roman" panose="02020603050405020304" pitchFamily="18" charset="0"/>
                <a:ea typeface="DengXian" panose="02010600030101010101" pitchFamily="2" charset="-122"/>
              </a:rPr>
              <a:t>, Rakuten</a:t>
            </a:r>
            <a:endParaRPr lang="en-US" sz="2200" dirty="0"/>
          </a:p>
        </p:txBody>
      </p:sp>
    </p:spTree>
    <p:extLst>
      <p:ext uri="{BB962C8B-B14F-4D97-AF65-F5344CB8AC3E}">
        <p14:creationId xmlns:p14="http://schemas.microsoft.com/office/powerpoint/2010/main" val="4166596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A44F4-FF47-6761-260A-2EC2322C811E}"/>
              </a:ext>
            </a:extLst>
          </p:cNvPr>
          <p:cNvSpPr>
            <a:spLocks noGrp="1"/>
          </p:cNvSpPr>
          <p:nvPr>
            <p:ph type="title"/>
          </p:nvPr>
        </p:nvSpPr>
        <p:spPr>
          <a:xfrm>
            <a:off x="625928" y="250826"/>
            <a:ext cx="4370614" cy="647246"/>
          </a:xfrm>
        </p:spPr>
        <p:txBody>
          <a:bodyPr>
            <a:normAutofit/>
          </a:bodyPr>
          <a:lstStyle/>
          <a:p>
            <a:r>
              <a:rPr lang="en-US" dirty="0"/>
              <a:t>Background</a:t>
            </a:r>
          </a:p>
        </p:txBody>
      </p:sp>
      <p:sp>
        <p:nvSpPr>
          <p:cNvPr id="3" name="Content Placeholder 2">
            <a:extLst>
              <a:ext uri="{FF2B5EF4-FFF2-40B4-BE49-F238E27FC236}">
                <a16:creationId xmlns:a16="http://schemas.microsoft.com/office/drawing/2014/main" id="{12B25DAB-CDB1-A703-F973-6764EAA03B4F}"/>
              </a:ext>
            </a:extLst>
          </p:cNvPr>
          <p:cNvSpPr>
            <a:spLocks noGrp="1"/>
          </p:cNvSpPr>
          <p:nvPr>
            <p:ph idx="1"/>
          </p:nvPr>
        </p:nvSpPr>
        <p:spPr>
          <a:xfrm>
            <a:off x="511627" y="955222"/>
            <a:ext cx="11416394" cy="5546726"/>
          </a:xfrm>
        </p:spPr>
        <p:txBody>
          <a:bodyPr>
            <a:normAutofit lnSpcReduction="10000"/>
          </a:bodyPr>
          <a:lstStyle/>
          <a:p>
            <a:r>
              <a:rPr lang="en-US" sz="1800" dirty="0"/>
              <a:t>R18 Introduced L1 measurement based LTM with the goal of reduced HO interruption during cell switch procedure by performing “early DL/UL sync” for UE. </a:t>
            </a:r>
          </a:p>
          <a:p>
            <a:r>
              <a:rPr lang="en-US" sz="1800" dirty="0"/>
              <a:t>In later phase of R18, RAN4/RAN2 agreed to support L3 measurement based LTM for FR1 only due to the fact that some network and/or UE implementation may not support L1 measurement based LTM in early phase of product development cycle.</a:t>
            </a:r>
          </a:p>
          <a:p>
            <a:r>
              <a:rPr lang="en-US" sz="1800" dirty="0"/>
              <a:t>RAN4 LTM performance requirements are same for both L1 and L3 measurements.</a:t>
            </a:r>
          </a:p>
          <a:p>
            <a:r>
              <a:rPr lang="en-US" sz="1800" dirty="0"/>
              <a:t>Based on LS (</a:t>
            </a:r>
            <a:r>
              <a:rPr lang="en-GB" sz="1800" dirty="0">
                <a:hlinkClick r:id="rId2"/>
              </a:rPr>
              <a:t>R2-2407606</a:t>
            </a:r>
            <a:r>
              <a:rPr lang="en-GB" sz="1800" dirty="0"/>
              <a:t>, </a:t>
            </a:r>
            <a:r>
              <a:rPr lang="en-GB" sz="1800" dirty="0">
                <a:hlinkClick r:id="rId3"/>
              </a:rPr>
              <a:t>R2-2409373</a:t>
            </a:r>
            <a:r>
              <a:rPr lang="en-GB" sz="1800" dirty="0"/>
              <a:t>) </a:t>
            </a:r>
            <a:r>
              <a:rPr lang="en-US" sz="1800" dirty="0"/>
              <a:t>received from RAN2 , for split </a:t>
            </a:r>
            <a:r>
              <a:rPr lang="en-US" sz="1800" dirty="0" err="1"/>
              <a:t>gNB</a:t>
            </a:r>
            <a:r>
              <a:rPr lang="en-US" sz="1800" dirty="0"/>
              <a:t> Architecture F1-AP enhancements between CU and DU, RAN3 discussed following solution options</a:t>
            </a:r>
          </a:p>
          <a:p>
            <a:pPr lvl="1">
              <a:buFont typeface="Aptos" panose="020B0004020202020204" pitchFamily="34" charset="0"/>
              <a:buChar char="─"/>
            </a:pPr>
            <a:r>
              <a:rPr lang="en-US" sz="1800" dirty="0"/>
              <a:t>Option1: CU based solution</a:t>
            </a:r>
          </a:p>
          <a:p>
            <a:pPr lvl="1">
              <a:buFont typeface="Aptos" panose="020B0004020202020204" pitchFamily="34" charset="0"/>
              <a:buChar char="─"/>
            </a:pPr>
            <a:r>
              <a:rPr lang="en-US" sz="1800" dirty="0"/>
              <a:t>Option2: DU based solution</a:t>
            </a:r>
          </a:p>
          <a:p>
            <a:pPr lvl="1">
              <a:buFont typeface="Aptos" panose="020B0004020202020204" pitchFamily="34" charset="0"/>
              <a:buChar char="─"/>
            </a:pPr>
            <a:r>
              <a:rPr lang="en-US" sz="1800" dirty="0"/>
              <a:t>Option3: Hybrid Solution (i.e., support F1-AP signaling enhancements for both CU and DU based solutions and it is up to implementation to choose CU or DU based solution as way forward)</a:t>
            </a:r>
          </a:p>
          <a:p>
            <a:pPr lvl="1">
              <a:buFont typeface="Aptos" panose="020B0004020202020204" pitchFamily="34" charset="0"/>
              <a:buChar char="─"/>
            </a:pPr>
            <a:r>
              <a:rPr lang="en-US" sz="1800" dirty="0"/>
              <a:t>Option4: No Solution (i.e., it is left </a:t>
            </a:r>
            <a:r>
              <a:rPr lang="en-US" sz="1800" dirty="0" err="1"/>
              <a:t>upto</a:t>
            </a:r>
            <a:r>
              <a:rPr lang="en-US" sz="1800" dirty="0"/>
              <a:t> implementation of F1-AP)</a:t>
            </a:r>
          </a:p>
          <a:p>
            <a:r>
              <a:rPr lang="en-US" sz="1800" kern="0" dirty="0">
                <a:effectLst/>
                <a:latin typeface="Arial" panose="020B0604020202020204" pitchFamily="34" charset="0"/>
                <a:ea typeface="SimSun" panose="02010600030101010101" pitchFamily="2" charset="-122"/>
                <a:hlinkClick r:id="rId4"/>
              </a:rPr>
              <a:t>R3-250879</a:t>
            </a:r>
            <a:r>
              <a:rPr lang="en-US" sz="1800" b="1" kern="0" dirty="0">
                <a:effectLst/>
                <a:latin typeface="Arial" panose="020B0604020202020204" pitchFamily="34" charset="0"/>
                <a:ea typeface="SimSun" panose="02010600030101010101" pitchFamily="2" charset="-122"/>
              </a:rPr>
              <a:t> </a:t>
            </a:r>
            <a:r>
              <a:rPr lang="en-US" sz="1800" dirty="0"/>
              <a:t>LS was sent to RAN2, CC: RAN4, RAN</a:t>
            </a:r>
          </a:p>
          <a:p>
            <a:pPr lvl="1">
              <a:buFont typeface="Aptos" panose="020B0004020202020204" pitchFamily="34" charset="0"/>
              <a:buChar char="─"/>
            </a:pPr>
            <a:r>
              <a:rPr lang="en-GB" sz="1800" i="1" dirty="0">
                <a:highlight>
                  <a:srgbClr val="FFFF00"/>
                </a:highlight>
              </a:rPr>
              <a:t>RAN WG3 has discussed </a:t>
            </a:r>
            <a:r>
              <a:rPr lang="en-US" sz="1800" i="1" dirty="0">
                <a:highlight>
                  <a:srgbClr val="FFFF00"/>
                </a:highlight>
              </a:rPr>
              <a:t>the solutions, however </a:t>
            </a:r>
            <a:r>
              <a:rPr lang="en-GB" sz="1800" i="1" dirty="0">
                <a:highlight>
                  <a:srgbClr val="FFFF00"/>
                </a:highlight>
              </a:rPr>
              <a:t>does not reach a consensus to specify the support for L3 measurement based LTM for CU/DU distributed architecture. As a result, F1 support for L3 measurement based LTM will not be specified in Release 18.</a:t>
            </a:r>
            <a:endParaRPr lang="en-US" sz="1800" i="1" dirty="0">
              <a:highlight>
                <a:srgbClr val="FFFF00"/>
              </a:highlight>
            </a:endParaRPr>
          </a:p>
          <a:p>
            <a:r>
              <a:rPr lang="en-US" sz="1800" dirty="0">
                <a:solidFill>
                  <a:srgbClr val="0000FF"/>
                </a:solidFill>
              </a:rPr>
              <a:t>The above RAN3 chair decision is not in the spirit of 3GPP F1-AP open interface specification (between CU and DU) and is not inter-vendor interoperable.</a:t>
            </a:r>
          </a:p>
          <a:p>
            <a:endParaRPr lang="en-US" dirty="0"/>
          </a:p>
        </p:txBody>
      </p:sp>
    </p:spTree>
    <p:extLst>
      <p:ext uri="{BB962C8B-B14F-4D97-AF65-F5344CB8AC3E}">
        <p14:creationId xmlns:p14="http://schemas.microsoft.com/office/powerpoint/2010/main" val="166269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5705F-0B96-C684-A246-544449702750}"/>
              </a:ext>
            </a:extLst>
          </p:cNvPr>
          <p:cNvSpPr>
            <a:spLocks noGrp="1"/>
          </p:cNvSpPr>
          <p:nvPr>
            <p:ph type="title"/>
          </p:nvPr>
        </p:nvSpPr>
        <p:spPr>
          <a:xfrm>
            <a:off x="446314" y="365125"/>
            <a:ext cx="10991850" cy="315912"/>
          </a:xfrm>
        </p:spPr>
        <p:txBody>
          <a:bodyPr>
            <a:normAutofit fontScale="90000"/>
          </a:bodyPr>
          <a:lstStyle/>
          <a:p>
            <a:r>
              <a:rPr lang="en-US" dirty="0"/>
              <a:t>How to support LTM in mixed deployment scenarios</a:t>
            </a:r>
          </a:p>
        </p:txBody>
      </p:sp>
      <p:sp>
        <p:nvSpPr>
          <p:cNvPr id="3" name="Content Placeholder 2">
            <a:extLst>
              <a:ext uri="{FF2B5EF4-FFF2-40B4-BE49-F238E27FC236}">
                <a16:creationId xmlns:a16="http://schemas.microsoft.com/office/drawing/2014/main" id="{261008CC-FED9-08F8-40ED-BDCEEF5BEEFF}"/>
              </a:ext>
            </a:extLst>
          </p:cNvPr>
          <p:cNvSpPr>
            <a:spLocks noGrp="1"/>
          </p:cNvSpPr>
          <p:nvPr>
            <p:ph idx="1"/>
          </p:nvPr>
        </p:nvSpPr>
        <p:spPr>
          <a:xfrm>
            <a:off x="446315" y="954313"/>
            <a:ext cx="11628664" cy="5620205"/>
          </a:xfrm>
        </p:spPr>
        <p:txBody>
          <a:bodyPr>
            <a:normAutofit lnSpcReduction="10000"/>
          </a:bodyPr>
          <a:lstStyle/>
          <a:p>
            <a:pPr>
              <a:lnSpc>
                <a:spcPct val="110000"/>
              </a:lnSpc>
            </a:pPr>
            <a:r>
              <a:rPr lang="en-US" sz="2200" dirty="0"/>
              <a:t>For L1 measurement based LTM, DU makes all decisions for DL MAC TCI state activation/deactivation, UL TA pre-sync and MAC-CE based Cell Switch Command triggering.</a:t>
            </a:r>
          </a:p>
          <a:p>
            <a:pPr>
              <a:lnSpc>
                <a:spcPct val="110000"/>
              </a:lnSpc>
            </a:pPr>
            <a:r>
              <a:rPr lang="en-GB" sz="2200" dirty="0"/>
              <a:t>It is possible that </a:t>
            </a:r>
            <a:r>
              <a:rPr lang="en-GB" sz="2200" dirty="0" err="1"/>
              <a:t>gNBs</a:t>
            </a:r>
            <a:r>
              <a:rPr lang="en-GB" sz="2200" dirty="0"/>
              <a:t> will be able to support both L3 and L1 measurement based LTM configuration for FR1 and FR2 respectively.</a:t>
            </a:r>
          </a:p>
          <a:p>
            <a:pPr>
              <a:lnSpc>
                <a:spcPct val="110000"/>
              </a:lnSpc>
            </a:pPr>
            <a:r>
              <a:rPr lang="en-GB" sz="2200" dirty="0"/>
              <a:t>Different UEs based on capability are expected to support L1 and/or L3 measurement based LTM for FR1. </a:t>
            </a:r>
          </a:p>
          <a:p>
            <a:pPr lvl="1">
              <a:spcAft>
                <a:spcPts val="900"/>
              </a:spcAft>
              <a:buFont typeface="Aptos" panose="020B0004020202020204" pitchFamily="34" charset="0"/>
              <a:buChar char="─"/>
            </a:pPr>
            <a:r>
              <a:rPr lang="en-GB" sz="1900" dirty="0"/>
              <a:t>Whether to support FR1 intra-frequency and FR1 inter-frequency L1 measurements by UE is based on its capability. </a:t>
            </a:r>
          </a:p>
          <a:p>
            <a:pPr marR="0">
              <a:lnSpc>
                <a:spcPct val="110000"/>
              </a:lnSpc>
              <a:spcAft>
                <a:spcPts val="900"/>
              </a:spcAft>
            </a:pPr>
            <a:r>
              <a:rPr lang="en-GB" sz="2200" dirty="0"/>
              <a:t>Both Intra-</a:t>
            </a:r>
            <a:r>
              <a:rPr lang="en-GB" sz="2200" dirty="0" err="1"/>
              <a:t>freq</a:t>
            </a:r>
            <a:r>
              <a:rPr lang="en-GB" sz="2200" dirty="0"/>
              <a:t> L1 measurement based LTM and Inter-</a:t>
            </a:r>
            <a:r>
              <a:rPr lang="en-GB" sz="2200" dirty="0" err="1"/>
              <a:t>freq</a:t>
            </a:r>
            <a:r>
              <a:rPr lang="en-GB" sz="2200" dirty="0"/>
              <a:t> L3 measurement based LTM decisions has to be made by single node (i.e., DU) to </a:t>
            </a:r>
            <a:r>
              <a:rPr lang="en-GB" sz="2200" dirty="0">
                <a:solidFill>
                  <a:srgbClr val="0000FF"/>
                </a:solidFill>
              </a:rPr>
              <a:t>avoid conflict of decisions between CU and DU.</a:t>
            </a:r>
          </a:p>
          <a:p>
            <a:pPr>
              <a:lnSpc>
                <a:spcPct val="110000"/>
              </a:lnSpc>
              <a:spcAft>
                <a:spcPts val="900"/>
              </a:spcAft>
            </a:pPr>
            <a:r>
              <a:rPr lang="en-US" sz="2200" dirty="0"/>
              <a:t>For both FR1 and FR2, DU shall be able to process either L3 or L1 based measurement reports for all LTM event decisions.</a:t>
            </a:r>
          </a:p>
          <a:p>
            <a:pPr>
              <a:lnSpc>
                <a:spcPct val="110000"/>
              </a:lnSpc>
              <a:spcAft>
                <a:spcPts val="900"/>
              </a:spcAft>
            </a:pPr>
            <a:r>
              <a:rPr lang="en-GB" sz="2200" dirty="0"/>
              <a:t>In such mixed deployment scenario, </a:t>
            </a:r>
            <a:r>
              <a:rPr lang="en-GB" sz="2200" dirty="0">
                <a:solidFill>
                  <a:srgbClr val="0000FF"/>
                </a:solidFill>
              </a:rPr>
              <a:t>it is necessary to have one node in split </a:t>
            </a:r>
            <a:r>
              <a:rPr lang="en-GB" sz="2200" dirty="0" err="1">
                <a:solidFill>
                  <a:srgbClr val="0000FF"/>
                </a:solidFill>
              </a:rPr>
              <a:t>gNB</a:t>
            </a:r>
            <a:r>
              <a:rPr lang="en-GB" sz="2200" dirty="0">
                <a:solidFill>
                  <a:srgbClr val="0000FF"/>
                </a:solidFill>
              </a:rPr>
              <a:t> Architecture should control LTM HO triggering decisions for both L1 and L3 measurements based LTM.</a:t>
            </a:r>
          </a:p>
          <a:p>
            <a:endParaRPr lang="en-US" dirty="0"/>
          </a:p>
        </p:txBody>
      </p:sp>
    </p:spTree>
    <p:extLst>
      <p:ext uri="{BB962C8B-B14F-4D97-AF65-F5344CB8AC3E}">
        <p14:creationId xmlns:p14="http://schemas.microsoft.com/office/powerpoint/2010/main" val="336513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60BEC-E780-EEB0-F87B-7BBD5ED936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DC3C3C-3E2E-27E5-1A16-5E2918F154B4}"/>
              </a:ext>
            </a:extLst>
          </p:cNvPr>
          <p:cNvSpPr>
            <a:spLocks noGrp="1"/>
          </p:cNvSpPr>
          <p:nvPr>
            <p:ph type="title"/>
          </p:nvPr>
        </p:nvSpPr>
        <p:spPr>
          <a:xfrm>
            <a:off x="274865" y="313192"/>
            <a:ext cx="5358118" cy="405265"/>
          </a:xfrm>
        </p:spPr>
        <p:txBody>
          <a:bodyPr>
            <a:normAutofit fontScale="90000"/>
          </a:bodyPr>
          <a:lstStyle/>
          <a:p>
            <a:r>
              <a:rPr lang="en-US" sz="4000" dirty="0"/>
              <a:t>Way Forward Proposals</a:t>
            </a:r>
          </a:p>
        </p:txBody>
      </p:sp>
      <p:sp>
        <p:nvSpPr>
          <p:cNvPr id="3" name="Content Placeholder 2">
            <a:extLst>
              <a:ext uri="{FF2B5EF4-FFF2-40B4-BE49-F238E27FC236}">
                <a16:creationId xmlns:a16="http://schemas.microsoft.com/office/drawing/2014/main" id="{3063D80A-59FA-5F06-F253-CC7277C8F217}"/>
              </a:ext>
            </a:extLst>
          </p:cNvPr>
          <p:cNvSpPr>
            <a:spLocks noGrp="1"/>
          </p:cNvSpPr>
          <p:nvPr>
            <p:ph idx="1"/>
          </p:nvPr>
        </p:nvSpPr>
        <p:spPr>
          <a:xfrm>
            <a:off x="340179" y="936908"/>
            <a:ext cx="11604173" cy="5798628"/>
          </a:xfrm>
        </p:spPr>
        <p:txBody>
          <a:bodyPr>
            <a:normAutofit fontScale="32500" lnSpcReduction="20000"/>
          </a:bodyPr>
          <a:lstStyle/>
          <a:p>
            <a:pPr marL="0" indent="0">
              <a:lnSpc>
                <a:spcPct val="110000"/>
              </a:lnSpc>
              <a:spcAft>
                <a:spcPts val="900"/>
              </a:spcAft>
              <a:buNone/>
            </a:pPr>
            <a:r>
              <a:rPr lang="en-US" sz="4900" dirty="0"/>
              <a:t>RAN3 discussed CU and DU based solutions and multiple concerns were raised against CU based solution and details are provided in Annex slides.</a:t>
            </a:r>
          </a:p>
          <a:p>
            <a:pPr marL="0" indent="0">
              <a:lnSpc>
                <a:spcPct val="110000"/>
              </a:lnSpc>
              <a:spcAft>
                <a:spcPts val="900"/>
              </a:spcAft>
              <a:buNone/>
            </a:pPr>
            <a:r>
              <a:rPr lang="en-US" sz="4900" dirty="0"/>
              <a:t>In order to make progress and avoid implementation based CU-DU interface (which is NOT inter-operable), TSG RAN directs RAN3 to specify necessary F1-AP signaling enhancements </a:t>
            </a:r>
          </a:p>
          <a:p>
            <a:pPr marL="0" indent="0">
              <a:lnSpc>
                <a:spcPct val="110000"/>
              </a:lnSpc>
              <a:spcAft>
                <a:spcPts val="900"/>
              </a:spcAft>
              <a:buNone/>
            </a:pPr>
            <a:r>
              <a:rPr lang="en-US" sz="6200" dirty="0">
                <a:solidFill>
                  <a:srgbClr val="00B050"/>
                </a:solidFill>
              </a:rPr>
              <a:t>Proposal : </a:t>
            </a:r>
          </a:p>
          <a:p>
            <a:pPr>
              <a:lnSpc>
                <a:spcPct val="110000"/>
              </a:lnSpc>
              <a:spcAft>
                <a:spcPts val="900"/>
              </a:spcAft>
              <a:buFont typeface="Aptos" panose="020B0004020202020204" pitchFamily="34" charset="0"/>
              <a:buChar char="─"/>
            </a:pPr>
            <a:r>
              <a:rPr lang="en-US" sz="4900" dirty="0">
                <a:solidFill>
                  <a:srgbClr val="0000FF"/>
                </a:solidFill>
              </a:rPr>
              <a:t>As compromise way forward support Hybrid Solution (i.e., support F1-AP signaling enhancements for both CU and DU based solutions and it is up to implementation to choose CU or DU based solution)</a:t>
            </a:r>
          </a:p>
          <a:p>
            <a:pPr marR="0">
              <a:lnSpc>
                <a:spcPct val="110000"/>
              </a:lnSpc>
              <a:spcAft>
                <a:spcPts val="900"/>
              </a:spcAft>
              <a:buFont typeface="Aptos" panose="020B0004020202020204" pitchFamily="34" charset="0"/>
              <a:buChar char="─"/>
            </a:pPr>
            <a:r>
              <a:rPr lang="en-GB" sz="4900" dirty="0">
                <a:solidFill>
                  <a:srgbClr val="0000FF"/>
                </a:solidFill>
              </a:rPr>
              <a:t>For CU based multiple code point solution, CU is allowed to send separate triggers in F1-AP signalling message to DU with the following information.</a:t>
            </a:r>
            <a:endParaRPr lang="en-US" sz="4900" dirty="0">
              <a:solidFill>
                <a:srgbClr val="0000FF"/>
              </a:solidFill>
            </a:endParaRPr>
          </a:p>
          <a:p>
            <a:pPr lvl="1">
              <a:lnSpc>
                <a:spcPct val="110000"/>
              </a:lnSpc>
              <a:spcAft>
                <a:spcPts val="900"/>
              </a:spcAft>
              <a:buFont typeface="Aptos" panose="020B0004020202020204" pitchFamily="34" charset="0"/>
              <a:buChar char="─"/>
            </a:pPr>
            <a:r>
              <a:rPr lang="en-GB" sz="4900" dirty="0">
                <a:solidFill>
                  <a:srgbClr val="0000FF"/>
                </a:solidFill>
              </a:rPr>
              <a:t>DL TCI state activation/deactivation per cell ID/beam ID (i.e., allow flexibility to signal DL TCI state activation/deactivation for multiple cells/beams)</a:t>
            </a:r>
            <a:endParaRPr lang="en-US" sz="4900" dirty="0">
              <a:solidFill>
                <a:srgbClr val="0000FF"/>
              </a:solidFill>
            </a:endParaRPr>
          </a:p>
          <a:p>
            <a:pPr lvl="1">
              <a:lnSpc>
                <a:spcPct val="110000"/>
              </a:lnSpc>
              <a:spcAft>
                <a:spcPts val="900"/>
              </a:spcAft>
              <a:buFont typeface="Aptos" panose="020B0004020202020204" pitchFamily="34" charset="0"/>
              <a:buChar char="─"/>
            </a:pPr>
            <a:r>
              <a:rPr lang="en-GB" sz="4900" dirty="0">
                <a:solidFill>
                  <a:srgbClr val="0000FF"/>
                </a:solidFill>
              </a:rPr>
              <a:t>UL TA pre-sync trigger for each candidate cell/SSB</a:t>
            </a:r>
            <a:endParaRPr lang="en-US" sz="4900" dirty="0">
              <a:solidFill>
                <a:srgbClr val="0000FF"/>
              </a:solidFill>
            </a:endParaRPr>
          </a:p>
          <a:p>
            <a:pPr lvl="1">
              <a:lnSpc>
                <a:spcPct val="110000"/>
              </a:lnSpc>
              <a:spcAft>
                <a:spcPts val="900"/>
              </a:spcAft>
              <a:buFont typeface="Aptos" panose="020B0004020202020204" pitchFamily="34" charset="0"/>
              <a:buChar char="─"/>
            </a:pPr>
            <a:r>
              <a:rPr lang="en-GB" sz="4900" dirty="0">
                <a:solidFill>
                  <a:srgbClr val="0000FF"/>
                </a:solidFill>
              </a:rPr>
              <a:t>Allow flexibility to send both DL TCI state activation/deactivation and UL TA pre-sync together for a given candidate cell/SSB ID.</a:t>
            </a:r>
            <a:endParaRPr lang="en-US" sz="4900" dirty="0">
              <a:solidFill>
                <a:srgbClr val="0000FF"/>
              </a:solidFill>
            </a:endParaRPr>
          </a:p>
          <a:p>
            <a:pPr lvl="1">
              <a:lnSpc>
                <a:spcPct val="110000"/>
              </a:lnSpc>
              <a:spcAft>
                <a:spcPts val="900"/>
              </a:spcAft>
              <a:buFont typeface="Aptos" panose="020B0004020202020204" pitchFamily="34" charset="0"/>
              <a:buChar char="─"/>
            </a:pPr>
            <a:r>
              <a:rPr lang="en-GB" sz="4900" dirty="0">
                <a:solidFill>
                  <a:srgbClr val="0000FF"/>
                </a:solidFill>
              </a:rPr>
              <a:t>Cell Switch Command for one candidate cell/beam</a:t>
            </a:r>
            <a:endParaRPr lang="en-US" sz="4900" dirty="0">
              <a:solidFill>
                <a:srgbClr val="0000FF"/>
              </a:solidFill>
            </a:endParaRPr>
          </a:p>
          <a:p>
            <a:pPr marR="0">
              <a:lnSpc>
                <a:spcPct val="110000"/>
              </a:lnSpc>
              <a:spcAft>
                <a:spcPts val="900"/>
              </a:spcAft>
              <a:buFont typeface="Aptos" panose="020B0004020202020204" pitchFamily="34" charset="0"/>
              <a:buChar char="─"/>
            </a:pPr>
            <a:r>
              <a:rPr lang="en-GB" sz="4900" dirty="0">
                <a:solidFill>
                  <a:srgbClr val="0000FF"/>
                </a:solidFill>
              </a:rPr>
              <a:t>In order to support intra </a:t>
            </a:r>
            <a:r>
              <a:rPr lang="en-GB" sz="4900" dirty="0" err="1">
                <a:solidFill>
                  <a:srgbClr val="0000FF"/>
                </a:solidFill>
              </a:rPr>
              <a:t>freq</a:t>
            </a:r>
            <a:r>
              <a:rPr lang="en-GB" sz="4900" dirty="0">
                <a:solidFill>
                  <a:srgbClr val="0000FF"/>
                </a:solidFill>
              </a:rPr>
              <a:t> L1 measurement based LTM and inter-</a:t>
            </a:r>
            <a:r>
              <a:rPr lang="en-GB" sz="4900" dirty="0" err="1">
                <a:solidFill>
                  <a:srgbClr val="0000FF"/>
                </a:solidFill>
              </a:rPr>
              <a:t>freq</a:t>
            </a:r>
            <a:r>
              <a:rPr lang="en-GB" sz="4900" dirty="0">
                <a:solidFill>
                  <a:srgbClr val="0000FF"/>
                </a:solidFill>
              </a:rPr>
              <a:t> L3 measurement based LTM via optional CU based solution, CU can optionally provide L3 measurements to DU. If L3 measurements are provided, DU must have freedom to select either L1 based intra-</a:t>
            </a:r>
            <a:r>
              <a:rPr lang="en-GB" sz="4900" dirty="0" err="1">
                <a:solidFill>
                  <a:srgbClr val="0000FF"/>
                </a:solidFill>
              </a:rPr>
              <a:t>freq</a:t>
            </a:r>
            <a:r>
              <a:rPr lang="en-GB" sz="4900" dirty="0">
                <a:solidFill>
                  <a:srgbClr val="0000FF"/>
                </a:solidFill>
              </a:rPr>
              <a:t> or L3 based inter-</a:t>
            </a:r>
            <a:r>
              <a:rPr lang="en-GB" sz="4900" dirty="0" err="1">
                <a:solidFill>
                  <a:srgbClr val="0000FF"/>
                </a:solidFill>
              </a:rPr>
              <a:t>freq</a:t>
            </a:r>
            <a:r>
              <a:rPr lang="en-GB" sz="4900" dirty="0">
                <a:solidFill>
                  <a:srgbClr val="0000FF"/>
                </a:solidFill>
              </a:rPr>
              <a:t> LTM decision. i.e., it is optional for DU to follow CU triggered L3 measurement based LTM and specify F1-AP signalling to indicate from DU to CU.</a:t>
            </a:r>
            <a:endParaRPr lang="en-US" sz="4900" dirty="0">
              <a:solidFill>
                <a:srgbClr val="0000FF"/>
              </a:solidFill>
            </a:endParaRPr>
          </a:p>
          <a:p>
            <a:pPr marL="0" indent="0">
              <a:lnSpc>
                <a:spcPct val="110000"/>
              </a:lnSpc>
              <a:spcAft>
                <a:spcPts val="900"/>
              </a:spcAft>
              <a:buNone/>
            </a:pPr>
            <a:endParaRPr lang="en-US" sz="4900" dirty="0">
              <a:solidFill>
                <a:srgbClr val="0066FF"/>
              </a:solidFill>
            </a:endParaRPr>
          </a:p>
          <a:p>
            <a:endParaRPr lang="en-US" sz="1050" dirty="0"/>
          </a:p>
        </p:txBody>
      </p:sp>
    </p:spTree>
    <p:extLst>
      <p:ext uri="{BB962C8B-B14F-4D97-AF65-F5344CB8AC3E}">
        <p14:creationId xmlns:p14="http://schemas.microsoft.com/office/powerpoint/2010/main" val="425456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42FAB-5E4E-B1DF-8497-27FDC34EA2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6954DC-A936-A7CF-156F-E3423B4EEF4B}"/>
              </a:ext>
            </a:extLst>
          </p:cNvPr>
          <p:cNvSpPr>
            <a:spLocks noGrp="1"/>
          </p:cNvSpPr>
          <p:nvPr>
            <p:ph type="title"/>
          </p:nvPr>
        </p:nvSpPr>
        <p:spPr>
          <a:xfrm>
            <a:off x="446315" y="365125"/>
            <a:ext cx="10515600" cy="315912"/>
          </a:xfrm>
        </p:spPr>
        <p:txBody>
          <a:bodyPr>
            <a:normAutofit fontScale="90000"/>
          </a:bodyPr>
          <a:lstStyle/>
          <a:p>
            <a:r>
              <a:rPr lang="en-US" dirty="0"/>
              <a:t>Annex1 (DU based Solution)</a:t>
            </a:r>
          </a:p>
        </p:txBody>
      </p:sp>
      <p:sp>
        <p:nvSpPr>
          <p:cNvPr id="3" name="Content Placeholder 2">
            <a:extLst>
              <a:ext uri="{FF2B5EF4-FFF2-40B4-BE49-F238E27FC236}">
                <a16:creationId xmlns:a16="http://schemas.microsoft.com/office/drawing/2014/main" id="{BC31E635-BD6C-8EEA-22A6-22C207056C84}"/>
              </a:ext>
            </a:extLst>
          </p:cNvPr>
          <p:cNvSpPr>
            <a:spLocks noGrp="1"/>
          </p:cNvSpPr>
          <p:nvPr>
            <p:ph idx="1"/>
          </p:nvPr>
        </p:nvSpPr>
        <p:spPr>
          <a:xfrm>
            <a:off x="466412" y="1105667"/>
            <a:ext cx="11462656" cy="4646665"/>
          </a:xfrm>
        </p:spPr>
        <p:txBody>
          <a:bodyPr>
            <a:normAutofit fontScale="25000" lnSpcReduction="20000"/>
          </a:bodyPr>
          <a:lstStyle/>
          <a:p>
            <a:pPr marL="0" indent="0">
              <a:buNone/>
            </a:pPr>
            <a:r>
              <a:rPr lang="en-GB" sz="8000" dirty="0">
                <a:hlinkClick r:id="rId2"/>
              </a:rPr>
              <a:t>R3-250568</a:t>
            </a:r>
            <a:r>
              <a:rPr lang="en-GB" sz="8000" dirty="0"/>
              <a:t> : Way forward Signalling enhancements to support L3 measurement based R18 LTM </a:t>
            </a:r>
          </a:p>
          <a:p>
            <a:pPr>
              <a:lnSpc>
                <a:spcPct val="110000"/>
              </a:lnSpc>
              <a:spcAft>
                <a:spcPts val="900"/>
              </a:spcAft>
              <a:buFont typeface="Aptos" panose="020B0004020202020204" pitchFamily="34" charset="0"/>
              <a:buChar char="─"/>
            </a:pPr>
            <a:r>
              <a:rPr lang="en-GB" sz="8400" dirty="0"/>
              <a:t>The difference between L1 vs L3 measurements is only about usage of L1 filter  vs L3 filter by the UE</a:t>
            </a:r>
            <a:r>
              <a:rPr lang="en-GB" sz="8400" dirty="0">
                <a:solidFill>
                  <a:srgbClr val="0066FF"/>
                </a:solidFill>
              </a:rPr>
              <a:t>. </a:t>
            </a:r>
            <a:r>
              <a:rPr lang="en-GB" sz="8400" dirty="0">
                <a:solidFill>
                  <a:srgbClr val="0000FF"/>
                </a:solidFill>
              </a:rPr>
              <a:t>At receiving RAN node, there is no additional de-filtering needed </a:t>
            </a:r>
            <a:r>
              <a:rPr lang="en-GB" sz="8400" dirty="0"/>
              <a:t>and meaning of absolute value of L1-RSRP Vs L3-RSRP remains same. DU will understand radio measurement very well and DU will handle processing of L3 measurements based on implementation.</a:t>
            </a:r>
          </a:p>
          <a:p>
            <a:pPr>
              <a:lnSpc>
                <a:spcPct val="110000"/>
              </a:lnSpc>
              <a:spcAft>
                <a:spcPts val="900"/>
              </a:spcAft>
              <a:buFont typeface="Aptos" panose="020B0004020202020204" pitchFamily="34" charset="0"/>
              <a:buChar char="─"/>
            </a:pPr>
            <a:r>
              <a:rPr lang="en-GB" sz="8400" dirty="0">
                <a:solidFill>
                  <a:srgbClr val="0000FF"/>
                </a:solidFill>
              </a:rPr>
              <a:t>DU shall be responsible for PHY/MAC scheduling decisions </a:t>
            </a:r>
            <a:r>
              <a:rPr lang="en-GB" sz="8400" dirty="0"/>
              <a:t>and CU taking control of DU scheduling functions is violation of CU-DU functional split for split </a:t>
            </a:r>
            <a:r>
              <a:rPr lang="en-GB" sz="8400" dirty="0" err="1"/>
              <a:t>gNB</a:t>
            </a:r>
            <a:r>
              <a:rPr lang="en-GB" sz="8400" dirty="0"/>
              <a:t>.</a:t>
            </a:r>
            <a:endParaRPr lang="en-US" sz="8400" dirty="0"/>
          </a:p>
          <a:p>
            <a:pPr>
              <a:lnSpc>
                <a:spcPct val="110000"/>
              </a:lnSpc>
              <a:spcAft>
                <a:spcPts val="900"/>
              </a:spcAft>
              <a:buFont typeface="Aptos" panose="020B0004020202020204" pitchFamily="34" charset="0"/>
              <a:buChar char="─"/>
            </a:pPr>
            <a:r>
              <a:rPr lang="en-GB" sz="8400" dirty="0"/>
              <a:t>Control plane part of DU can understand RRC IEs and in many existing F1-AP signalling messages RRC IEs are already exchanged by CU and DU. </a:t>
            </a:r>
            <a:r>
              <a:rPr lang="en-GB" sz="8400" dirty="0">
                <a:solidFill>
                  <a:srgbClr val="0000FF"/>
                </a:solidFill>
              </a:rPr>
              <a:t>In fact DU gets MeasResultList2NR IE within CU to DU RRC Information IE -&gt; Handover Preparation Information -&gt; RRM-Config -&gt; MeasResultList2NR.</a:t>
            </a:r>
          </a:p>
          <a:p>
            <a:pPr>
              <a:lnSpc>
                <a:spcPct val="110000"/>
              </a:lnSpc>
              <a:spcAft>
                <a:spcPts val="900"/>
              </a:spcAft>
              <a:buFont typeface="Aptos" panose="020B0004020202020204" pitchFamily="34" charset="0"/>
              <a:buChar char="─"/>
            </a:pPr>
            <a:r>
              <a:rPr lang="en-GB" sz="8400" dirty="0"/>
              <a:t>CU forwarding L3 filtered measurements to DU simplifies F1 signalling design and </a:t>
            </a:r>
            <a:r>
              <a:rPr lang="en-GB" sz="8400" dirty="0">
                <a:solidFill>
                  <a:srgbClr val="0000FF"/>
                </a:solidFill>
              </a:rPr>
              <a:t>DU scheduler can autonomously make decision about when to trigger DL/UL pre-synchronization and MAC-CE based cell switch command depending on either L3 or L1 measurements.</a:t>
            </a:r>
          </a:p>
          <a:p>
            <a:pPr>
              <a:lnSpc>
                <a:spcPct val="110000"/>
              </a:lnSpc>
              <a:spcAft>
                <a:spcPts val="900"/>
              </a:spcAft>
              <a:buFont typeface="Aptos" panose="020B0004020202020204" pitchFamily="34" charset="0"/>
              <a:buChar char="─"/>
            </a:pPr>
            <a:endParaRPr lang="en-GB" sz="8400" dirty="0">
              <a:solidFill>
                <a:srgbClr val="0066FF"/>
              </a:solidFill>
            </a:endParaRPr>
          </a:p>
          <a:p>
            <a:pPr marL="0" indent="0">
              <a:lnSpc>
                <a:spcPct val="110000"/>
              </a:lnSpc>
              <a:spcAft>
                <a:spcPts val="900"/>
              </a:spcAft>
              <a:buNone/>
            </a:pPr>
            <a:r>
              <a:rPr lang="en-GB" sz="8400" dirty="0">
                <a:solidFill>
                  <a:srgbClr val="0066FF"/>
                </a:solidFill>
              </a:rPr>
              <a:t>	</a:t>
            </a:r>
            <a:endParaRPr lang="en-US" sz="8000" dirty="0"/>
          </a:p>
          <a:p>
            <a:pPr lvl="1">
              <a:lnSpc>
                <a:spcPct val="110000"/>
              </a:lnSpc>
              <a:spcAft>
                <a:spcPts val="900"/>
              </a:spcAft>
              <a:buFont typeface="Aptos" panose="020B0004020202020204" pitchFamily="34" charset="0"/>
              <a:buChar char="─"/>
            </a:pPr>
            <a:endParaRPr lang="en-GB" sz="6800" dirty="0"/>
          </a:p>
          <a:p>
            <a:endParaRPr lang="en-US" dirty="0"/>
          </a:p>
        </p:txBody>
      </p:sp>
      <p:sp>
        <p:nvSpPr>
          <p:cNvPr id="5" name="TextBox 4">
            <a:extLst>
              <a:ext uri="{FF2B5EF4-FFF2-40B4-BE49-F238E27FC236}">
                <a16:creationId xmlns:a16="http://schemas.microsoft.com/office/drawing/2014/main" id="{A8DB45AC-5509-8405-F96C-9F5E6C9F96DF}"/>
              </a:ext>
            </a:extLst>
          </p:cNvPr>
          <p:cNvSpPr txBox="1"/>
          <p:nvPr/>
        </p:nvSpPr>
        <p:spPr>
          <a:xfrm>
            <a:off x="875323" y="5974630"/>
            <a:ext cx="10550769" cy="404663"/>
          </a:xfrm>
          <a:prstGeom prst="rect">
            <a:avLst/>
          </a:prstGeom>
          <a:noFill/>
          <a:ln w="28575">
            <a:solidFill>
              <a:schemeClr val="tx1"/>
            </a:solidFill>
          </a:ln>
        </p:spPr>
        <p:txBody>
          <a:bodyPr wrap="square">
            <a:spAutoFit/>
          </a:bodyPr>
          <a:lstStyle/>
          <a:p>
            <a:pPr marL="0" indent="0">
              <a:lnSpc>
                <a:spcPct val="110000"/>
              </a:lnSpc>
              <a:spcAft>
                <a:spcPts val="900"/>
              </a:spcAft>
              <a:buNone/>
            </a:pPr>
            <a:r>
              <a:rPr lang="en-GB" sz="2000" dirty="0">
                <a:solidFill>
                  <a:srgbClr val="00B050"/>
                </a:solidFill>
              </a:rPr>
              <a:t> DU based solution is baseline and is common for both L1 and L3 measurement based LTM</a:t>
            </a:r>
            <a:r>
              <a:rPr lang="en-GB" sz="1800" dirty="0">
                <a:solidFill>
                  <a:srgbClr val="00B050"/>
                </a:solidFill>
              </a:rPr>
              <a:t>.</a:t>
            </a:r>
            <a:endParaRPr lang="en-US" sz="1800" dirty="0">
              <a:solidFill>
                <a:srgbClr val="00B050"/>
              </a:solidFill>
            </a:endParaRPr>
          </a:p>
        </p:txBody>
      </p:sp>
    </p:spTree>
    <p:extLst>
      <p:ext uri="{BB962C8B-B14F-4D97-AF65-F5344CB8AC3E}">
        <p14:creationId xmlns:p14="http://schemas.microsoft.com/office/powerpoint/2010/main" val="4120186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7919DC-9716-0856-AD2C-5514CB1BB0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5DC268-5D7E-5BE9-5FF0-35D5A6F9E831}"/>
              </a:ext>
            </a:extLst>
          </p:cNvPr>
          <p:cNvSpPr>
            <a:spLocks noGrp="1"/>
          </p:cNvSpPr>
          <p:nvPr>
            <p:ph type="title"/>
          </p:nvPr>
        </p:nvSpPr>
        <p:spPr>
          <a:xfrm>
            <a:off x="446315" y="365125"/>
            <a:ext cx="10515600" cy="315912"/>
          </a:xfrm>
        </p:spPr>
        <p:txBody>
          <a:bodyPr>
            <a:normAutofit fontScale="90000"/>
          </a:bodyPr>
          <a:lstStyle/>
          <a:p>
            <a:r>
              <a:rPr lang="en-US" dirty="0"/>
              <a:t>Annex2 (Issues with CU based Solution)</a:t>
            </a:r>
          </a:p>
        </p:txBody>
      </p:sp>
      <p:sp>
        <p:nvSpPr>
          <p:cNvPr id="3" name="Content Placeholder 2">
            <a:extLst>
              <a:ext uri="{FF2B5EF4-FFF2-40B4-BE49-F238E27FC236}">
                <a16:creationId xmlns:a16="http://schemas.microsoft.com/office/drawing/2014/main" id="{6EEE2C0D-DB2A-2C0D-24A7-87398DD780D9}"/>
              </a:ext>
            </a:extLst>
          </p:cNvPr>
          <p:cNvSpPr>
            <a:spLocks noGrp="1"/>
          </p:cNvSpPr>
          <p:nvPr>
            <p:ph idx="1"/>
          </p:nvPr>
        </p:nvSpPr>
        <p:spPr>
          <a:xfrm>
            <a:off x="364672" y="921656"/>
            <a:ext cx="11462656" cy="5571219"/>
          </a:xfrm>
        </p:spPr>
        <p:txBody>
          <a:bodyPr>
            <a:normAutofit fontScale="25000" lnSpcReduction="20000"/>
          </a:bodyPr>
          <a:lstStyle/>
          <a:p>
            <a:pPr marL="0" indent="0">
              <a:buNone/>
            </a:pPr>
            <a:r>
              <a:rPr lang="en-GB" sz="7200" dirty="0">
                <a:hlinkClick r:id="rId2"/>
              </a:rPr>
              <a:t>R3-250568</a:t>
            </a:r>
            <a:r>
              <a:rPr lang="en-GB" sz="7200" dirty="0"/>
              <a:t> : Way forward Signalling enhancements to support L3 measurement based R18 LTM </a:t>
            </a:r>
          </a:p>
          <a:p>
            <a:pPr>
              <a:lnSpc>
                <a:spcPct val="110000"/>
              </a:lnSpc>
              <a:spcAft>
                <a:spcPts val="900"/>
              </a:spcAft>
              <a:buFont typeface="Aptos" panose="020B0004020202020204" pitchFamily="34" charset="0"/>
              <a:buChar char="─"/>
            </a:pPr>
            <a:r>
              <a:rPr lang="en-GB" sz="7600" dirty="0"/>
              <a:t>CU triggering  F1-AP signalling messages towards DU for MAC-CE based TCI state activation, PDCCH order and MAC-CE Cell switch command adds additional complexity without adding any real LTM performance benefit. </a:t>
            </a:r>
          </a:p>
          <a:p>
            <a:pPr>
              <a:lnSpc>
                <a:spcPct val="110000"/>
              </a:lnSpc>
              <a:spcAft>
                <a:spcPts val="900"/>
              </a:spcAft>
              <a:buFont typeface="Aptos" panose="020B0004020202020204" pitchFamily="34" charset="0"/>
              <a:buChar char="─"/>
            </a:pPr>
            <a:r>
              <a:rPr lang="en-GB" sz="7600" dirty="0"/>
              <a:t>CU triggering single F1-AP signalling message with single code point towards DU </a:t>
            </a:r>
            <a:r>
              <a:rPr lang="en-GB" sz="7600" dirty="0">
                <a:solidFill>
                  <a:srgbClr val="FF0000"/>
                </a:solidFill>
              </a:rPr>
              <a:t>does not allow to activate/deactivate MAC-CE TCI state for multiple candidate cells and per cell level UL pre-sync cannot be performed in advance </a:t>
            </a:r>
            <a:r>
              <a:rPr lang="en-GB" sz="7600" dirty="0"/>
              <a:t>and thus defeats the purpose of early DL/UL sync.</a:t>
            </a:r>
            <a:endParaRPr lang="en-US" sz="7600" dirty="0"/>
          </a:p>
          <a:p>
            <a:pPr>
              <a:lnSpc>
                <a:spcPct val="110000"/>
              </a:lnSpc>
              <a:spcAft>
                <a:spcPts val="900"/>
              </a:spcAft>
              <a:buFont typeface="Aptos" panose="020B0004020202020204" pitchFamily="34" charset="0"/>
              <a:buChar char="─"/>
            </a:pPr>
            <a:r>
              <a:rPr lang="en-GB" sz="7600" dirty="0">
                <a:solidFill>
                  <a:srgbClr val="FF0000"/>
                </a:solidFill>
              </a:rPr>
              <a:t>CU does not have any timing information </a:t>
            </a:r>
            <a:r>
              <a:rPr lang="en-GB" sz="7600" dirty="0"/>
              <a:t>related to SMTC/SSB availability, RACH Occasion , TA information and whether DL/UL Sync is successful or not is not known to CU and only DU knows all this information.</a:t>
            </a:r>
            <a:endParaRPr lang="en-US" sz="7600" dirty="0"/>
          </a:p>
          <a:p>
            <a:pPr>
              <a:lnSpc>
                <a:spcPct val="110000"/>
              </a:lnSpc>
              <a:spcAft>
                <a:spcPts val="900"/>
              </a:spcAft>
              <a:buFont typeface="Aptos" panose="020B0004020202020204" pitchFamily="34" charset="0"/>
              <a:buChar char="─"/>
            </a:pPr>
            <a:r>
              <a:rPr lang="en-GB" sz="7600" dirty="0"/>
              <a:t>CU triggering single F1-AP signalling message with single code point towards DU for triggering MAC-CE based TCI state activation, PDCCH order and MAC-CE Cell switch command causes additional delay for DU to trigger MAC-CE based cell switch command , causes long delay to execute CSC and </a:t>
            </a:r>
            <a:r>
              <a:rPr lang="en-GB" sz="7600" dirty="0">
                <a:solidFill>
                  <a:srgbClr val="FF0000"/>
                </a:solidFill>
              </a:rPr>
              <a:t>adds all interruptions in a sequence manner and deteriorating serving cell conditions may cause UE declaring RLF on serving cell and defeats the purpose of early DL/UL synchronization for LTM UE.</a:t>
            </a:r>
            <a:endParaRPr lang="en-US" sz="7600" dirty="0">
              <a:solidFill>
                <a:srgbClr val="FF0000"/>
              </a:solidFill>
            </a:endParaRPr>
          </a:p>
          <a:p>
            <a:pPr>
              <a:lnSpc>
                <a:spcPct val="110000"/>
              </a:lnSpc>
              <a:spcAft>
                <a:spcPts val="900"/>
              </a:spcAft>
              <a:buFont typeface="Aptos" panose="020B0004020202020204" pitchFamily="34" charset="0"/>
              <a:buChar char="─"/>
            </a:pPr>
            <a:r>
              <a:rPr lang="en-GB" sz="7600" dirty="0"/>
              <a:t>CU sending separate F1-AP singling messages to DU for DL TCI state activation, UL TA pre-sync and cell switch command offers some flexibility even though it </a:t>
            </a:r>
            <a:r>
              <a:rPr lang="en-GB" sz="7600" dirty="0">
                <a:solidFill>
                  <a:srgbClr val="0066FF"/>
                </a:solidFill>
              </a:rPr>
              <a:t>DOES NOT </a:t>
            </a:r>
            <a:r>
              <a:rPr lang="en-GB" sz="7600" dirty="0">
                <a:solidFill>
                  <a:srgbClr val="FF0000"/>
                </a:solidFill>
              </a:rPr>
              <a:t>provide any additional LTM performance benefits compared to DU autonomously making decisions based on L3 measurements. </a:t>
            </a:r>
            <a:endParaRPr lang="en-US" sz="7600" dirty="0">
              <a:solidFill>
                <a:srgbClr val="FF0000"/>
              </a:solidFill>
            </a:endParaRPr>
          </a:p>
          <a:p>
            <a:endParaRPr lang="en-US" dirty="0"/>
          </a:p>
        </p:txBody>
      </p:sp>
      <p:sp>
        <p:nvSpPr>
          <p:cNvPr id="5" name="TextBox 4">
            <a:extLst>
              <a:ext uri="{FF2B5EF4-FFF2-40B4-BE49-F238E27FC236}">
                <a16:creationId xmlns:a16="http://schemas.microsoft.com/office/drawing/2014/main" id="{EDEF138C-306B-2ADF-A9C1-70A603BB4294}"/>
              </a:ext>
            </a:extLst>
          </p:cNvPr>
          <p:cNvSpPr txBox="1"/>
          <p:nvPr/>
        </p:nvSpPr>
        <p:spPr>
          <a:xfrm>
            <a:off x="1247949" y="5936344"/>
            <a:ext cx="10514204" cy="743217"/>
          </a:xfrm>
          <a:prstGeom prst="rect">
            <a:avLst/>
          </a:prstGeom>
          <a:noFill/>
          <a:ln w="28575">
            <a:solidFill>
              <a:schemeClr val="tx1"/>
            </a:solidFill>
          </a:ln>
        </p:spPr>
        <p:txBody>
          <a:bodyPr wrap="square">
            <a:spAutoFit/>
          </a:bodyPr>
          <a:lstStyle/>
          <a:p>
            <a:pPr marL="0" indent="0" algn="ctr">
              <a:lnSpc>
                <a:spcPct val="110000"/>
              </a:lnSpc>
              <a:spcAft>
                <a:spcPts val="900"/>
              </a:spcAft>
              <a:buNone/>
            </a:pPr>
            <a:r>
              <a:rPr lang="en-GB" sz="2000" dirty="0">
                <a:solidFill>
                  <a:srgbClr val="FF0000"/>
                </a:solidFill>
              </a:rPr>
              <a:t>CU based solution for L3 measurement based LTM has multiple issues and is not aligned with R18 DU solution for L1 measurement based LTM.</a:t>
            </a:r>
            <a:endParaRPr lang="en-US" sz="2000" dirty="0">
              <a:solidFill>
                <a:srgbClr val="FF0000"/>
              </a:solidFill>
            </a:endParaRPr>
          </a:p>
        </p:txBody>
      </p:sp>
    </p:spTree>
    <p:extLst>
      <p:ext uri="{BB962C8B-B14F-4D97-AF65-F5344CB8AC3E}">
        <p14:creationId xmlns:p14="http://schemas.microsoft.com/office/powerpoint/2010/main" val="2151027873"/>
      </p:ext>
    </p:extLst>
  </p:cSld>
  <p:clrMapOvr>
    <a:masterClrMapping/>
  </p:clrMapOvr>
</p:sld>
</file>

<file path=ppt/theme/theme1.xml><?xml version="1.0" encoding="utf-8"?>
<a:theme xmlns:a="http://schemas.openxmlformats.org/drawingml/2006/main" name="テーマ1">
  <a:themeElements>
    <a:clrScheme name="ユーザー定義 6">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CC0033"/>
      </a:accent6>
      <a:hlink>
        <a:srgbClr val="0563C1"/>
      </a:hlink>
      <a:folHlink>
        <a:srgbClr val="954F72"/>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テーマ1" id="{5880BA53-0037-46E0-A62E-A8C9070E8866}" vid="{52F7F9EC-1F94-4959-8115-D4051C1545F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cd154b3-7606-44e7-99cd-55da7c898a00" xsi:nil="true"/>
    <lcf76f155ced4ddcb4097134ff3c332f xmlns="11c27790-e69e-4dc9-b240-2619c6daab4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DB48EE83D9310469D0C9D2B1A6D465F" ma:contentTypeVersion="14" ma:contentTypeDescription="新しいドキュメントを作成します。" ma:contentTypeScope="" ma:versionID="d52576fe248f4ed25dbed9991906ac46">
  <xsd:schema xmlns:xsd="http://www.w3.org/2001/XMLSchema" xmlns:xs="http://www.w3.org/2001/XMLSchema" xmlns:p="http://schemas.microsoft.com/office/2006/metadata/properties" xmlns:ns2="11c27790-e69e-4dc9-b240-2619c6daab48" xmlns:ns3="acd154b3-7606-44e7-99cd-55da7c898a00" targetNamespace="http://schemas.microsoft.com/office/2006/metadata/properties" ma:root="true" ma:fieldsID="245c5d8aa46522974c34a62487dd8b25" ns2:_="" ns3:_="">
    <xsd:import namespace="11c27790-e69e-4dc9-b240-2619c6daab48"/>
    <xsd:import namespace="acd154b3-7606-44e7-99cd-55da7c898a0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c27790-e69e-4dc9-b240-2619c6daab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d154b3-7606-44e7-99cd-55da7c898a0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8e9c655-e452-4a31-820c-7cb6f9563e1e}" ma:internalName="TaxCatchAll" ma:showField="CatchAllData" ma:web="acd154b3-7606-44e7-99cd-55da7c898a0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DBC0F6-8449-4CE8-B038-7D1D843C77C8}">
  <ds:schemaRefs>
    <ds:schemaRef ds:uri="http://purl.org/dc/terms/"/>
    <ds:schemaRef ds:uri="http://purl.org/dc/elements/1.1/"/>
    <ds:schemaRef ds:uri="acd154b3-7606-44e7-99cd-55da7c898a00"/>
    <ds:schemaRef ds:uri="http://schemas.openxmlformats.org/package/2006/metadata/core-properties"/>
    <ds:schemaRef ds:uri="http://www.w3.org/XML/1998/namespace"/>
    <ds:schemaRef ds:uri="http://schemas.microsoft.com/office/infopath/2007/PartnerControls"/>
    <ds:schemaRef ds:uri="http://schemas.microsoft.com/office/2006/documentManagement/types"/>
    <ds:schemaRef ds:uri="11c27790-e69e-4dc9-b240-2619c6daab48"/>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8F9CE7CA-2330-430D-949D-AE79C98D4290}">
  <ds:schemaRefs>
    <ds:schemaRef ds:uri="11c27790-e69e-4dc9-b240-2619c6daab48"/>
    <ds:schemaRef ds:uri="acd154b3-7606-44e7-99cd-55da7c898a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3A504B4-3360-49D5-9932-BDD385811540}">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 id="{32ea9713-c968-4858-9aa6-4bad09b07315}"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emplate>テーマ1</Template>
  <TotalTime>1830</TotalTime>
  <Words>1287</Words>
  <Application>Microsoft Office PowerPoint</Application>
  <PresentationFormat>ワイド画面</PresentationFormat>
  <Paragraphs>49</Paragraphs>
  <Slides>6</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6</vt:i4>
      </vt:variant>
    </vt:vector>
  </HeadingPairs>
  <TitlesOfParts>
    <vt:vector size="14" baseType="lpstr">
      <vt:lpstr>ＭＳ Ｐゴシック</vt:lpstr>
      <vt:lpstr>游ゴシック</vt:lpstr>
      <vt:lpstr>Aptos</vt:lpstr>
      <vt:lpstr>Arial</vt:lpstr>
      <vt:lpstr>Calibri</vt:lpstr>
      <vt:lpstr>Times New Roman</vt:lpstr>
      <vt:lpstr>Wingdings</vt:lpstr>
      <vt:lpstr>テーマ1</vt:lpstr>
      <vt:lpstr>Way Forward to support L3 measurement based LTM in Split-gNB Architecture NTT DOCOMO, Qualcomm Inc, Fujitsu, Apple Inc, AT&amp;T, JIO Platforms, Mediatek, Rakuten</vt:lpstr>
      <vt:lpstr>Background</vt:lpstr>
      <vt:lpstr>How to support LTM in mixed deployment scenarios</vt:lpstr>
      <vt:lpstr>Way Forward Proposals</vt:lpstr>
      <vt:lpstr>Annex1 (DU based Solution)</vt:lpstr>
      <vt:lpstr>Annex2 (Issues with CU based Solution)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DOCOMO view on 6G RAN</dc:title>
  <dc:creator>Tatsunori Obara (小原 辰徳)</dc:creator>
  <cp:lastModifiedBy>Tianyang Min (閔 天楊)</cp:lastModifiedBy>
  <cp:revision>11</cp:revision>
  <dcterms:created xsi:type="dcterms:W3CDTF">2023-10-18T00:27:16Z</dcterms:created>
  <dcterms:modified xsi:type="dcterms:W3CDTF">2025-02-27T08:00:24Z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0x0101002DB48EE83D9310469D0C9D2B1A6D465F</vt:lpwstr>
  </property>
  <property fmtid="{D5CDD505-2E9C-101B-9397-08002B2CF9AE}" pid="3" name="MSIP_Label_32ea9713-c968-4858-9aa6-4bad09b07315_Enabled">
    <vt:lpwstr>true</vt:lpwstr>
  </property>
  <property fmtid="{D5CDD505-2E9C-101B-9397-08002B2CF9AE}" pid="4" name="MSIP_Label_32ea9713-c968-4858-9aa6-4bad09b07315_SetDate">
    <vt:lpwstr>2023-10-18T01:26:32Z</vt:lpwstr>
  </property>
  <property fmtid="{D5CDD505-2E9C-101B-9397-08002B2CF9AE}" pid="5" name="MSIP_Label_32ea9713-c968-4858-9aa6-4bad09b07315_Method">
    <vt:lpwstr>Privileged</vt:lpwstr>
  </property>
  <property fmtid="{D5CDD505-2E9C-101B-9397-08002B2CF9AE}" pid="6" name="MSIP_Label_32ea9713-c968-4858-9aa6-4bad09b07315_Name">
    <vt:lpwstr>管理対象外</vt:lpwstr>
  </property>
  <property fmtid="{D5CDD505-2E9C-101B-9397-08002B2CF9AE}" pid="7" name="MSIP_Label_32ea9713-c968-4858-9aa6-4bad09b07315_SiteId">
    <vt:lpwstr>6786d483-f51b-44bd-b40a-6fe409a5265e</vt:lpwstr>
  </property>
  <property fmtid="{D5CDD505-2E9C-101B-9397-08002B2CF9AE}" pid="8" name="MSIP_Label_32ea9713-c968-4858-9aa6-4bad09b07315_ActionId">
    <vt:lpwstr>c102038a-fa89-4dd6-ba87-04da3a929ebe</vt:lpwstr>
  </property>
  <property fmtid="{D5CDD505-2E9C-101B-9397-08002B2CF9AE}" pid="9" name="MSIP_Label_32ea9713-c968-4858-9aa6-4bad09b07315_ContentBits">
    <vt:lpwstr>0</vt:lpwstr>
  </property>
  <property fmtid="{D5CDD505-2E9C-101B-9397-08002B2CF9AE}" pid="10" name="MediaServiceImageTags">
    <vt:lpwstr/>
  </property>
</Properties>
</file>