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</p:sldMasterIdLst>
  <p:notesMasterIdLst>
    <p:notesMasterId r:id="rId18"/>
  </p:notesMasterIdLst>
  <p:handoutMasterIdLst>
    <p:handoutMasterId r:id="rId19"/>
  </p:handoutMasterIdLst>
  <p:sldIdLst>
    <p:sldId id="574" r:id="rId7"/>
    <p:sldId id="602" r:id="rId8"/>
    <p:sldId id="593" r:id="rId9"/>
    <p:sldId id="595" r:id="rId10"/>
    <p:sldId id="596" r:id="rId11"/>
    <p:sldId id="597" r:id="rId12"/>
    <p:sldId id="598" r:id="rId13"/>
    <p:sldId id="599" r:id="rId14"/>
    <p:sldId id="601" r:id="rId15"/>
    <p:sldId id="587" r:id="rId16"/>
    <p:sldId id="600" r:id="rId1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BFC3"/>
    <a:srgbClr val="0CBCC2"/>
    <a:srgbClr val="FF7209"/>
    <a:srgbClr val="124192"/>
    <a:srgbClr val="3684C4"/>
    <a:srgbClr val="61A1D5"/>
    <a:srgbClr val="5096D0"/>
    <a:srgbClr val="2F73AB"/>
    <a:srgbClr val="BFDFA9"/>
    <a:srgbClr val="8DB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8" autoAdjust="0"/>
    <p:restoredTop sz="85674" autoAdjust="0"/>
  </p:normalViewPr>
  <p:slideViewPr>
    <p:cSldViewPr snapToGrid="0">
      <p:cViewPr varScale="1">
        <p:scale>
          <a:sx n="90" d="100"/>
          <a:sy n="90" d="100"/>
        </p:scale>
        <p:origin x="1248" y="5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530" y="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50EA75C-0E6A-41B5-B16C-B0CF59D1894B}" type="datetimeFigureOut">
              <a:rPr lang="en-US"/>
              <a:pPr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D408080-15B1-47C3-BB78-6156BA9849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8B46258-98EC-4C02-A2A7-AE52D22374DE}" type="datetimeFigureOut">
              <a:rPr lang="en-US"/>
              <a:pPr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DBBC8D2-744E-403A-AA7A-5C2B8C4255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306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5F97C-D02B-4695-BC69-218173B4099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174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CA2C-CEA5-1718-7B79-8C51DFEEF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FB5FE1-A132-9BB6-5124-27C7EC9DC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010113-0991-3492-BB9D-5FD8DF161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226B2E-5DDE-F0CC-C944-B84884005E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14667-E99D-1F88-A4C2-09BE966C9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5F97C-D02B-4695-BC69-218173B4099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3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63530-5266-590E-42F6-CD6D7595A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55FB8C-1957-74ED-42FD-6716CFB666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E1C500-9866-6BD0-1987-A4A198973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6C04F-7ED4-12D2-1958-14117DD5E7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16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7A99C-7040-47C5-793C-4716384E5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371C44-0DDF-E0C8-DF7B-3211BEB09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F0C7BC-C43F-EE0F-C3EB-B55C6E078F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2BAFD5-FED1-68E9-302D-682A8B423B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22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BE29C-6933-A63A-498F-2A61AD18E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FA8715-66AF-DCC0-A053-D40B6F0FDB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B7003A-AFF1-C201-142E-08E0CDE90A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292A4-D15B-AAE1-FF15-03254DB033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159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3A9F8-8642-9292-23AA-78695E3A0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9B5040-07CF-C01A-45FE-2DF2548596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E59E5-E91C-1FD0-4CE9-D030E3B60A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6CD99C-463E-55B8-8A2C-942CD31C67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7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7B213-AE42-FE12-9092-6BB2EE6B3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4C0235-B419-5D37-5252-27C5D61723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6BE410-FFCD-942F-E09F-873FC66DA6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D6B65-BA15-0843-EEE5-E190C9183D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66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33C5C-BB3A-C6E7-BB8F-573BA5483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C3D293-6CF9-54EF-D579-58C78F007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9DE7E1-7360-F5CB-8733-52C3FD7FED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51E2A-D6AA-CAC7-B697-1A6B9250F3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27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3F203-61D1-58CB-6B0B-670324432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5A9AF6-98CB-AA6C-652D-DA45D42B5B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9FC9BC-82EC-683D-F76F-B9C62066D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05F124-F031-C3F5-4D99-B53997D535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7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DA590-BC0F-5080-EDF3-83EBDD1EE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1C78C2-FDE3-19E4-F01B-37ABCE669D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B533D3-96D3-1116-6792-8A1C1C664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5490A-65E0-FBFD-8ACD-88BEF9221E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C8D2-744E-403A-AA7A-5C2B8C42551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841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ridge over a city&#10;&#10;Description automatically generated">
            <a:extLst>
              <a:ext uri="{FF2B5EF4-FFF2-40B4-BE49-F238E27FC236}">
                <a16:creationId xmlns:a16="http://schemas.microsoft.com/office/drawing/2014/main" id="{CECE5696-56E7-8C71-3FF5-2C5090CA8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4610" r="13119" b="9484"/>
          <a:stretch/>
        </p:blipFill>
        <p:spPr>
          <a:xfrm>
            <a:off x="-1" y="0"/>
            <a:ext cx="9144001" cy="4493721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0" y="4580656"/>
            <a:ext cx="9144000" cy="5614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chemeClr val="accent4"/>
              </a:solidFill>
            </a:endParaRPr>
          </a:p>
        </p:txBody>
      </p:sp>
      <p:sp>
        <p:nvSpPr>
          <p:cNvPr id="34" name="Title 1"/>
          <p:cNvSpPr>
            <a:spLocks noGrp="1"/>
          </p:cNvSpPr>
          <p:nvPr>
            <p:ph type="ctrTitle" hasCustomPrompt="1"/>
          </p:nvPr>
        </p:nvSpPr>
        <p:spPr>
          <a:xfrm>
            <a:off x="3966983" y="1528608"/>
            <a:ext cx="4849937" cy="1261358"/>
          </a:xfrm>
          <a:prstGeom prst="rect">
            <a:avLst/>
          </a:prstGeom>
        </p:spPr>
        <p:txBody>
          <a:bodyPr anchor="b"/>
          <a:lstStyle>
            <a:lvl1pPr algn="r">
              <a:defRPr sz="2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5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3965886" y="3096846"/>
            <a:ext cx="4850598" cy="530663"/>
          </a:xfrm>
          <a:prstGeom prst="rect">
            <a:avLst/>
          </a:prstGeom>
        </p:spPr>
        <p:txBody>
          <a:bodyPr/>
          <a:lstStyle>
            <a:lvl1pPr marL="0" indent="0" algn="r" defTabSz="457200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en-US" sz="2000" b="0" kern="1200" baseline="0" dirty="0">
                <a:solidFill>
                  <a:schemeClr val="bg1"/>
                </a:solidFill>
                <a:latin typeface="+mn-lt"/>
                <a:ea typeface="ヒラギノ角ゴ Pro W3" charset="0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Presentation subtitle/speaker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EA6433-00B0-48FC-A2A3-550C0C2EB473}"/>
              </a:ext>
            </a:extLst>
          </p:cNvPr>
          <p:cNvSpPr txBox="1">
            <a:spLocks/>
          </p:cNvSpPr>
          <p:nvPr userDrawn="1"/>
        </p:nvSpPr>
        <p:spPr>
          <a:xfrm>
            <a:off x="4978093" y="301409"/>
            <a:ext cx="3904294" cy="530664"/>
          </a:xfrm>
          <a:prstGeom prst="rect">
            <a:avLst/>
          </a:prstGeom>
        </p:spPr>
        <p:txBody>
          <a:bodyPr anchor="b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600" b="0" kern="1200" baseline="0">
                <a:solidFill>
                  <a:schemeClr val="bg1"/>
                </a:solidFill>
                <a:latin typeface="+mn-lt"/>
                <a:ea typeface="ヒラギノ角ゴ Pro W3" charset="0"/>
                <a:cs typeface="Arial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Nokia Pure Headline Light" pitchFamily="34" charset="0"/>
                <a:ea typeface="ヒラギノ角ゴ Pro W3" charset="0"/>
                <a:cs typeface="Arial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Nokia Pure Headline Light" pitchFamily="34" charset="0"/>
                <a:ea typeface="ヒラギノ角ゴ Pro W3" charset="0"/>
                <a:cs typeface="Arial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Nokia Pure Headline Light" pitchFamily="34" charset="0"/>
                <a:ea typeface="ヒラギノ角ゴ Pro W3" charset="0"/>
                <a:cs typeface="Arial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Nokia Pure Headline Light" pitchFamily="34" charset="0"/>
                <a:ea typeface="ヒラギノ角ゴ Pro W3" charset="0"/>
                <a:cs typeface="Arial" pitchFamily="34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chemeClr val="bg2"/>
                </a:solidFill>
                <a:latin typeface="Arial" charset="0"/>
                <a:ea typeface="ヒラギノ角ゴ Pro W3" charset="0"/>
              </a:defRPr>
            </a:lvl9pPr>
          </a:lstStyle>
          <a:p>
            <a:pPr algn="r"/>
            <a:r>
              <a:rPr lang="en-US" dirty="0"/>
              <a:t>The Brooklyn 6G Summit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58334B-A291-8E13-6373-C501EEFA3B6C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1089026"/>
            <a:ext cx="8229600" cy="3419474"/>
          </a:xfrm>
          <a:prstGeom prst="rect">
            <a:avLst/>
          </a:prstGeom>
        </p:spPr>
        <p:txBody>
          <a:bodyPr tIns="0" bIns="0"/>
          <a:lstStyle>
            <a:lvl1pPr>
              <a:defRPr sz="1800" baseline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42C7B7-416D-1ED4-C208-FA8A2CCFBE74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8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1089026"/>
            <a:ext cx="8229600" cy="3419474"/>
          </a:xfrm>
          <a:prstGeom prst="rect">
            <a:avLst/>
          </a:prstGeom>
        </p:spPr>
        <p:txBody>
          <a:bodyPr tIns="0" bIns="0"/>
          <a:lstStyle>
            <a:lvl1pPr>
              <a:defRPr sz="1800" baseline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rgbClr val="12419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5DE8E8-6373-CE2B-2A10-8818F8F1E2DA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19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747" y="1075434"/>
            <a:ext cx="4038600" cy="3437065"/>
          </a:xfrm>
          <a:prstGeom prst="rect">
            <a:avLst/>
          </a:prstGeom>
        </p:spPr>
        <p:txBody>
          <a:bodyPr tIns="0" rIns="91440" bIns="0"/>
          <a:lstStyle>
            <a:lvl1pPr>
              <a:buNone/>
              <a:defRPr sz="1800" baseline="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1075434"/>
            <a:ext cx="4038600" cy="3437065"/>
          </a:xfrm>
          <a:prstGeom prst="rect">
            <a:avLst/>
          </a:prstGeom>
        </p:spPr>
        <p:txBody>
          <a:bodyPr tIns="0" rIns="91440" bIns="0"/>
          <a:lstStyle>
            <a:lvl1pPr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612F1-95DE-3612-CB26-8AD7E6331CAF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5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6C23F-13D2-15C6-46B3-C8B52CEA72B7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3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E7BE6B-AF90-5E8E-CBAB-15FA42C62FC8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3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lueoverlay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3" name="Subtitle 1"/>
          <p:cNvSpPr txBox="1">
            <a:spLocks/>
          </p:cNvSpPr>
          <p:nvPr userDrawn="1"/>
        </p:nvSpPr>
        <p:spPr>
          <a:xfrm>
            <a:off x="2847996" y="166254"/>
            <a:ext cx="3448008" cy="1153395"/>
          </a:xfrm>
          <a:prstGeom prst="rect">
            <a:avLst/>
          </a:prstGeom>
        </p:spPr>
        <p:txBody>
          <a:bodyPr anchor="ctr"/>
          <a:lstStyle/>
          <a:p>
            <a:pPr marL="230188" marR="0" lvl="0" indent="-230188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da-DK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ヒラギノ角ゴ Pro W3"/>
                <a:cs typeface="Arial" pitchFamily="34" charset="0"/>
              </a:rPr>
              <a:t>Thank you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4580575"/>
            <a:ext cx="9144000" cy="5614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chemeClr val="accent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F12CF0-6C17-F6CC-D4FB-7943FB7E42D8}"/>
              </a:ext>
            </a:extLst>
          </p:cNvPr>
          <p:cNvSpPr txBox="1"/>
          <p:nvPr userDrawn="1"/>
        </p:nvSpPr>
        <p:spPr>
          <a:xfrm>
            <a:off x="7757937" y="5009246"/>
            <a:ext cx="1312617" cy="8079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525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525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76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9398C-D789-5D42-9418-5CDD93AF0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43124"/>
            <a:ext cx="9144000" cy="15803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125" baseline="0">
                <a:latin typeface="Metropoli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E16AA9-9E3E-564B-B043-E91117308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736495"/>
            <a:ext cx="9144000" cy="1118723"/>
          </a:xfrm>
        </p:spPr>
        <p:txBody>
          <a:bodyPr anchor="ctr"/>
          <a:lstStyle>
            <a:lvl1pPr marL="0" indent="0" algn="ctr">
              <a:buNone/>
              <a:defRPr sz="1800" baseline="0">
                <a:latin typeface="Metropolis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9FEB7B-42D9-84F7-3F7C-0480FDE515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78"/>
            <a:ext cx="9144000" cy="21459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5F692B-224B-FEE8-8E36-5D494ABB32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459" y="127199"/>
            <a:ext cx="3017520" cy="1885950"/>
          </a:xfrm>
          <a:prstGeom prst="rect">
            <a:avLst/>
          </a:prstGeo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25BB3-B862-6B6F-783C-14A0022CE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©DeepSig, Inc. 2024                         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B4637A-6987-2848-D91F-D55B741D20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74926F-A2BD-B242-AB55-B523E4C7E8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43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Rectangle 37"/>
          <p:cNvSpPr/>
          <p:nvPr userDrawn="1"/>
        </p:nvSpPr>
        <p:spPr>
          <a:xfrm>
            <a:off x="0" y="4604326"/>
            <a:ext cx="3815433" cy="1930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chemeClr val="accent4"/>
              </a:solidFill>
            </a:endParaRPr>
          </a:p>
        </p:txBody>
      </p:sp>
      <p:sp>
        <p:nvSpPr>
          <p:cNvPr id="57" name="Title 4"/>
          <p:cNvSpPr txBox="1">
            <a:spLocks/>
          </p:cNvSpPr>
          <p:nvPr userDrawn="1"/>
        </p:nvSpPr>
        <p:spPr bwMode="auto">
          <a:xfrm>
            <a:off x="212074" y="1567544"/>
            <a:ext cx="8358188" cy="91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  <a:ea typeface="ヒラギノ角ゴ Pro W3" charset="0"/>
                <a:cs typeface="Arial"/>
              </a:rPr>
              <a:t>Presentation Title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ヒラギノ角ゴ Pro W3" charset="0"/>
              <a:cs typeface="Arial"/>
            </a:endParaRPr>
          </a:p>
        </p:txBody>
      </p:sp>
      <p:sp>
        <p:nvSpPr>
          <p:cNvPr id="58" name="Title 4"/>
          <p:cNvSpPr txBox="1">
            <a:spLocks/>
          </p:cNvSpPr>
          <p:nvPr userDrawn="1"/>
        </p:nvSpPr>
        <p:spPr bwMode="auto">
          <a:xfrm>
            <a:off x="164573" y="2850079"/>
            <a:ext cx="8358188" cy="91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ヒラギノ角ゴ Pro W3" charset="0"/>
                <a:cs typeface="Arial"/>
              </a:rPr>
              <a:t>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910F8C-109A-53C7-02F7-E165A8A56237}"/>
              </a:ext>
            </a:extLst>
          </p:cNvPr>
          <p:cNvSpPr txBox="1"/>
          <p:nvPr userDrawn="1"/>
        </p:nvSpPr>
        <p:spPr>
          <a:xfrm>
            <a:off x="6705631" y="4957310"/>
            <a:ext cx="2364924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</a:rPr>
              <a:t>©2025 DeepSig.. All rights reserved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55" r:id="rId2"/>
    <p:sldLayoutId id="2147483860" r:id="rId3"/>
    <p:sldLayoutId id="2147483856" r:id="rId4"/>
    <p:sldLayoutId id="2147483857" r:id="rId5"/>
    <p:sldLayoutId id="2147483859" r:id="rId6"/>
    <p:sldLayoutId id="2147483858" r:id="rId7"/>
    <p:sldLayoutId id="2147483862" r:id="rId8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 pitchFamily="34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27BE8-3144-CE1A-CF4A-A3EA2329E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19365"/>
            <a:ext cx="9144000" cy="1660923"/>
          </a:xfrm>
        </p:spPr>
        <p:txBody>
          <a:bodyPr>
            <a:noAutofit/>
          </a:bodyPr>
          <a:lstStyle/>
          <a:p>
            <a:r>
              <a:rPr lang="en-US" sz="2400" b="1" i="0" dirty="0">
                <a:solidFill>
                  <a:srgbClr val="312E25"/>
                </a:solidFill>
                <a:effectLst/>
                <a:latin typeface="Arial Gras"/>
              </a:rPr>
              <a:t>3GPP </a:t>
            </a:r>
            <a:r>
              <a:rPr lang="en-US" sz="2400" dirty="0">
                <a:solidFill>
                  <a:srgbClr val="312E25"/>
                </a:solidFill>
                <a:latin typeface="Arial Gras"/>
              </a:rPr>
              <a:t>TSG RAN Meeting #107</a:t>
            </a:r>
            <a:r>
              <a:rPr lang="en-US" sz="2400" b="1" i="0" dirty="0">
                <a:solidFill>
                  <a:srgbClr val="312E25"/>
                </a:solidFill>
                <a:effectLst/>
                <a:latin typeface="Arial Gras"/>
              </a:rPr>
              <a:t> - </a:t>
            </a:r>
            <a:r>
              <a:rPr lang="en-US" sz="2400" dirty="0">
                <a:solidFill>
                  <a:srgbClr val="312E25"/>
                </a:solidFill>
                <a:latin typeface="Arial Gras"/>
              </a:rPr>
              <a:t>I</a:t>
            </a:r>
            <a:r>
              <a:rPr lang="en-US" sz="2400" b="1" i="0" dirty="0">
                <a:solidFill>
                  <a:srgbClr val="312E25"/>
                </a:solidFill>
                <a:effectLst/>
                <a:latin typeface="Arial Gras"/>
              </a:rPr>
              <a:t>ncheon, KR Mar 12-14, 2025 </a:t>
            </a:r>
            <a:r>
              <a:rPr lang="en-US" sz="2400" i="0" dirty="0">
                <a:solidFill>
                  <a:srgbClr val="312E25"/>
                </a:solidFill>
                <a:effectLst/>
                <a:latin typeface="Arial Gras"/>
              </a:rPr>
              <a:t>AIML technology fo</a:t>
            </a:r>
            <a:r>
              <a:rPr lang="en-US" sz="2400" dirty="0">
                <a:solidFill>
                  <a:srgbClr val="312E25"/>
                </a:solidFill>
                <a:latin typeface="Arial Gras"/>
              </a:rPr>
              <a:t>r Rel-20 and beyond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0" dirty="0"/>
              <a:t>Tim O’Shea &amp; Jim Lansford, DeepSig Inc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859067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1AEC3-E931-2AAE-5B8B-332D3ED20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76753-DF12-A026-565B-BF36F6E55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493" y="1028150"/>
            <a:ext cx="8155137" cy="3419474"/>
          </a:xfrm>
        </p:spPr>
        <p:txBody>
          <a:bodyPr/>
          <a:lstStyle/>
          <a:p>
            <a:r>
              <a:rPr lang="en-US" b="1" i="1" dirty="0"/>
              <a:t>Key technologies to consider for study items:</a:t>
            </a:r>
          </a:p>
          <a:p>
            <a:pPr lvl="1"/>
            <a:r>
              <a:rPr lang="en-US" dirty="0"/>
              <a:t>Two-sided AI-RAN Models for Autoencoder-Modulation and Equalization</a:t>
            </a:r>
          </a:p>
          <a:p>
            <a:pPr lvl="1"/>
            <a:r>
              <a:rPr lang="en-US" dirty="0"/>
              <a:t>Data-driven digital twins and channels for accurate site-specific optimization</a:t>
            </a:r>
          </a:p>
          <a:p>
            <a:pPr lvl="1"/>
            <a:r>
              <a:rPr lang="en-US" dirty="0"/>
              <a:t>Sensing-Native RAN for spectrum awareness and shared band optimization</a:t>
            </a:r>
          </a:p>
          <a:p>
            <a:pPr lvl="1"/>
            <a:endParaRPr lang="en-US" dirty="0"/>
          </a:p>
          <a:p>
            <a:r>
              <a:rPr lang="en-US" b="1" i="1" dirty="0"/>
              <a:t>AI-RAN Offers a path to more resilient, performant and efficient air interface</a:t>
            </a:r>
          </a:p>
          <a:p>
            <a:pPr lvl="1"/>
            <a:r>
              <a:rPr lang="en-US" dirty="0"/>
              <a:t>Channel models must improve to consider site-specific performance</a:t>
            </a:r>
          </a:p>
          <a:p>
            <a:pPr lvl="1"/>
            <a:r>
              <a:rPr lang="en-US" dirty="0"/>
              <a:t>Existing channel models still important performance considerations</a:t>
            </a:r>
          </a:p>
          <a:p>
            <a:pPr lvl="1"/>
            <a:r>
              <a:rPr lang="en-US" dirty="0"/>
              <a:t>AE modes can be considered beyond PUSCH/PDSCH for RACH, BCH, CCH</a:t>
            </a:r>
          </a:p>
          <a:p>
            <a:pPr lvl="1"/>
            <a:r>
              <a:rPr lang="en-US" dirty="0"/>
              <a:t>Key enablers for improved capacity, operator value, density, optimization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9051500-2C7D-4D06-9D2E-9E17A6A77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Summary</a:t>
            </a:r>
            <a:endParaRPr lang="en-DK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EF91AC7-0CC4-C804-4C55-DE3C9DFC5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99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6FFCA-94C6-0758-FDEB-3EA849569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DBCF5-C243-BB61-9D76-87A0674FE6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19365"/>
            <a:ext cx="9144000" cy="1660923"/>
          </a:xfrm>
        </p:spPr>
        <p:txBody>
          <a:bodyPr>
            <a:noAutofit/>
          </a:bodyPr>
          <a:lstStyle/>
          <a:p>
            <a:r>
              <a:rPr lang="en-US" sz="2400" b="1" dirty="0"/>
              <a:t>Thank You!</a:t>
            </a:r>
            <a:br>
              <a:rPr lang="en-US" sz="2400" b="1" dirty="0"/>
            </a:br>
            <a:r>
              <a:rPr lang="en-US" sz="2400" b="1" u="sng" dirty="0">
                <a:solidFill>
                  <a:srgbClr val="1ABFC3"/>
                </a:solidFill>
              </a:rPr>
              <a:t>info@deepsig.ai </a:t>
            </a:r>
            <a:endParaRPr lang="en-US" sz="2000" b="0" u="sng" dirty="0">
              <a:solidFill>
                <a:srgbClr val="1ABFC3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D5DDE4-C32C-3FC2-E550-C985AA503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744" y="3592688"/>
            <a:ext cx="2344511" cy="144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2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CA9B59-B879-0FA8-0C08-36328E8DD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1089026"/>
            <a:ext cx="8367564" cy="3419474"/>
          </a:xfrm>
        </p:spPr>
        <p:txBody>
          <a:bodyPr/>
          <a:lstStyle/>
          <a:p>
            <a:r>
              <a:rPr lang="en-US" dirty="0" err="1"/>
              <a:t>NR_AIML_air</a:t>
            </a:r>
            <a:r>
              <a:rPr lang="en-US" dirty="0"/>
              <a:t> Study Items showed areas of potential performance gain</a:t>
            </a:r>
          </a:p>
          <a:p>
            <a:pPr lvl="1"/>
            <a:r>
              <a:rPr lang="en-US" dirty="0"/>
              <a:t>CSI Prediction</a:t>
            </a:r>
          </a:p>
          <a:p>
            <a:pPr lvl="1"/>
            <a:r>
              <a:rPr lang="en-US" dirty="0"/>
              <a:t>Beam Management</a:t>
            </a:r>
          </a:p>
          <a:p>
            <a:pPr lvl="1"/>
            <a:r>
              <a:rPr lang="en-US" dirty="0"/>
              <a:t>Positioning Accuracy</a:t>
            </a:r>
          </a:p>
          <a:p>
            <a:pPr lvl="1"/>
            <a:r>
              <a:rPr lang="en-US" dirty="0"/>
              <a:t>Additional Studies</a:t>
            </a:r>
          </a:p>
          <a:p>
            <a:pPr lvl="2"/>
            <a:r>
              <a:rPr lang="en-US" dirty="0"/>
              <a:t>CSI Compression</a:t>
            </a:r>
          </a:p>
          <a:p>
            <a:pPr lvl="2"/>
            <a:r>
              <a:rPr lang="en-US" dirty="0"/>
              <a:t>Model Identification/Training/Transfer</a:t>
            </a:r>
          </a:p>
          <a:p>
            <a:r>
              <a:rPr lang="en-US" dirty="0"/>
              <a:t>Some items are FFS, some will carry forward to normative Work Items in Rel-20</a:t>
            </a:r>
          </a:p>
          <a:p>
            <a:pPr lvl="1"/>
            <a:r>
              <a:rPr lang="en-US" dirty="0"/>
              <a:t>Including complementary work in RAN4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DEB374-6C34-9850-2106-74FB0B938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and Rel-19 are a start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C91D65-A624-BA51-9EBD-57767C7F4E11}"/>
              </a:ext>
            </a:extLst>
          </p:cNvPr>
          <p:cNvSpPr txBox="1"/>
          <p:nvPr/>
        </p:nvSpPr>
        <p:spPr bwMode="auto">
          <a:xfrm>
            <a:off x="405286" y="4323834"/>
            <a:ext cx="82540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latin typeface="+mj-lt"/>
                <a:ea typeface="ヒラギノ角ゴ Pro W3" charset="0"/>
                <a:cs typeface="Arial"/>
              </a:rPr>
              <a:t>Rel-20+ is an opportunity to study even more innovations in L1/L2</a:t>
            </a:r>
          </a:p>
        </p:txBody>
      </p:sp>
    </p:spTree>
    <p:extLst>
      <p:ext uri="{BB962C8B-B14F-4D97-AF65-F5344CB8AC3E}">
        <p14:creationId xmlns:p14="http://schemas.microsoft.com/office/powerpoint/2010/main" val="2262483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E6959-BC3B-F8A3-80B5-ED6A33BD5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66FE40-8C82-F86B-0A5C-5A2230BA7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341" y="862013"/>
            <a:ext cx="5515319" cy="3419474"/>
          </a:xfrm>
        </p:spPr>
        <p:txBody>
          <a:bodyPr/>
          <a:lstStyle/>
          <a:p>
            <a:r>
              <a:rPr lang="en-US" dirty="0"/>
              <a:t>Build </a:t>
            </a:r>
            <a:r>
              <a:rPr lang="en-US" dirty="0" err="1"/>
              <a:t>interoperably</a:t>
            </a:r>
            <a:r>
              <a:rPr lang="en-US" dirty="0"/>
              <a:t> upon existing 5G-NR PHY</a:t>
            </a:r>
          </a:p>
          <a:p>
            <a:r>
              <a:rPr lang="en-US" dirty="0"/>
              <a:t>Expand performance using key AI-RAN optimizations</a:t>
            </a:r>
          </a:p>
          <a:p>
            <a:r>
              <a:rPr lang="en-US" dirty="0"/>
              <a:t>Retain existing NR Slot &amp; DMRS Structure</a:t>
            </a:r>
          </a:p>
          <a:p>
            <a:pPr lvl="1"/>
            <a:r>
              <a:rPr lang="en-US" dirty="0"/>
              <a:t>Use existing CP-OFDM and DFT-s-OFDM basis</a:t>
            </a:r>
          </a:p>
          <a:p>
            <a:r>
              <a:rPr lang="en-US" dirty="0"/>
              <a:t>Focus on driving performance in </a:t>
            </a:r>
          </a:p>
          <a:p>
            <a:pPr lvl="1"/>
            <a:r>
              <a:rPr lang="en-US" dirty="0"/>
              <a:t>Mobility, Edge Performance, Capacity</a:t>
            </a:r>
          </a:p>
          <a:p>
            <a:pPr lvl="1"/>
            <a:r>
              <a:rPr lang="en-US" dirty="0"/>
              <a:t>Energy Efficiency, Hardware Efficiency</a:t>
            </a:r>
          </a:p>
          <a:p>
            <a:pPr lvl="1"/>
            <a:r>
              <a:rPr lang="en-US" dirty="0"/>
              <a:t>Additional private, NTN, IoT use cases</a:t>
            </a:r>
          </a:p>
          <a:p>
            <a:pPr lvl="1"/>
            <a:r>
              <a:rPr lang="en-US" dirty="0"/>
              <a:t>Multi-user Capacity enhancement</a:t>
            </a:r>
          </a:p>
          <a:p>
            <a:pPr lvl="1"/>
            <a:r>
              <a:rPr lang="en-US" dirty="0"/>
              <a:t>Spectrum &amp; Power Efficiency </a:t>
            </a:r>
          </a:p>
          <a:p>
            <a:pPr lvl="1"/>
            <a:r>
              <a:rPr lang="en-US" dirty="0"/>
              <a:t>Co-existence and Resilience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DE522A-13A3-3D6C-9A7A-35C386CFE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Objectives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87A7A3A-230A-7E3E-79FC-7B129CE94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CACD73-350D-BF49-1936-E7D6E70E1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790" y="862013"/>
            <a:ext cx="2778323" cy="170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2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EA833-68C2-9106-BAD6-B97DA4E31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938F36-E296-8237-9959-9E0182A49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342" y="862013"/>
            <a:ext cx="5565422" cy="2915228"/>
          </a:xfrm>
        </p:spPr>
        <p:txBody>
          <a:bodyPr/>
          <a:lstStyle/>
          <a:p>
            <a:r>
              <a:rPr lang="en-US" sz="1600" dirty="0"/>
              <a:t>Build </a:t>
            </a:r>
            <a:r>
              <a:rPr lang="en-US" sz="1600" dirty="0" err="1"/>
              <a:t>interoperably</a:t>
            </a:r>
            <a:r>
              <a:rPr lang="en-US" sz="1600" dirty="0"/>
              <a:t> upon existing 5G-NR PHY</a:t>
            </a:r>
          </a:p>
          <a:p>
            <a:pPr lvl="1"/>
            <a:r>
              <a:rPr lang="en-US" sz="1600" dirty="0"/>
              <a:t>Novel modulation like OTFS/DDAM are problematic</a:t>
            </a:r>
          </a:p>
          <a:p>
            <a:r>
              <a:rPr lang="en-US" sz="1600" dirty="0"/>
              <a:t>Support AI based modulation, equalization approach</a:t>
            </a:r>
          </a:p>
          <a:p>
            <a:pPr lvl="1"/>
            <a:r>
              <a:rPr lang="en-US" sz="1600" dirty="0"/>
              <a:t>Pilot free and end-to-end autoencoder learning</a:t>
            </a:r>
          </a:p>
          <a:p>
            <a:pPr lvl="1"/>
            <a:r>
              <a:rPr lang="en-US" sz="1600" dirty="0"/>
              <a:t>Allow zero-DMRS allocation in PUSCH/PDSCH </a:t>
            </a:r>
          </a:p>
          <a:p>
            <a:pPr lvl="1"/>
            <a:r>
              <a:rPr lang="en-US" sz="1600" dirty="0"/>
              <a:t>Gradual transition to zero-DMRS broadcast/control</a:t>
            </a:r>
          </a:p>
          <a:p>
            <a:pPr lvl="1"/>
            <a:r>
              <a:rPr lang="en-US" sz="1600" dirty="0"/>
              <a:t>Side by side transmission modes</a:t>
            </a:r>
          </a:p>
          <a:p>
            <a:r>
              <a:rPr lang="en-US" sz="1600" dirty="0"/>
              <a:t>Leverage RAN data for Digital Twin and online optimization of modes and scheduling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2AA662B-E6AC-AA8C-CFC2-BF3AF2367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Key Tech &amp; PHY Structure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22942F3-8C06-296E-E808-1EBA466AE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06B83A2B-6C91-C2D0-24DE-B8B86E7CB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047" y="708492"/>
            <a:ext cx="3334664" cy="266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36AAB3A-97FE-A663-EDAC-2A3BF5B36B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8523" y="3454400"/>
            <a:ext cx="2209800" cy="1409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A5A55F-2CFF-7599-F0FA-DF2CA3C4A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306" y="3441700"/>
            <a:ext cx="2235200" cy="1422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561A8F-B42B-B359-D7DE-25C528A6754F}"/>
              </a:ext>
            </a:extLst>
          </p:cNvPr>
          <p:cNvSpPr txBox="1"/>
          <p:nvPr/>
        </p:nvSpPr>
        <p:spPr bwMode="auto">
          <a:xfrm>
            <a:off x="206536" y="3794332"/>
            <a:ext cx="3915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Nokia Pure Headline Light"/>
              </a:rPr>
              <a:t>Autoencoder can be thought of as AI-assisted MU-MIMO</a:t>
            </a:r>
          </a:p>
        </p:txBody>
      </p:sp>
    </p:spTree>
    <p:extLst>
      <p:ext uri="{BB962C8B-B14F-4D97-AF65-F5344CB8AC3E}">
        <p14:creationId xmlns:p14="http://schemas.microsoft.com/office/powerpoint/2010/main" val="2256293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E0140-53F7-3763-8A4C-6ED63BF24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50E0F5-1466-F9DA-2BC5-C00633FAF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1" y="840104"/>
            <a:ext cx="9047658" cy="3419474"/>
          </a:xfrm>
        </p:spPr>
        <p:txBody>
          <a:bodyPr/>
          <a:lstStyle/>
          <a:p>
            <a:r>
              <a:rPr lang="en-US" dirty="0"/>
              <a:t>Learned modulation and equalization approach is a critical AI-RAN technology for 6G</a:t>
            </a:r>
          </a:p>
          <a:p>
            <a:pPr lvl="1"/>
            <a:r>
              <a:rPr lang="en-US" dirty="0"/>
              <a:t>Support two sided deployments but most practically (codebook-based sharing)</a:t>
            </a:r>
          </a:p>
          <a:p>
            <a:pPr lvl="1"/>
            <a:r>
              <a:rPr lang="en-US" dirty="0"/>
              <a:t>Leverage Existing or new FEC/Rate matching and slot mapping/ [CP/DFT]-OFDM basis</a:t>
            </a:r>
          </a:p>
          <a:p>
            <a:pPr lvl="1"/>
            <a:r>
              <a:rPr lang="en-US" dirty="0"/>
              <a:t>Neural Modulation mappings can be shared via codebook definitions</a:t>
            </a:r>
          </a:p>
          <a:p>
            <a:pPr lvl="1"/>
            <a:r>
              <a:rPr lang="en-US" b="1" i="1" u="sng" dirty="0"/>
              <a:t>Study Item required to refine Autoencoder Modulation aspect in detail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BFF6A4E-F6AF-1774-B135-2600C8749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Pilot Free &amp; AE Modes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B9E254A-347E-E9A7-3E61-33C1487C7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CA975B0-370E-2539-266C-43AAA3120A88}"/>
              </a:ext>
            </a:extLst>
          </p:cNvPr>
          <p:cNvSpPr/>
          <p:nvPr/>
        </p:nvSpPr>
        <p:spPr>
          <a:xfrm>
            <a:off x="654408" y="3155195"/>
            <a:ext cx="1277657" cy="762596"/>
          </a:xfrm>
          <a:prstGeom prst="roundRect">
            <a:avLst>
              <a:gd name="adj" fmla="val 9932"/>
            </a:avLst>
          </a:prstGeom>
          <a:solidFill>
            <a:srgbClr val="1ABFC3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Neural Modulation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(Encoder)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8B67B14-4985-A81F-C4BD-984C411225C6}"/>
              </a:ext>
            </a:extLst>
          </p:cNvPr>
          <p:cNvSpPr/>
          <p:nvPr/>
        </p:nvSpPr>
        <p:spPr>
          <a:xfrm>
            <a:off x="654409" y="4004069"/>
            <a:ext cx="1277657" cy="454789"/>
          </a:xfrm>
          <a:prstGeom prst="roundRect">
            <a:avLst>
              <a:gd name="adj" fmla="val 9932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Rate Matching &amp; Encoding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7929A2B-936C-25BD-01F6-5F49ED433D67}"/>
              </a:ext>
            </a:extLst>
          </p:cNvPr>
          <p:cNvSpPr/>
          <p:nvPr/>
        </p:nvSpPr>
        <p:spPr>
          <a:xfrm>
            <a:off x="2064244" y="3155195"/>
            <a:ext cx="1277657" cy="762596"/>
          </a:xfrm>
          <a:prstGeom prst="roundRect">
            <a:avLst>
              <a:gd name="adj" fmla="val 9932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CP/DFT-OFDM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Mapping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45E9D80-2BDC-7322-A6E6-57E60CAAF590}"/>
              </a:ext>
            </a:extLst>
          </p:cNvPr>
          <p:cNvSpPr/>
          <p:nvPr/>
        </p:nvSpPr>
        <p:spPr>
          <a:xfrm>
            <a:off x="4737388" y="3155194"/>
            <a:ext cx="1277657" cy="762595"/>
          </a:xfrm>
          <a:prstGeom prst="roundRect">
            <a:avLst>
              <a:gd name="adj" fmla="val 9932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CP/DFT-OFDM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De-Mapping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A457BD8-E010-880F-2917-E0E06CA0EC5F}"/>
              </a:ext>
            </a:extLst>
          </p:cNvPr>
          <p:cNvSpPr/>
          <p:nvPr/>
        </p:nvSpPr>
        <p:spPr>
          <a:xfrm>
            <a:off x="6132875" y="3156559"/>
            <a:ext cx="1277657" cy="762595"/>
          </a:xfrm>
          <a:prstGeom prst="roundRect">
            <a:avLst>
              <a:gd name="adj" fmla="val 9932"/>
            </a:avLst>
          </a:prstGeom>
          <a:solidFill>
            <a:srgbClr val="1ABFC3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Neural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Receiver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1649C92-219B-5289-BC51-9D5F7E845AD5}"/>
              </a:ext>
            </a:extLst>
          </p:cNvPr>
          <p:cNvSpPr/>
          <p:nvPr/>
        </p:nvSpPr>
        <p:spPr>
          <a:xfrm>
            <a:off x="7528362" y="3156559"/>
            <a:ext cx="1277657" cy="761229"/>
          </a:xfrm>
          <a:prstGeom prst="roundRect">
            <a:avLst>
              <a:gd name="adj" fmla="val 9932"/>
            </a:avLst>
          </a:prstGeom>
          <a:solidFill>
            <a:srgbClr val="1ABFC3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Neural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De-mapper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(Decoder)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EB543B9-3BAE-F6C0-BEC4-574D0B329BE3}"/>
              </a:ext>
            </a:extLst>
          </p:cNvPr>
          <p:cNvSpPr/>
          <p:nvPr/>
        </p:nvSpPr>
        <p:spPr>
          <a:xfrm>
            <a:off x="7557059" y="4004069"/>
            <a:ext cx="1277657" cy="454789"/>
          </a:xfrm>
          <a:prstGeom prst="roundRect">
            <a:avLst>
              <a:gd name="adj" fmla="val 9932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Rate De-match &amp; Decoding</a:t>
            </a:r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881DDE22-8BD0-397E-2546-974EF41D2B16}"/>
              </a:ext>
            </a:extLst>
          </p:cNvPr>
          <p:cNvSpPr/>
          <p:nvPr/>
        </p:nvSpPr>
        <p:spPr>
          <a:xfrm>
            <a:off x="3628108" y="3386175"/>
            <a:ext cx="910138" cy="449976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F4DCD3-43F7-6496-E587-AC828BA3A67F}"/>
              </a:ext>
            </a:extLst>
          </p:cNvPr>
          <p:cNvSpPr txBox="1"/>
          <p:nvPr/>
        </p:nvSpPr>
        <p:spPr bwMode="auto">
          <a:xfrm>
            <a:off x="856756" y="2791499"/>
            <a:ext cx="24149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latin typeface="+mj-lt"/>
                <a:ea typeface="ヒラギノ角ゴ Pro W3" charset="0"/>
                <a:cs typeface="Arial"/>
              </a:rPr>
              <a:t>Transmitter Terminal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298C28-DC66-C154-9CFC-9632E1C12F6E}"/>
              </a:ext>
            </a:extLst>
          </p:cNvPr>
          <p:cNvSpPr txBox="1"/>
          <p:nvPr/>
        </p:nvSpPr>
        <p:spPr bwMode="auto">
          <a:xfrm>
            <a:off x="5564215" y="2791495"/>
            <a:ext cx="24149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latin typeface="+mj-lt"/>
                <a:ea typeface="ヒラギノ角ゴ Pro W3" charset="0"/>
                <a:cs typeface="Arial"/>
              </a:rPr>
              <a:t>Receiver Terminal</a:t>
            </a:r>
          </a:p>
        </p:txBody>
      </p:sp>
    </p:spTree>
    <p:extLst>
      <p:ext uri="{BB962C8B-B14F-4D97-AF65-F5344CB8AC3E}">
        <p14:creationId xmlns:p14="http://schemas.microsoft.com/office/powerpoint/2010/main" val="280898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57BC7-9A05-AE41-2B67-C14E7F812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C91B31E-5D1E-23FE-1666-0CD98F44C9D2}"/>
              </a:ext>
            </a:extLst>
          </p:cNvPr>
          <p:cNvSpPr/>
          <p:nvPr/>
        </p:nvSpPr>
        <p:spPr>
          <a:xfrm>
            <a:off x="4571370" y="682496"/>
            <a:ext cx="4539205" cy="430291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4DA0095-32BC-EC66-3A95-C35DE23CA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Pilot Free &amp; AE Modes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649A03-31FD-686F-9699-353999B2F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33E0B6-E161-A49F-CC57-1AE7AAB32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07" y="880813"/>
            <a:ext cx="4187281" cy="3419474"/>
          </a:xfrm>
        </p:spPr>
        <p:txBody>
          <a:bodyPr/>
          <a:lstStyle/>
          <a:p>
            <a:r>
              <a:rPr lang="en-US" dirty="0"/>
              <a:t>Low MCS Impact (Preliminary)</a:t>
            </a:r>
          </a:p>
          <a:p>
            <a:pPr lvl="1"/>
            <a:r>
              <a:rPr lang="en-US" dirty="0"/>
              <a:t>Pilot-Free Neural Autoencoder MCS</a:t>
            </a:r>
          </a:p>
          <a:p>
            <a:pPr lvl="1"/>
            <a:r>
              <a:rPr lang="en-US" dirty="0"/>
              <a:t>Improve both throughput and link margin required for edge performance in UL and DL scenarios</a:t>
            </a:r>
          </a:p>
          <a:p>
            <a:pPr lvl="1"/>
            <a:r>
              <a:rPr lang="en-US" dirty="0"/>
              <a:t>Reduction in Pilot Overhead</a:t>
            </a:r>
          </a:p>
          <a:p>
            <a:pPr lvl="1"/>
            <a:r>
              <a:rPr lang="en-US" dirty="0"/>
              <a:t>Mitigate Pilot Contamination</a:t>
            </a:r>
          </a:p>
          <a:p>
            <a:pPr lvl="1"/>
            <a:r>
              <a:rPr lang="en-US" dirty="0"/>
              <a:t>Expand edge performance</a:t>
            </a:r>
          </a:p>
          <a:p>
            <a:pPr lvl="1"/>
            <a:r>
              <a:rPr lang="en-US" dirty="0"/>
              <a:t>Improved doppler/fading operation</a:t>
            </a:r>
          </a:p>
          <a:p>
            <a:pPr lvl="1"/>
            <a:r>
              <a:rPr lang="en-US" b="1" i="1" dirty="0"/>
              <a:t>(Shown: Ray-traced urban channel)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0ADF19-BFD3-8E70-DE80-3759717EC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544" y="872994"/>
            <a:ext cx="3928962" cy="4112415"/>
          </a:xfrm>
          <a:prstGeom prst="rect">
            <a:avLst/>
          </a:prstGeom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4B286B91-08D6-7755-EB87-68989BF8154C}"/>
              </a:ext>
            </a:extLst>
          </p:cNvPr>
          <p:cNvSpPr/>
          <p:nvPr/>
        </p:nvSpPr>
        <p:spPr>
          <a:xfrm>
            <a:off x="7322189" y="1803039"/>
            <a:ext cx="1654823" cy="816826"/>
          </a:xfrm>
          <a:prstGeom prst="wedgeRoundRectCallout">
            <a:avLst>
              <a:gd name="adj1" fmla="val 16382"/>
              <a:gd name="adj2" fmla="val -91143"/>
              <a:gd name="adj3" fmla="val 16667"/>
            </a:avLst>
          </a:prstGeom>
          <a:solidFill>
            <a:srgbClr val="0CBCC2">
              <a:alpha val="4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16% Increased Throughput</a:t>
            </a: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99EADEF7-34A1-8A39-50CA-E1C61A857A6C}"/>
              </a:ext>
            </a:extLst>
          </p:cNvPr>
          <p:cNvSpPr/>
          <p:nvPr/>
        </p:nvSpPr>
        <p:spPr>
          <a:xfrm>
            <a:off x="6838326" y="2810364"/>
            <a:ext cx="1311275" cy="1028587"/>
          </a:xfrm>
          <a:prstGeom prst="wedgeRoundRectCallout">
            <a:avLst>
              <a:gd name="adj1" fmla="val -66390"/>
              <a:gd name="adj2" fmla="val -109000"/>
              <a:gd name="adj3" fmla="val 16667"/>
            </a:avLst>
          </a:prstGeom>
          <a:solidFill>
            <a:srgbClr val="0CBCC2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</a:rPr>
              <a:t>1-2dB improved sensitivity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EF2AE4-BBDD-A368-98FD-869E5C926D86}"/>
              </a:ext>
            </a:extLst>
          </p:cNvPr>
          <p:cNvSpPr txBox="1"/>
          <p:nvPr/>
        </p:nvSpPr>
        <p:spPr bwMode="auto">
          <a:xfrm>
            <a:off x="4331872" y="689789"/>
            <a:ext cx="51131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+mj-lt"/>
                <a:ea typeface="ヒラギノ角ゴ Pro W3" charset="0"/>
                <a:cs typeface="Arial"/>
              </a:rPr>
              <a:t>Pilot-Free NNAE vs MCS 3 (2-DMRS 1:1)</a:t>
            </a:r>
          </a:p>
        </p:txBody>
      </p:sp>
    </p:spTree>
    <p:extLst>
      <p:ext uri="{BB962C8B-B14F-4D97-AF65-F5344CB8AC3E}">
        <p14:creationId xmlns:p14="http://schemas.microsoft.com/office/powerpoint/2010/main" val="380760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10CA8-3A16-F06E-52C4-44E8512B2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FB70EC8-685D-1E7D-C4FB-06AA71DF9139}"/>
              </a:ext>
            </a:extLst>
          </p:cNvPr>
          <p:cNvSpPr/>
          <p:nvPr/>
        </p:nvSpPr>
        <p:spPr>
          <a:xfrm>
            <a:off x="4196218" y="771525"/>
            <a:ext cx="4947781" cy="393688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6A11AFA-0195-ABBC-B186-20CE378C7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Pilot Free &amp; AE Modes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355688-5D2F-6BC3-9735-1B970DA6F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563BEF9-4C2C-4F34-FC43-572E095FF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505" y="887065"/>
            <a:ext cx="3694529" cy="3419474"/>
          </a:xfrm>
        </p:spPr>
        <p:txBody>
          <a:bodyPr/>
          <a:lstStyle/>
          <a:p>
            <a:r>
              <a:rPr lang="en-US" dirty="0"/>
              <a:t>High MCS Impact (Preliminary)</a:t>
            </a:r>
          </a:p>
          <a:p>
            <a:pPr lvl="1"/>
            <a:r>
              <a:rPr lang="en-US" dirty="0"/>
              <a:t>Pilot-Free Neural Autoencoder</a:t>
            </a:r>
          </a:p>
          <a:p>
            <a:pPr lvl="1"/>
            <a:r>
              <a:rPr lang="en-US" dirty="0"/>
              <a:t>Improve both throughput and link margin required for edge performance in UL and DL scenarios</a:t>
            </a:r>
          </a:p>
          <a:p>
            <a:pPr lvl="1"/>
            <a:r>
              <a:rPr lang="en-US" dirty="0"/>
              <a:t>Improved channel estimation &amp; capacity in harsh multipath, doppler, enhanced high SINR data rates &amp; margin</a:t>
            </a:r>
          </a:p>
          <a:p>
            <a:pPr lvl="1"/>
            <a:r>
              <a:rPr lang="en-US" b="1" i="1" dirty="0"/>
              <a:t>(Shown: </a:t>
            </a:r>
            <a:r>
              <a:rPr lang="en-US" b="1" i="1" dirty="0" err="1"/>
              <a:t>UMi</a:t>
            </a:r>
            <a:r>
              <a:rPr lang="en-US" b="1" i="1" dirty="0"/>
              <a:t> channel)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BD4325-B05E-D47A-C261-5E61C598F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2054" y="1179943"/>
            <a:ext cx="1016157" cy="16196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DF65BB0-895E-805A-A934-0C0484FE12CC}"/>
              </a:ext>
            </a:extLst>
          </p:cNvPr>
          <p:cNvSpPr txBox="1"/>
          <p:nvPr/>
        </p:nvSpPr>
        <p:spPr bwMode="auto">
          <a:xfrm>
            <a:off x="4351555" y="826142"/>
            <a:ext cx="46371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+mj-lt"/>
                <a:ea typeface="ヒラギノ角ゴ Pro W3" charset="0"/>
                <a:cs typeface="Arial"/>
              </a:rPr>
              <a:t>Pilot-Free NNAE vs 5G MCS-19 2-DMRS 1:2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93E28F-FDBD-567A-948D-9CA8749EB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4048" y="1188536"/>
            <a:ext cx="3130144" cy="3266506"/>
          </a:xfrm>
          <a:prstGeom prst="rect">
            <a:avLst/>
          </a:prstGeom>
        </p:spPr>
      </p:pic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2C6A551C-B058-6C2F-07B8-C642D1F88E7C}"/>
              </a:ext>
            </a:extLst>
          </p:cNvPr>
          <p:cNvSpPr/>
          <p:nvPr/>
        </p:nvSpPr>
        <p:spPr>
          <a:xfrm>
            <a:off x="4351553" y="2819377"/>
            <a:ext cx="1654823" cy="680704"/>
          </a:xfrm>
          <a:prstGeom prst="wedgeRoundRectCallout">
            <a:avLst>
              <a:gd name="adj1" fmla="val 149414"/>
              <a:gd name="adj2" fmla="val -256887"/>
              <a:gd name="adj3" fmla="val 16667"/>
            </a:avLst>
          </a:prstGeom>
          <a:solidFill>
            <a:srgbClr val="0CBCC2">
              <a:alpha val="4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bg1"/>
                </a:solidFill>
              </a:rPr>
              <a:t>16% Increased Throughput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B0E5C2ED-D329-F3F2-1AF9-CC53A0C69EB4}"/>
              </a:ext>
            </a:extLst>
          </p:cNvPr>
          <p:cNvSpPr/>
          <p:nvPr/>
        </p:nvSpPr>
        <p:spPr>
          <a:xfrm>
            <a:off x="4285513" y="3694892"/>
            <a:ext cx="1786905" cy="886835"/>
          </a:xfrm>
          <a:prstGeom prst="wedgeRoundRectCallout">
            <a:avLst>
              <a:gd name="adj1" fmla="val 124559"/>
              <a:gd name="adj2" fmla="val -155809"/>
              <a:gd name="adj3" fmla="val 16667"/>
            </a:avLst>
          </a:prstGeom>
          <a:solidFill>
            <a:srgbClr val="0CBCC2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bg1"/>
                </a:solidFill>
              </a:rPr>
              <a:t>~2dB Improved Sensitivity</a:t>
            </a:r>
          </a:p>
        </p:txBody>
      </p:sp>
    </p:spTree>
    <p:extLst>
      <p:ext uri="{BB962C8B-B14F-4D97-AF65-F5344CB8AC3E}">
        <p14:creationId xmlns:p14="http://schemas.microsoft.com/office/powerpoint/2010/main" val="2504502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8E6E5-6640-DCF4-5F4E-C940C062A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1CBFAD6-16A5-F8B0-768D-E26DF333F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RAN Digital Twin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20982B9-5B12-2375-733E-5ADE87738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2E4153-AB96-0317-A7E3-362375C3A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201" y="862013"/>
            <a:ext cx="4279747" cy="3419474"/>
          </a:xfrm>
        </p:spPr>
        <p:txBody>
          <a:bodyPr/>
          <a:lstStyle/>
          <a:p>
            <a:r>
              <a:rPr lang="en-US" dirty="0"/>
              <a:t>Leverage more channel distribution information across network for better transmission</a:t>
            </a:r>
          </a:p>
          <a:p>
            <a:pPr lvl="1"/>
            <a:r>
              <a:rPr lang="en-US" dirty="0"/>
              <a:t>Allow fine-tuning per sector</a:t>
            </a:r>
          </a:p>
          <a:p>
            <a:pPr lvl="1"/>
            <a:r>
              <a:rPr lang="en-US" dirty="0"/>
              <a:t>Codebooks management can be per-sector, per-region, per-network, etc </a:t>
            </a:r>
          </a:p>
          <a:p>
            <a:pPr lvl="1"/>
            <a:r>
              <a:rPr lang="en-US" dirty="0"/>
              <a:t>Enable Autoencoder training and sharing with network elements</a:t>
            </a:r>
          </a:p>
          <a:p>
            <a:pPr lvl="1"/>
            <a:r>
              <a:rPr lang="en-US" dirty="0"/>
              <a:t>Allow improved MU- scheduling, interference mitigation, control</a:t>
            </a:r>
          </a:p>
          <a:p>
            <a:r>
              <a:rPr lang="en-US" b="1" i="1" u="sng" dirty="0"/>
              <a:t>Study Items should include DT channel models (e.g. calibrated ray tracing) </a:t>
            </a:r>
          </a:p>
          <a:p>
            <a:pPr lvl="1"/>
            <a:endParaRPr lang="en-US" dirty="0"/>
          </a:p>
        </p:txBody>
      </p:sp>
      <p:pic>
        <p:nvPicPr>
          <p:cNvPr id="7" name="Screencast from 2025-01-30 13-57-38">
            <a:hlinkClick r:id="" action="ppaction://media"/>
            <a:extLst>
              <a:ext uri="{FF2B5EF4-FFF2-40B4-BE49-F238E27FC236}">
                <a16:creationId xmlns:a16="http://schemas.microsoft.com/office/drawing/2014/main" id="{37C6DA50-71BF-FB19-7D8B-C157B41E1F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16769" y="929029"/>
            <a:ext cx="4117536" cy="318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9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34FF2-A5C6-4128-A760-F21187A49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1BC67BE-6F93-BF07-3405-43BE07F2D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sz="2400" b="1" dirty="0"/>
              <a:t>ext generation radio technology: Sensing Native RAN</a:t>
            </a:r>
            <a:endParaRPr lang="en-DK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885816-FE59-B25D-ECBB-F9385C909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94" y="4708412"/>
            <a:ext cx="1510423" cy="27699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A6D97D-C00E-AB03-CE72-DE156E81E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505" y="887065"/>
            <a:ext cx="4471333" cy="3419474"/>
          </a:xfrm>
        </p:spPr>
        <p:txBody>
          <a:bodyPr/>
          <a:lstStyle/>
          <a:p>
            <a:r>
              <a:rPr lang="en-US" dirty="0"/>
              <a:t>Spectrum sensing key technology for enabling interoperability</a:t>
            </a:r>
          </a:p>
          <a:p>
            <a:pPr lvl="1"/>
            <a:r>
              <a:rPr lang="en-US" dirty="0"/>
              <a:t>Rapidly identify adjacent network allocations and radio technologies</a:t>
            </a:r>
          </a:p>
          <a:p>
            <a:pPr lvl="1"/>
            <a:r>
              <a:rPr lang="en-US" dirty="0"/>
              <a:t>Allow network to mitigate interference and adjust network parameters </a:t>
            </a:r>
          </a:p>
          <a:p>
            <a:pPr lvl="1"/>
            <a:r>
              <a:rPr lang="en-US" dirty="0"/>
              <a:t>Streamline adoption of new bands in FR1, FR3 /w shared usage (e.g. 3.1-3.4G) </a:t>
            </a:r>
          </a:p>
          <a:p>
            <a:pPr lvl="1"/>
            <a:r>
              <a:rPr lang="en-US" dirty="0"/>
              <a:t>Enable intelligent scheduling to avoid network degradation or failure </a:t>
            </a:r>
          </a:p>
          <a:p>
            <a:r>
              <a:rPr lang="en-US" b="1" i="1" u="sng" dirty="0"/>
              <a:t>Additional study on Sensing Native RAN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C3F21F-8A60-BCAC-1612-133F55658C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919" y="887065"/>
            <a:ext cx="4124885" cy="221939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EF4725A1-5C0A-5AB6-3E30-A4CE4E546509}"/>
              </a:ext>
            </a:extLst>
          </p:cNvPr>
          <p:cNvSpPr txBox="1">
            <a:spLocks/>
          </p:cNvSpPr>
          <p:nvPr/>
        </p:nvSpPr>
        <p:spPr>
          <a:xfrm>
            <a:off x="4672667" y="3202294"/>
            <a:ext cx="4471333" cy="401352"/>
          </a:xfrm>
          <a:prstGeom prst="rect">
            <a:avLst/>
          </a:prstGeom>
        </p:spPr>
        <p:txBody>
          <a:bodyPr tIns="0" bIns="0"/>
          <a:lstStyle>
            <a:lvl1pPr marL="230188" indent="-230188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OmniSIG Air-Interface Awareness Software</a:t>
            </a:r>
          </a:p>
        </p:txBody>
      </p:sp>
    </p:spTree>
    <p:extLst>
      <p:ext uri="{BB962C8B-B14F-4D97-AF65-F5344CB8AC3E}">
        <p14:creationId xmlns:p14="http://schemas.microsoft.com/office/powerpoint/2010/main" val="3735283352"/>
      </p:ext>
    </p:extLst>
  </p:cSld>
  <p:clrMapOvr>
    <a:masterClrMapping/>
  </p:clrMapOvr>
</p:sld>
</file>

<file path=ppt/theme/theme1.xml><?xml version="1.0" encoding="utf-8"?>
<a:theme xmlns:a="http://schemas.openxmlformats.org/drawingml/2006/main" name="Brooklyn Summit 2015 Template">
  <a:themeElements>
    <a:clrScheme name="NXPcolors">
      <a:dk1>
        <a:srgbClr val="000000"/>
      </a:dk1>
      <a:lt1>
        <a:srgbClr val="FFFFFF"/>
      </a:lt1>
      <a:dk2>
        <a:srgbClr val="969696"/>
      </a:dk2>
      <a:lt2>
        <a:srgbClr val="FFFFFF"/>
      </a:lt2>
      <a:accent1>
        <a:srgbClr val="F9B500"/>
      </a:accent1>
      <a:accent2>
        <a:srgbClr val="7BB1DB"/>
      </a:accent2>
      <a:accent3>
        <a:srgbClr val="C9D200"/>
      </a:accent3>
      <a:accent4>
        <a:srgbClr val="D54E12"/>
      </a:accent4>
      <a:accent5>
        <a:srgbClr val="A40044"/>
      </a:accent5>
      <a:accent6>
        <a:srgbClr val="979200"/>
      </a:accent6>
      <a:hlink>
        <a:srgbClr val="FFCF00"/>
      </a:hlink>
      <a:folHlink>
        <a:srgbClr val="9ED3CA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400" b="1" dirty="0" smtClean="0">
            <a:solidFill>
              <a:schemeClr val="bg1"/>
            </a:solidFill>
            <a:latin typeface="+mj-lt"/>
            <a:ea typeface="ヒラギノ角ゴ Pro W3" charset="0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p:properties xmlns:p="http://schemas.microsoft.com/office/2006/metadata/properties" xmlns:xsi="http://www.w3.org/2001/XMLSchema-instance">
  <documentManagement>
    <TaxCatchAll xmlns="71c5aaf6-e6ce-465b-b873-5148d2a4c105" xsi:nil="true"/>
    <lcf76f155ced4ddcb4097134ff3c332f xmlns="a50eb940-8859-4319-b066-b8857b62befb">
      <Terms xmlns="http://schemas.microsoft.com/office/infopath/2007/PartnerControls"/>
    </lcf76f155ced4ddcb4097134ff3c332f>
    <HideFromDelve xmlns="71c5aaf6-e6ce-465b-b873-5148d2a4c105">false</HideFromDelve>
    <_dlc_DocId xmlns="71c5aaf6-e6ce-465b-b873-5148d2a4c105">MSITP23ISNR2-1110059712-1277</_dlc_DocId>
    <_dlc_DocIdUrl xmlns="71c5aaf6-e6ce-465b-b873-5148d2a4c105">
      <Url>https://nokianam.sharepoint.com/sites/Brooklyn6GVirtualSummit2021/_layouts/15/DocIdRedir.aspx?ID=MSITP23ISNR2-1110059712-1277</Url>
      <Description>MSITP23ISNR2-1110059712-1277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A59B86CB2C8844894B13253A398A13" ma:contentTypeVersion="21" ma:contentTypeDescription="Create a new document." ma:contentTypeScope="" ma:versionID="bb82d3a2d80221163de10f8c57db767a">
  <xsd:schema xmlns:xsd="http://www.w3.org/2001/XMLSchema" xmlns:xs="http://www.w3.org/2001/XMLSchema" xmlns:p="http://schemas.microsoft.com/office/2006/metadata/properties" xmlns:ns2="71c5aaf6-e6ce-465b-b873-5148d2a4c105" xmlns:ns3="a50eb940-8859-4319-b066-b8857b62befb" xmlns:ns4="e2bce3f4-4645-4378-ba26-dfaf9a8abc26" targetNamespace="http://schemas.microsoft.com/office/2006/metadata/properties" ma:root="true" ma:fieldsID="b99a03c2aebf41d5b506be77c3410138" ns2:_="" ns3:_="" ns4:_="">
    <xsd:import namespace="71c5aaf6-e6ce-465b-b873-5148d2a4c105"/>
    <xsd:import namespace="a50eb940-8859-4319-b066-b8857b62befb"/>
    <xsd:import namespace="e2bce3f4-4645-4378-ba26-dfaf9a8abc2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7" nillable="true" ma:displayName="Taxonomy Catch All Column" ma:hidden="true" ma:list="{79e17a42-668d-484a-9c20-b9b6ec352f72}" ma:internalName="TaxCatchAll" ma:showField="CatchAllData" ma:web="e2bce3f4-4645-4378-ba26-dfaf9a8abc2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0eb940-8859-4319-b066-b8857b62be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bce3f4-4645-4378-ba26-dfaf9a8abc2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CBD1E7-E5B0-4FB5-A888-E52E94AD96A7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7003FC0-59C9-4178-87E7-C5DB1216BB99}">
  <ds:schemaRefs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663dce7b-c204-4076-80be-ffb8f83ed2fe"/>
    <ds:schemaRef ds:uri="e51fd8ef-f0bd-4742-b85c-c3d44b546619"/>
    <ds:schemaRef ds:uri="71c5aaf6-e6ce-465b-b873-5148d2a4c105"/>
    <ds:schemaRef ds:uri="a50eb940-8859-4319-b066-b8857b62befb"/>
  </ds:schemaRefs>
</ds:datastoreItem>
</file>

<file path=customXml/itemProps3.xml><?xml version="1.0" encoding="utf-8"?>
<ds:datastoreItem xmlns:ds="http://schemas.openxmlformats.org/officeDocument/2006/customXml" ds:itemID="{EBF3D176-9058-4921-B609-64BF85F71EB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C9DA64A-52A2-4CB7-A763-F8E0FAAF5384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B71C4E7-6220-45CF-BE53-7A8A91C099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50eb940-8859-4319-b066-b8857b62befb"/>
    <ds:schemaRef ds:uri="e2bce3f4-4645-4378-ba26-dfaf9a8abc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1</TotalTime>
  <Words>740</Words>
  <Application>Microsoft Office PowerPoint</Application>
  <PresentationFormat>On-screen Show (16:9)</PresentationFormat>
  <Paragraphs>116</Paragraphs>
  <Slides>11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Gras</vt:lpstr>
      <vt:lpstr>Calibri</vt:lpstr>
      <vt:lpstr>Lucida Grande</vt:lpstr>
      <vt:lpstr>Metropolis</vt:lpstr>
      <vt:lpstr>Nokia Pure Headline Light</vt:lpstr>
      <vt:lpstr>Nokia Pure Text Light</vt:lpstr>
      <vt:lpstr>Brooklyn Summit 2015 Template</vt:lpstr>
      <vt:lpstr>3GPP TSG RAN Meeting #107 - Incheon, KR Mar 12-14, 2025 AIML technology for Rel-20 and beyond  Tim O’Shea &amp; Jim Lansford, DeepSig Inc</vt:lpstr>
      <vt:lpstr>Rel-18 and Rel-19 are a start</vt:lpstr>
      <vt:lpstr>Next generation radio technology: Objectives</vt:lpstr>
      <vt:lpstr>Next generation radio technology: Key Tech &amp; PHY Structure</vt:lpstr>
      <vt:lpstr>Next generation radio technology: Pilot Free &amp; AE Modes</vt:lpstr>
      <vt:lpstr>Next generation radio technology: Pilot Free &amp; AE Modes</vt:lpstr>
      <vt:lpstr>Next generation radio technology: Pilot Free &amp; AE Modes</vt:lpstr>
      <vt:lpstr>Next generation radio technology: RAN Digital Twin</vt:lpstr>
      <vt:lpstr>Next generation radio technology: Sensing Native RAN</vt:lpstr>
      <vt:lpstr>Next generation radio technology: Summary</vt:lpstr>
      <vt:lpstr>Thank You! info@deepsig.ai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>James Lansford</cp:lastModifiedBy>
  <cp:revision>2</cp:revision>
  <dcterms:created xsi:type="dcterms:W3CDTF">2014-05-05T08:27:00Z</dcterms:created>
  <dcterms:modified xsi:type="dcterms:W3CDTF">2025-03-03T20:40:27Z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0x01010047A59B86CB2C8844894B13253A398A13</vt:lpwstr>
  </property>
  <property fmtid="{D5CDD505-2E9C-101B-9397-08002B2CF9AE}" pid="3" name="_NewReviewCycle">
    <vt:lpwstr/>
  </property>
  <property fmtid="{D5CDD505-2E9C-101B-9397-08002B2CF9AE}" pid="4" name="_dlc_DocIdItemGuid">
    <vt:lpwstr>f8b104bc-9b74-4d28-a24c-5f3ea43c30b9</vt:lpwstr>
  </property>
  <property fmtid="{D5CDD505-2E9C-101B-9397-08002B2CF9AE}" pid="5" name="MediaServiceImageTags">
    <vt:lpwstr/>
  </property>
</Properties>
</file>