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147472616" r:id="rId3"/>
    <p:sldId id="214747261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D422B9-F723-4E97-90CE-09F0F6422B87}" v="2" dt="2025-03-03T19:28:58.5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6ED422B9-F723-4E97-90CE-09F0F6422B87}"/>
    <pc:docChg chg="undo custSel addSld delSld modSld">
      <pc:chgData name="Jaffar, Munira" userId="04055942-5c4a-42e7-96e7-8ac0dda98f6e" providerId="ADAL" clId="{6ED422B9-F723-4E97-90CE-09F0F6422B87}" dt="2025-03-03T19:37:15.588" v="312" actId="20577"/>
      <pc:docMkLst>
        <pc:docMk/>
      </pc:docMkLst>
      <pc:sldChg chg="modSp mod">
        <pc:chgData name="Jaffar, Munira" userId="04055942-5c4a-42e7-96e7-8ac0dda98f6e" providerId="ADAL" clId="{6ED422B9-F723-4E97-90CE-09F0F6422B87}" dt="2025-03-03T19:33:59.235" v="210" actId="179"/>
        <pc:sldMkLst>
          <pc:docMk/>
          <pc:sldMk cId="470086178" sldId="2147472616"/>
        </pc:sldMkLst>
        <pc:spChg chg="mod">
          <ac:chgData name="Jaffar, Munira" userId="04055942-5c4a-42e7-96e7-8ac0dda98f6e" providerId="ADAL" clId="{6ED422B9-F723-4E97-90CE-09F0F6422B87}" dt="2025-03-03T18:46:41.111" v="103" actId="113"/>
          <ac:spMkLst>
            <pc:docMk/>
            <pc:sldMk cId="470086178" sldId="2147472616"/>
            <ac:spMk id="3" creationId="{5923D396-5575-87A3-B430-BC59775965AC}"/>
          </ac:spMkLst>
        </pc:spChg>
        <pc:spChg chg="mod">
          <ac:chgData name="Jaffar, Munira" userId="04055942-5c4a-42e7-96e7-8ac0dda98f6e" providerId="ADAL" clId="{6ED422B9-F723-4E97-90CE-09F0F6422B87}" dt="2025-03-03T18:39:30.198" v="0" actId="1076"/>
          <ac:spMkLst>
            <pc:docMk/>
            <pc:sldMk cId="470086178" sldId="2147472616"/>
            <ac:spMk id="4" creationId="{3FFEC9F0-AD13-0536-BDE1-D43D5915D8C8}"/>
          </ac:spMkLst>
        </pc:spChg>
        <pc:spChg chg="mod">
          <ac:chgData name="Jaffar, Munira" userId="04055942-5c4a-42e7-96e7-8ac0dda98f6e" providerId="ADAL" clId="{6ED422B9-F723-4E97-90CE-09F0F6422B87}" dt="2025-03-03T19:33:59.235" v="210" actId="179"/>
          <ac:spMkLst>
            <pc:docMk/>
            <pc:sldMk cId="470086178" sldId="2147472616"/>
            <ac:spMk id="9" creationId="{8EFD2263-B994-14CE-226D-7AA80A559504}"/>
          </ac:spMkLst>
        </pc:spChg>
      </pc:sldChg>
      <pc:sldChg chg="modSp add del mod">
        <pc:chgData name="Jaffar, Munira" userId="04055942-5c4a-42e7-96e7-8ac0dda98f6e" providerId="ADAL" clId="{6ED422B9-F723-4E97-90CE-09F0F6422B87}" dt="2025-03-03T19:31:09.448" v="175" actId="47"/>
        <pc:sldMkLst>
          <pc:docMk/>
          <pc:sldMk cId="4123599299" sldId="2147472617"/>
        </pc:sldMkLst>
        <pc:spChg chg="mod">
          <ac:chgData name="Jaffar, Munira" userId="04055942-5c4a-42e7-96e7-8ac0dda98f6e" providerId="ADAL" clId="{6ED422B9-F723-4E97-90CE-09F0F6422B87}" dt="2025-03-03T19:30:19.792" v="133"/>
          <ac:spMkLst>
            <pc:docMk/>
            <pc:sldMk cId="4123599299" sldId="2147472617"/>
            <ac:spMk id="4" creationId="{3FFEC9F0-AD13-0536-BDE1-D43D5915D8C8}"/>
          </ac:spMkLst>
        </pc:spChg>
        <pc:spChg chg="mod">
          <ac:chgData name="Jaffar, Munira" userId="04055942-5c4a-42e7-96e7-8ac0dda98f6e" providerId="ADAL" clId="{6ED422B9-F723-4E97-90CE-09F0F6422B87}" dt="2025-03-03T19:28:35.171" v="115" actId="20577"/>
          <ac:spMkLst>
            <pc:docMk/>
            <pc:sldMk cId="4123599299" sldId="2147472617"/>
            <ac:spMk id="9" creationId="{8EFD2263-B994-14CE-226D-7AA80A559504}"/>
          </ac:spMkLst>
        </pc:spChg>
      </pc:sldChg>
      <pc:sldChg chg="addSp delSp modSp add mod">
        <pc:chgData name="Jaffar, Munira" userId="04055942-5c4a-42e7-96e7-8ac0dda98f6e" providerId="ADAL" clId="{6ED422B9-F723-4E97-90CE-09F0F6422B87}" dt="2025-03-03T19:37:15.588" v="312" actId="20577"/>
        <pc:sldMkLst>
          <pc:docMk/>
          <pc:sldMk cId="3280886343" sldId="2147472618"/>
        </pc:sldMkLst>
        <pc:spChg chg="del mod">
          <ac:chgData name="Jaffar, Munira" userId="04055942-5c4a-42e7-96e7-8ac0dda98f6e" providerId="ADAL" clId="{6ED422B9-F723-4E97-90CE-09F0F6422B87}" dt="2025-03-03T19:29:40.870" v="128"/>
          <ac:spMkLst>
            <pc:docMk/>
            <pc:sldMk cId="3280886343" sldId="2147472618"/>
            <ac:spMk id="3" creationId="{5923D396-5575-87A3-B430-BC59775965AC}"/>
          </ac:spMkLst>
        </pc:spChg>
        <pc:spChg chg="mod">
          <ac:chgData name="Jaffar, Munira" userId="04055942-5c4a-42e7-96e7-8ac0dda98f6e" providerId="ADAL" clId="{6ED422B9-F723-4E97-90CE-09F0F6422B87}" dt="2025-03-03T19:37:15.588" v="312" actId="20577"/>
          <ac:spMkLst>
            <pc:docMk/>
            <pc:sldMk cId="3280886343" sldId="2147472618"/>
            <ac:spMk id="4" creationId="{3FFEC9F0-AD13-0536-BDE1-D43D5915D8C8}"/>
          </ac:spMkLst>
        </pc:spChg>
        <pc:spChg chg="add del mod">
          <ac:chgData name="Jaffar, Munira" userId="04055942-5c4a-42e7-96e7-8ac0dda98f6e" providerId="ADAL" clId="{6ED422B9-F723-4E97-90CE-09F0F6422B87}" dt="2025-03-03T19:30:32.689" v="137" actId="22"/>
          <ac:spMkLst>
            <pc:docMk/>
            <pc:sldMk cId="3280886343" sldId="2147472618"/>
            <ac:spMk id="5" creationId="{2304F16A-ACD6-D456-91DA-8113D5493EDE}"/>
          </ac:spMkLst>
        </pc:spChg>
        <pc:spChg chg="mod">
          <ac:chgData name="Jaffar, Munira" userId="04055942-5c4a-42e7-96e7-8ac0dda98f6e" providerId="ADAL" clId="{6ED422B9-F723-4E97-90CE-09F0F6422B87}" dt="2025-03-03T19:36:55.386" v="303" actId="948"/>
          <ac:spMkLst>
            <pc:docMk/>
            <pc:sldMk cId="3280886343" sldId="2147472618"/>
            <ac:spMk id="9" creationId="{8EFD2263-B994-14CE-226D-7AA80A5595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9E52E-2276-3631-3289-1702BF9C5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28BF9F-9566-5740-30F7-A9E5DCEF5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26741-908E-49DD-1119-9D09F7B2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0D73A-C3E6-3815-13BF-449969573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78EE0C-84EE-75D5-12D2-AE2543EF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45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45DC4-3E96-9BB9-F3E5-A8723844A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AC25A5-E154-1AB2-856F-6548B9D42A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1F19E-6735-2BE7-59C2-4B4EEA9F2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78C73-1166-5E7D-C210-68308369E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4D180-5E15-FE89-0311-6F51EE57A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35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658ADE-68EC-C48A-E62C-5DD2A55347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35B153-6275-EA62-0529-DA90A3B8B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B9047-DFE9-5AB6-5DE4-5594929C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ECB42-0131-E262-8473-21C1DEA01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A4C16-353B-3C44-E0B9-8A5D2538E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8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97FF3-936A-8BB2-47B4-AE41C17CC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3D361-ACE9-AD84-C862-D28309C24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A19CA-8A62-5E91-2F3D-809D2BAE4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F7790-15B8-617E-4F59-5E853224D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3ED1A-5664-E27F-3610-D7200CAB2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86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7CA81-6E59-2BEE-55B0-541DA482B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EB786B-DA7D-3184-D7A9-3A04A27F5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F4500-31A6-C93C-D634-6E2ED3E30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A27E5-4AB3-18E5-1571-B3EB8F7B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E1AC9F-A630-AAE5-3C93-612300761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64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1EC0-3DDC-DCC0-F064-044FF19CC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66E84-336A-5BB5-0045-5106CD841D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0C794D-D881-96EB-1080-BB38EC99CB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0BC68-DC7F-D356-B33B-3DB71C41C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CD7AC9-1353-AC02-A072-D507E9DD6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6B25BA-93BD-CDBF-2EDD-4CA19405E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3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8CB40-F11C-15E5-6367-EEDBB6D89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17EEF-944B-F1A8-7E7E-C3231951E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36A641-4A04-7CF0-9F1D-57DA977C3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C76752-BC75-21C9-1E4B-A11462182B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6A83BB-484F-AE52-CAAF-DBBAC2F329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E250F8-E871-CBC0-3820-A05E47E99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417FF0-0645-6B05-093D-02C11A6AD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FDD8B9-A796-4C3D-7036-72BA2314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5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E9528-C3C9-145D-5CCC-5A6927CBF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8B695F-2765-BC56-853B-76D7DF718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9C997B-B7F3-FF17-ABD5-178368376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E8B78F-E4EF-BABD-579C-A764F1BD5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097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4BCB51-402F-78F8-A1BA-FA5D59F17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FC9F68-E10C-01EB-68BD-A00A6E001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EF53C-48FA-6130-4643-DC3EE721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68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DB946-AA14-CAEB-1C20-E32412E89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2F980-D72B-E950-100C-5B85538CD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D54C70-05AF-93A3-2609-1632433DD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85BDE-7A95-904A-00B5-56D45DA3E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3EB87B-E8B6-C6CA-E8EE-FDCF6D5BC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DD20F-2C7C-68D8-FB53-5BBE63EF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9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08560-586E-D87A-813E-F7C937FCA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AEF8D6-80F3-DEE0-55A6-596E42EA91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A070BE-E7CC-68BF-8192-6E4914EC31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CD8227-92C4-E580-DB87-45927C887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FC54E-A49E-1014-1A38-FC287BA58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DDB97-6EE3-2BB6-A216-6C742E6FD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1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F06DBE-7DF5-ED8E-4669-55E11FCC0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7189C-EDE3-C575-B5EC-4F8E9A8B3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7BD8E-7E74-D3D2-0F79-CF859CD29E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203B3-D8C6-42B5-8709-ED28F7113CD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AB3B5-24DF-8B41-C66C-5BA838407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90AE1-6E62-2D23-AC99-8D73516A2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D97BB-67E8-43F5-BE41-01E57283EC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6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AEDAF-4CD8-67D9-7268-AC32FCD84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9117" y="1808710"/>
            <a:ext cx="10038735" cy="23876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Operators View NTN-IoT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4D3FB-2DCA-6BCA-12F8-6A17968B69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495" y="4834269"/>
            <a:ext cx="11249644" cy="498762"/>
          </a:xfrm>
        </p:spPr>
        <p:txBody>
          <a:bodyPr/>
          <a:lstStyle/>
          <a:p>
            <a:r>
              <a:rPr lang="en-US" b="1" dirty="0"/>
              <a:t>Source:</a:t>
            </a:r>
            <a:r>
              <a:rPr lang="en-US" dirty="0"/>
              <a:t> EchoStar, TerreStar, Boost Mobile, Viasat, Inmarsat, OmniSpace, Skylo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09BE0-40FA-FB69-779F-2FAFFEAD1095}"/>
              </a:ext>
            </a:extLst>
          </p:cNvPr>
          <p:cNvSpPr txBox="1"/>
          <p:nvPr/>
        </p:nvSpPr>
        <p:spPr>
          <a:xfrm>
            <a:off x="686717" y="671989"/>
            <a:ext cx="6096000" cy="1136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TSG-RAN# 07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March 12-15, 2025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Agenda: </a:t>
            </a:r>
            <a:r>
              <a:rPr lang="en-US" b="1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15.2.5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994C5D-9B90-B824-8DC2-340DB8768CD3}"/>
              </a:ext>
            </a:extLst>
          </p:cNvPr>
          <p:cNvSpPr txBox="1"/>
          <p:nvPr/>
        </p:nvSpPr>
        <p:spPr>
          <a:xfrm>
            <a:off x="8509047" y="685454"/>
            <a:ext cx="19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RP-250323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48883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FEC9F0-AD13-0536-BDE1-D43D5915D8C8}"/>
              </a:ext>
            </a:extLst>
          </p:cNvPr>
          <p:cNvSpPr txBox="1"/>
          <p:nvPr/>
        </p:nvSpPr>
        <p:spPr>
          <a:xfrm>
            <a:off x="208636" y="128193"/>
            <a:ext cx="10247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NTN-IoT Candidate topics [RAN123]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FD2263-B994-14CE-226D-7AA80A559504}"/>
              </a:ext>
            </a:extLst>
          </p:cNvPr>
          <p:cNvSpPr txBox="1"/>
          <p:nvPr/>
        </p:nvSpPr>
        <p:spPr>
          <a:xfrm>
            <a:off x="208636" y="891221"/>
            <a:ext cx="6398639" cy="5838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Co-existence of NTN-NR/NB-IoT in satellite beam</a:t>
            </a:r>
          </a:p>
          <a:p>
            <a:pPr marL="225425" lvl="1">
              <a:spcAft>
                <a:spcPts val="600"/>
              </a:spcAft>
            </a:pPr>
            <a:r>
              <a:rPr lang="en-US" sz="1600" dirty="0"/>
              <a:t>RAN4#114 meeting concluded discussions on adapting in-band/guard band IoT for the NTN-NR channel. RAN1 is also working on extending SSB periodicity to address beam hopping issues for NTN-NR, with completion expected by June. However, implementing in-band IoT with beam hopping in NTN-NR may present challenges. The goal is to make NTN-IoT viable for LEO satellite use alongside NTN-NR, expanding NTN potential applications.</a:t>
            </a:r>
          </a:p>
          <a:p>
            <a:pPr marL="225425" lvl="1">
              <a:spcAft>
                <a:spcPts val="600"/>
              </a:spcAft>
            </a:pPr>
            <a:r>
              <a:rPr lang="en-US" sz="1600" b="1" dirty="0"/>
              <a:t>Objective: </a:t>
            </a:r>
            <a:r>
              <a:rPr lang="en-US" sz="1600" dirty="0"/>
              <a:t>Study and define the coexistence of NTN-IoT and NTN-NR to ensure effective integration within the same constellations and beam-hopping. This includes analyzing scenarios such as NRS muting and the impact of UE skipping certain PSS/SSS while in idle vs connected mode.</a:t>
            </a:r>
          </a:p>
          <a:p>
            <a:pPr marL="166688" indent="-1666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Co-existence of NTN-NR/NB-IoT in Smartphone</a:t>
            </a:r>
            <a:endParaRPr lang="en-US" sz="1600" dirty="0">
              <a:solidFill>
                <a:srgbClr val="C00000"/>
              </a:solidFill>
            </a:endParaRPr>
          </a:p>
          <a:p>
            <a:pPr marL="225425" lvl="1">
              <a:spcAft>
                <a:spcPts val="600"/>
              </a:spcAft>
            </a:pPr>
            <a:r>
              <a:rPr lang="en-US" sz="1600" dirty="0"/>
              <a:t>Enhancing the availability of NTN-NR and NTN-IoT chipsets within smartphones can provide continuity to text messaging services. This can be especially valuable for emergency text messaging when NR coverage is no longer available. </a:t>
            </a:r>
          </a:p>
          <a:p>
            <a:pPr marL="225425" lvl="1">
              <a:spcAft>
                <a:spcPts val="600"/>
              </a:spcAft>
            </a:pPr>
            <a:r>
              <a:rPr lang="en-US" sz="1600" b="1" dirty="0"/>
              <a:t>Objective</a:t>
            </a:r>
            <a:r>
              <a:rPr lang="en-US" sz="1600" dirty="0"/>
              <a:t>: to define a mechanism for inter-RAT selection and reselection to ensure that UEs with NTN-NR and NTN-IoT capabilities can perform the necessary selection and reselection as needed.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5425" lvl="1"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23D396-5575-87A3-B430-BC59775965AC}"/>
              </a:ext>
            </a:extLst>
          </p:cNvPr>
          <p:cNvSpPr txBox="1"/>
          <p:nvPr/>
        </p:nvSpPr>
        <p:spPr>
          <a:xfrm>
            <a:off x="6697948" y="899462"/>
            <a:ext cx="512373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IMS voice call over GEO</a:t>
            </a:r>
          </a:p>
          <a:p>
            <a:pPr marL="225425" lvl="1">
              <a:spcAft>
                <a:spcPts val="600"/>
              </a:spcAft>
            </a:pP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Benefits across a wide range of markets to improve the IMS service by leveraging NB-IoT (GEO) satellite access</a:t>
            </a:r>
          </a:p>
          <a:p>
            <a:pPr marL="225425" lvl="1">
              <a:spcAft>
                <a:spcPts val="600"/>
              </a:spcAft>
            </a:pPr>
            <a:r>
              <a:rPr lang="en-US" sz="1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Objective:</a:t>
            </a:r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enhance IMS services, with a particular focus on voice and emergency calls, by utilizing NB-IoT (GEO) satellite access</a:t>
            </a:r>
          </a:p>
          <a:p>
            <a:pPr marL="225425" lvl="1" indent="-225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C00000"/>
                </a:solidFill>
              </a:rPr>
              <a:t>GNSS independent/resilient operation </a:t>
            </a:r>
            <a:r>
              <a:rPr lang="en-US" sz="1600" dirty="0"/>
              <a:t>(GNSS signal may be temporarily unavailable) operation </a:t>
            </a:r>
          </a:p>
          <a:p>
            <a:pPr marL="457200" lvl="2" indent="-171450">
              <a:spcAft>
                <a:spcPts val="600"/>
              </a:spcAft>
            </a:pPr>
            <a:r>
              <a:rPr lang="en-US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Objective:</a:t>
            </a:r>
            <a:r>
              <a:rPr lang="en-US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Similar to NTN-NR </a:t>
            </a:r>
          </a:p>
          <a:p>
            <a:pPr marL="225425" indent="-225425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C00000"/>
                </a:solidFill>
              </a:rPr>
              <a:t>5GC support of IoT NTN </a:t>
            </a:r>
            <a:endParaRPr lang="en-US" sz="1600" dirty="0">
              <a:solidFill>
                <a:srgbClr val="C00000"/>
              </a:solidFill>
            </a:endParaRPr>
          </a:p>
          <a:p>
            <a:pPr marL="285750" lvl="1">
              <a:spcAft>
                <a:spcPts val="600"/>
              </a:spcAft>
            </a:pPr>
            <a:r>
              <a:rPr lang="en-US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Interest for a satellite network providing NR-NTN and IoT-NTN access technology NTN via same network. </a:t>
            </a:r>
          </a:p>
          <a:p>
            <a:pPr marL="285750" lvl="1">
              <a:spcBef>
                <a:spcPts val="300"/>
              </a:spcBef>
              <a:spcAft>
                <a:spcPts val="600"/>
              </a:spcAft>
            </a:pPr>
            <a:r>
              <a:rPr lang="en-US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Objective:</a:t>
            </a:r>
            <a:r>
              <a:rPr lang="en-US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Leverage TN specifications to </a:t>
            </a:r>
            <a:r>
              <a:rPr lang="en-US" sz="1600" dirty="0"/>
              <a:t>study/define the necessary architecture enablers </a:t>
            </a:r>
            <a:endParaRPr lang="en-US" sz="1600" kern="100" dirty="0">
              <a:solidFill>
                <a:srgbClr val="C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30188" indent="-230188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C00000"/>
                </a:solidFill>
              </a:rPr>
              <a:t>Network-controlled anchor carrier mobility</a:t>
            </a:r>
          </a:p>
          <a:p>
            <a:pPr marL="285750" lvl="1">
              <a:spcAft>
                <a:spcPts val="600"/>
              </a:spcAft>
            </a:pPr>
            <a:r>
              <a:rPr lang="en-GB" sz="1600" b="1" dirty="0"/>
              <a:t>Objective:</a:t>
            </a:r>
            <a:r>
              <a:rPr lang="en-GB" sz="1600" dirty="0"/>
              <a:t> Specify NB-IoT enhancements to support an efficient mechanism for Network-controlled or steered Anchor-to-Anchor and non-anchor-to-Anchor carrier switching for UE, beyond one-off RRC based re-direction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086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FEC9F0-AD13-0536-BDE1-D43D5915D8C8}"/>
              </a:ext>
            </a:extLst>
          </p:cNvPr>
          <p:cNvSpPr txBox="1"/>
          <p:nvPr/>
        </p:nvSpPr>
        <p:spPr>
          <a:xfrm>
            <a:off x="702952" y="550980"/>
            <a:ext cx="10247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Conclusion and Proposed Way Forward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FD2263-B994-14CE-226D-7AA80A559504}"/>
              </a:ext>
            </a:extLst>
          </p:cNvPr>
          <p:cNvSpPr txBox="1"/>
          <p:nvPr/>
        </p:nvSpPr>
        <p:spPr>
          <a:xfrm>
            <a:off x="801273" y="1549982"/>
            <a:ext cx="10436997" cy="421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  <a:spcAft>
                <a:spcPts val="1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Proposal: RAN to consider defining the necessary objectives and functions for the RAN1/2/3-led IoT-NTN topics as part of the Rel-20 5G Advanced work plan to include the following:</a:t>
            </a:r>
          </a:p>
          <a:p>
            <a:pPr marL="344488" indent="-227013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Co-existence of NTN-NR/NB-IoT in satellite beam – RAN1, RAN2</a:t>
            </a:r>
          </a:p>
          <a:p>
            <a:pPr marL="344488" indent="-22701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Co-existence of NTN-NR/NB-IoT in Smartphone – RAN2</a:t>
            </a:r>
          </a:p>
          <a:p>
            <a:pPr marL="344488" indent="-227013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IMS voice call over GEO – RAN1, RAN2</a:t>
            </a:r>
          </a:p>
          <a:p>
            <a:pPr marL="344488" lvl="1" indent="-22701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GNSS independent/resilient operation , RAN1, RAN2 </a:t>
            </a:r>
          </a:p>
          <a:p>
            <a:pPr marL="344488" lvl="1" indent="-22701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Network-controlled anchor carrier mobility – RAN2</a:t>
            </a:r>
          </a:p>
          <a:p>
            <a:pPr marL="225425" lvl="1" indent="-225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C00000"/>
              </a:solidFill>
            </a:endParaRPr>
          </a:p>
          <a:p>
            <a:pPr marL="231775" indent="-2317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C00000"/>
              </a:solidFill>
            </a:endParaRPr>
          </a:p>
          <a:p>
            <a:pPr marL="225425" lvl="1"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886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452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</vt:lpstr>
      <vt:lpstr>Calibri</vt:lpstr>
      <vt:lpstr>Calibri Light</vt:lpstr>
      <vt:lpstr>Office Theme</vt:lpstr>
      <vt:lpstr>Operators View NTN-IoT Rel-20</vt:lpstr>
      <vt:lpstr>PowerPoint Presentation</vt:lpstr>
      <vt:lpstr>PowerPoint Presentation</vt:lpstr>
    </vt:vector>
  </TitlesOfParts>
  <Company>EchoStar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NTN/TN Operators</dc:title>
  <dc:creator>Jaffar, Munira</dc:creator>
  <cp:lastModifiedBy>Jaffar, Munira</cp:lastModifiedBy>
  <cp:revision>5</cp:revision>
  <dcterms:created xsi:type="dcterms:W3CDTF">2025-02-28T06:51:24Z</dcterms:created>
  <dcterms:modified xsi:type="dcterms:W3CDTF">2025-03-03T19:37:19Z</dcterms:modified>
</cp:coreProperties>
</file>