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95" r:id="rId2"/>
    <p:sldId id="309" r:id="rId3"/>
    <p:sldId id="301" r:id="rId4"/>
    <p:sldId id="302" r:id="rId5"/>
    <p:sldId id="304" r:id="rId6"/>
    <p:sldId id="305" r:id="rId7"/>
    <p:sldId id="298" r:id="rId8"/>
    <p:sldId id="303" r:id="rId9"/>
    <p:sldId id="300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E46C0A"/>
    <a:srgbClr val="A50034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95320" autoAdjust="0"/>
  </p:normalViewPr>
  <p:slideViewPr>
    <p:cSldViewPr>
      <p:cViewPr varScale="1">
        <p:scale>
          <a:sx n="69" d="100"/>
          <a:sy n="69" d="100"/>
        </p:scale>
        <p:origin x="590" y="72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>
        <p:scale>
          <a:sx n="150" d="100"/>
          <a:sy n="150" d="100"/>
        </p:scale>
        <p:origin x="2460" y="-172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1689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3055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7763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7019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134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3129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7208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918105"/>
            <a:ext cx="12954000" cy="2374557"/>
          </a:xfrm>
          <a:solidFill>
            <a:srgbClr val="FFFEF7"/>
          </a:solidFill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39647" y="2091893"/>
            <a:ext cx="10668001" cy="65548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3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47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5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8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69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9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04" y="251150"/>
            <a:ext cx="1329309" cy="578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9200" y="80268"/>
            <a:ext cx="14473608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73608" cy="6480720"/>
          </a:xfrm>
        </p:spPr>
        <p:txBody>
          <a:bodyPr/>
          <a:lstStyle>
            <a:lvl1pPr>
              <a:defRPr sz="28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19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3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5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76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596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3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5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직선 연결선 10"/>
          <p:cNvCxnSpPr/>
          <p:nvPr userDrawn="1"/>
        </p:nvCxnSpPr>
        <p:spPr>
          <a:xfrm>
            <a:off x="1284176" y="4307100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235092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399274" y="4871435"/>
            <a:ext cx="4441452" cy="57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5" name="제목 14"/>
          <p:cNvSpPr>
            <a:spLocks noGrp="1"/>
          </p:cNvSpPr>
          <p:nvPr>
            <p:ph type="title"/>
          </p:nvPr>
        </p:nvSpPr>
        <p:spPr>
          <a:xfrm>
            <a:off x="779910" y="3007196"/>
            <a:ext cx="13716212" cy="919014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4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6982" b="10184"/>
          <a:stretch/>
        </p:blipFill>
        <p:spPr bwMode="auto">
          <a:xfrm>
            <a:off x="5906191" y="4935710"/>
            <a:ext cx="571841" cy="494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337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00" userDrawn="1">
          <p15:clr>
            <a:srgbClr val="FBAE40"/>
          </p15:clr>
        </p15:guide>
        <p15:guide id="2" pos="480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32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32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1138142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42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42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42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42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0" algn="ctr" defTabSz="114200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21" algn="ctr" defTabSz="114200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181" algn="ctr" defTabSz="114200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42" algn="ctr" defTabSz="114200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28" indent="-423828" algn="l" defTabSz="1138142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47" indent="-352395" algn="l" defTabSz="1138142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68" indent="-280964" algn="l" defTabSz="1138142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22" indent="-280964" algn="l" defTabSz="1138142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774" indent="-280964" algn="l" defTabSz="1138142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557" indent="-285597" algn="l" defTabSz="1142384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749" indent="-285597" algn="l" defTabSz="1142384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3943" indent="-285597" algn="l" defTabSz="1142384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133" indent="-285597" algn="l" defTabSz="1142384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192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84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574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769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5962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154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345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539" algn="l" defTabSz="1142384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700" userDrawn="1">
          <p15:clr>
            <a:srgbClr val="F26B43"/>
          </p15:clr>
        </p15:guide>
        <p15:guide id="2" pos="48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2435424" y="2846095"/>
            <a:ext cx="10369152" cy="1584172"/>
          </a:xfrm>
        </p:spPr>
        <p:txBody>
          <a:bodyPr/>
          <a:lstStyle/>
          <a:p>
            <a:r>
              <a:rPr lang="en-US" altLang="ko-KR" dirty="0"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Views on </a:t>
            </a:r>
            <a:br>
              <a:rPr lang="en-US" altLang="ko-KR" dirty="0"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</a:br>
            <a:r>
              <a:rPr lang="en-US" altLang="ko-KR" dirty="0"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RAN4-led topics in Rel-20</a:t>
            </a:r>
            <a:endParaRPr lang="ko-KR" altLang="en-US" dirty="0"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23256" y="674236"/>
            <a:ext cx="6048672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0"/>
              </a:spcAft>
            </a:pP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#107			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12-14, 2025</a:t>
            </a:r>
          </a:p>
          <a:p>
            <a:pPr fontAlgn="auto" hangingPunct="1">
              <a:spcAft>
                <a:spcPts val="0"/>
              </a:spcAft>
            </a:pPr>
            <a:endParaRPr lang="en-GB" altLang="ko-KR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auto" hangingPunct="1">
              <a:spcAft>
                <a:spcPts val="0"/>
              </a:spcAft>
            </a:pPr>
            <a:endParaRPr lang="en-GB" altLang="ko-KR" sz="11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auto" hangingPunct="1">
              <a:spcAft>
                <a:spcPts val="0"/>
              </a:spcAft>
            </a:pPr>
            <a:r>
              <a:rPr lang="en-GB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 15.3</a:t>
            </a:r>
            <a:endParaRPr lang="ko-KR" altLang="ko-KR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354270" y="304904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0"/>
              </a:spcAft>
            </a:pPr>
            <a:r>
              <a:rPr lang="en-US" altLang="ko-KR" b="1" dirty="0">
                <a:latin typeface="Arial" panose="020B0604020202020204" pitchFamily="34" charset="0"/>
                <a:ea typeface="Times New Roman" panose="02020603050405020304" pitchFamily="18" charset="0"/>
              </a:rPr>
              <a:t>RP-250240</a:t>
            </a:r>
            <a:endParaRPr lang="ko-KR" altLang="ko-K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856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Views of RAN4-led topics for Rel-20 5G-Advanced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473608" cy="1584176"/>
          </a:xfrm>
        </p:spPr>
        <p:txBody>
          <a:bodyPr/>
          <a:lstStyle/>
          <a:p>
            <a:r>
              <a:rPr lang="en-US" altLang="ko-KR" sz="2400" dirty="0"/>
              <a:t>Limited number of WI to be selected considering market demand and TU splitting</a:t>
            </a:r>
          </a:p>
          <a:p>
            <a:r>
              <a:rPr lang="en-US" altLang="ko-KR" sz="2400" dirty="0"/>
              <a:t>TU splitting : TU &gt; 50% for 5G-A and TU &lt; 50% for 6G study</a:t>
            </a:r>
            <a:endParaRPr lang="en-US" altLang="ko-KR" sz="2400" u="sng" dirty="0"/>
          </a:p>
          <a:p>
            <a:pPr marL="423828" lvl="1" indent="-423828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86FCAC90-0212-40F8-BF49-EF56DED15E03}"/>
              </a:ext>
            </a:extLst>
          </p:cNvPr>
          <p:cNvSpPr txBox="1">
            <a:spLocks/>
          </p:cNvSpPr>
          <p:nvPr/>
        </p:nvSpPr>
        <p:spPr bwMode="auto">
          <a:xfrm>
            <a:off x="8484096" y="4302286"/>
            <a:ext cx="4464496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28" indent="-423828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chemeClr val="accent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47" indent="-352395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68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22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774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557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749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394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13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0" lang="en-US" altLang="ko-KR" sz="2400" u="sng" dirty="0"/>
              <a:t>RRM</a:t>
            </a:r>
          </a:p>
          <a:p>
            <a:pPr marL="423828" lvl="1" indent="-423828">
              <a:buFont typeface="Arial" panose="020B0604020202020204" pitchFamily="34" charset="0"/>
              <a:buChar char="•"/>
            </a:pPr>
            <a:r>
              <a:rPr kumimoji="0" lang="en-US" altLang="ko-KR" sz="1800" b="1" dirty="0">
                <a:solidFill>
                  <a:schemeClr val="accent1"/>
                </a:solidFill>
              </a:rPr>
              <a:t>FR2 Multi-Rx enhancement</a:t>
            </a:r>
            <a:endParaRPr kumimoji="0" lang="ko-KR" altLang="en-US" sz="2000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C1A8BDF7-4CB8-47D4-B0C8-CBDF3BB681F8}"/>
              </a:ext>
            </a:extLst>
          </p:cNvPr>
          <p:cNvSpPr txBox="1">
            <a:spLocks/>
          </p:cNvSpPr>
          <p:nvPr/>
        </p:nvSpPr>
        <p:spPr bwMode="auto">
          <a:xfrm>
            <a:off x="2003376" y="6462525"/>
            <a:ext cx="4464496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28" indent="-423828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chemeClr val="accent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47" indent="-352395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68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22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774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557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749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394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13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400" u="sng" dirty="0"/>
              <a:t>Cross-Area</a:t>
            </a:r>
          </a:p>
          <a:p>
            <a:r>
              <a:rPr lang="en-US" altLang="ko-KR" sz="2000" dirty="0"/>
              <a:t>Ku band NTN</a:t>
            </a:r>
          </a:p>
          <a:p>
            <a:r>
              <a:rPr lang="en-US" altLang="ko-KR" sz="2000" dirty="0"/>
              <a:t>Low band CA via switching</a:t>
            </a:r>
          </a:p>
          <a:p>
            <a:r>
              <a:rPr lang="en-US" altLang="ko-KR" sz="2000" dirty="0"/>
              <a:t>ATG Evolution</a:t>
            </a:r>
            <a:endParaRPr lang="ko-KR" altLang="en-US" sz="2000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1509740C-4F56-4BE8-A1E9-2E253DB79B2B}"/>
              </a:ext>
            </a:extLst>
          </p:cNvPr>
          <p:cNvSpPr txBox="1">
            <a:spLocks/>
          </p:cNvSpPr>
          <p:nvPr/>
        </p:nvSpPr>
        <p:spPr bwMode="auto">
          <a:xfrm>
            <a:off x="2003375" y="4302286"/>
            <a:ext cx="4752529" cy="187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28" indent="-423828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chemeClr val="accent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47" indent="-352395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68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22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774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557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749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394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13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400" u="sng" dirty="0"/>
              <a:t>RF</a:t>
            </a:r>
          </a:p>
          <a:p>
            <a:r>
              <a:rPr lang="en-US" altLang="ko-KR" sz="1800" dirty="0"/>
              <a:t>High Power UE (HPUE)  enhancement</a:t>
            </a:r>
            <a:endParaRPr lang="ko-KR" altLang="en-US" sz="1400" dirty="0"/>
          </a:p>
          <a:p>
            <a:r>
              <a:rPr lang="en-US" altLang="ko-KR" sz="1800" dirty="0"/>
              <a:t>SL-U enhancement</a:t>
            </a:r>
          </a:p>
          <a:p>
            <a:pPr marL="423828" lvl="1" indent="-423828">
              <a:buFont typeface="Arial" panose="020B0604020202020204" pitchFamily="34" charset="0"/>
              <a:buChar char="•"/>
            </a:pPr>
            <a:r>
              <a:rPr lang="en-US" altLang="ko-KR" sz="1800" b="1" dirty="0">
                <a:solidFill>
                  <a:schemeClr val="accent1"/>
                </a:solidFill>
              </a:rPr>
              <a:t>DL fragmented carriers</a:t>
            </a:r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90103F5D-3716-4D31-82E4-AE87B3AF29DD}"/>
              </a:ext>
            </a:extLst>
          </p:cNvPr>
          <p:cNvSpPr txBox="1">
            <a:spLocks/>
          </p:cNvSpPr>
          <p:nvPr/>
        </p:nvSpPr>
        <p:spPr bwMode="auto">
          <a:xfrm>
            <a:off x="3299520" y="3141651"/>
            <a:ext cx="7920880" cy="464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28" indent="-423828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chemeClr val="accent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47" indent="-352395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68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22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774" indent="-280964" algn="l" defTabSz="1138142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557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749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394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133" indent="-285597" algn="l" defTabSz="1142384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0" lang="en-US" altLang="ko-KR" sz="3200" u="sng" dirty="0"/>
              <a:t>LGE’s views on RAN4-led Rel-20 scope</a:t>
            </a:r>
            <a:endParaRPr kumimoji="0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88111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116963-8D33-472F-B8CD-6604999E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High Power UE (HPUE) enhancement (RF)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E45667-BBA1-1BEA-C852-15868CCB9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Rel-19, </a:t>
            </a:r>
          </a:p>
          <a:p>
            <a:pPr lvl="2"/>
            <a:r>
              <a:rPr lang="en-US" altLang="ko-KR" dirty="0"/>
              <a:t>NR FR1 HPUE requirements for inter-band CA/EN-DC is under discussion. In WID [RP-240828], only LTE FDD PC3 is considered in EN-DC configuration of PC2/PC1.5 with 2Tx or 3Tx. </a:t>
            </a:r>
          </a:p>
          <a:p>
            <a:pPr lvl="2"/>
            <a:r>
              <a:rPr lang="en-US" altLang="ko-KR" dirty="0"/>
              <a:t>FR1 PDE in a single carrier and intra-band C/NC CA is under discussion for PC3 and PC2 (1Tx, 2Tx). </a:t>
            </a:r>
          </a:p>
          <a:p>
            <a:pPr lvl="1"/>
            <a:r>
              <a:rPr lang="en-US" altLang="ko-KR" dirty="0"/>
              <a:t>In Rel-20</a:t>
            </a:r>
          </a:p>
          <a:p>
            <a:pPr lvl="2"/>
            <a:r>
              <a:rPr lang="en-US" altLang="ko-KR" dirty="0"/>
              <a:t>LTE FDD PC2 needs to be considered in EN-DC configuration of PC2/PC1.5 with 2Tx or 3Tx.</a:t>
            </a:r>
          </a:p>
          <a:p>
            <a:pPr lvl="2"/>
            <a:r>
              <a:rPr lang="en-US" altLang="ko-KR" dirty="0"/>
              <a:t>3UL CC in two bands needs to be considered for CA/EN-DC</a:t>
            </a:r>
          </a:p>
          <a:p>
            <a:pPr lvl="3"/>
            <a:r>
              <a:rPr lang="en-US" altLang="ko-KR" dirty="0"/>
              <a:t>PC2 / PC1.5 (2Tx) with 2CC in NR</a:t>
            </a:r>
          </a:p>
          <a:p>
            <a:pPr lvl="2"/>
            <a:r>
              <a:rPr lang="en-US" altLang="ko-KR" dirty="0"/>
              <a:t>FR1 PDE for PC1.5(2Tx) needs to be specified in a single carrier and intra-band CA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RF requirement for PC2/PC1.5 EN-DC with PC2 LTE band with 2Tx or 3Tx</a:t>
            </a:r>
          </a:p>
          <a:p>
            <a:pPr lvl="1"/>
            <a:r>
              <a:rPr lang="en-US" altLang="ko-KR" dirty="0"/>
              <a:t>RF requirement for 3UL CC in two bands for CA/EN-DC</a:t>
            </a:r>
          </a:p>
          <a:p>
            <a:pPr lvl="2"/>
            <a:r>
              <a:rPr lang="en-US" altLang="ko-KR" dirty="0"/>
              <a:t>PC2 / PC1.5 (2Tx) with 2CC in NR</a:t>
            </a:r>
          </a:p>
          <a:p>
            <a:pPr lvl="1"/>
            <a:r>
              <a:rPr lang="en-US" altLang="ko-KR" dirty="0"/>
              <a:t>RF requirement for FR1 PDE for PC1.5(2Tx) in a single carrier and intra-band CA</a:t>
            </a:r>
          </a:p>
          <a:p>
            <a:pPr lvl="2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79706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116963-8D33-472F-B8CD-6604999E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SL-U enhancement (RF)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E45667-BBA1-1BEA-C852-15868CCB9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Up to Rel-19, </a:t>
            </a:r>
          </a:p>
          <a:p>
            <a:pPr lvl="2"/>
            <a:r>
              <a:rPr lang="en-US" altLang="ko-KR" dirty="0"/>
              <a:t>In SL-U</a:t>
            </a:r>
          </a:p>
          <a:p>
            <a:pPr lvl="3"/>
            <a:r>
              <a:rPr lang="en-US" altLang="ko-KR" dirty="0"/>
              <a:t>Only power class 5 has been specified</a:t>
            </a:r>
          </a:p>
          <a:p>
            <a:pPr lvl="2"/>
            <a:r>
              <a:rPr lang="en-US" altLang="ko-KR" dirty="0"/>
              <a:t>In NR-U</a:t>
            </a:r>
          </a:p>
          <a:p>
            <a:pPr lvl="3"/>
            <a:r>
              <a:rPr lang="en-US" altLang="ko-KR" dirty="0"/>
              <a:t>Both power class 3 and power class 5 have been specified in single carrier</a:t>
            </a:r>
          </a:p>
          <a:p>
            <a:pPr lvl="3"/>
            <a:r>
              <a:rPr lang="en-US" altLang="ko-KR" dirty="0"/>
              <a:t>Power class 5 has been specified in intra-band contiguous CA</a:t>
            </a:r>
          </a:p>
          <a:p>
            <a:pPr lvl="1"/>
            <a:r>
              <a:rPr lang="en-US" altLang="ko-KR" dirty="0"/>
              <a:t>In Rel-20 SL-U, it needs to specify</a:t>
            </a:r>
          </a:p>
          <a:p>
            <a:pPr lvl="2"/>
            <a:r>
              <a:rPr lang="en-US" altLang="ko-KR" dirty="0"/>
              <a:t>Power class 3 in single carrier </a:t>
            </a:r>
          </a:p>
          <a:p>
            <a:pPr lvl="2"/>
            <a:r>
              <a:rPr lang="en-US" altLang="ko-KR" dirty="0"/>
              <a:t>Power class 5 in intra-band contiguous CA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RF requirement in SL-U for</a:t>
            </a:r>
          </a:p>
          <a:p>
            <a:pPr lvl="2"/>
            <a:r>
              <a:rPr lang="en-US" altLang="ko-KR" dirty="0"/>
              <a:t>Power class 3 in single carrier</a:t>
            </a:r>
          </a:p>
          <a:p>
            <a:pPr lvl="2"/>
            <a:r>
              <a:rPr lang="en-US" altLang="ko-KR" dirty="0"/>
              <a:t>Power class 5 in intra-band contiguous CA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255773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116963-8D33-472F-B8CD-6604999E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ko-KR" sz="4400" kern="1200" dirty="0">
                <a:solidFill>
                  <a:schemeClr val="bg1"/>
                </a:solidFill>
                <a:latin typeface="Arial" panose="020B0604020202020204" pitchFamily="34" charset="0"/>
                <a:ea typeface="LG스마트체 Bold" panose="020B0600000101010101" pitchFamily="50" charset="-127"/>
                <a:cs typeface="Arial" panose="020B0604020202020204" pitchFamily="34" charset="0"/>
              </a:rPr>
              <a:t>DL fragmented carriers (RF)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E45667-BBA1-1BEA-C852-15868CCB9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Rel-19, </a:t>
            </a:r>
          </a:p>
          <a:p>
            <a:pPr lvl="2"/>
            <a:r>
              <a:rPr lang="en-US" altLang="ko-KR" dirty="0"/>
              <a:t>Related SI is expected to be complicated. </a:t>
            </a:r>
          </a:p>
          <a:p>
            <a:pPr lvl="3"/>
            <a:r>
              <a:rPr lang="en-GB" altLang="ko-KR" dirty="0"/>
              <a:t>Identify methods for reducing the number of UE Rx chains (e.g. from separate RF chains per CC to shared RF chains ) needed for single DL band with frequency span ≤ 100 MHz, containing two non-contiguous CCs within a CA combination for the inter-operator co-located scenario, considering</a:t>
            </a:r>
          </a:p>
          <a:p>
            <a:pPr lvl="2"/>
            <a:r>
              <a:rPr lang="en-US" altLang="ko-KR" dirty="0"/>
              <a:t>Based on the output, WI should be proceeded in Rel-20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RF requirements for DL fragmented carriers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10290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A4201E-56FD-54F5-CA61-46C4024A5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FR2 Multi-Rx enhancement (RRM)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43612C8-8571-AA52-6A13-B0CDC95A2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Rel-18, RAN4 has defined L1-RSRP measurement requirements for simultaneous reception using multi-Rx from intra-cell based </a:t>
            </a:r>
            <a:r>
              <a:rPr lang="en-US" altLang="ko-KR" dirty="0" err="1"/>
              <a:t>mTRP</a:t>
            </a:r>
            <a:r>
              <a:rPr lang="en-US" altLang="ko-KR" dirty="0"/>
              <a:t> in FR2</a:t>
            </a:r>
          </a:p>
          <a:p>
            <a:pPr lvl="1"/>
            <a:r>
              <a:rPr lang="en-US" altLang="ko-KR" dirty="0"/>
              <a:t>In Rel-19, RAN4 is discussing L3 measurement delay reduction by optimizing Rx beam sweeping using multi-Rx in FR2.</a:t>
            </a:r>
          </a:p>
          <a:p>
            <a:pPr lvl="1"/>
            <a:r>
              <a:rPr lang="en-US" altLang="ko-KR" dirty="0"/>
              <a:t>To reduce delay further in FR2 RRM, in Rel-20, other scenarios (e.g., </a:t>
            </a:r>
            <a:r>
              <a:rPr lang="en-US" altLang="ko-KR" dirty="0" err="1"/>
              <a:t>SCell</a:t>
            </a:r>
            <a:r>
              <a:rPr lang="en-US" altLang="ko-KR" dirty="0"/>
              <a:t> activation, </a:t>
            </a:r>
            <a:r>
              <a:rPr lang="en-US" altLang="ko-KR" dirty="0" err="1"/>
              <a:t>PSCell</a:t>
            </a:r>
            <a:r>
              <a:rPr lang="en-US" altLang="ko-KR" dirty="0"/>
              <a:t> addition, </a:t>
            </a:r>
            <a:r>
              <a:rPr lang="en-US" altLang="ko-KR" dirty="0" err="1"/>
              <a:t>etc</a:t>
            </a:r>
            <a:r>
              <a:rPr lang="en-US" altLang="ko-KR" dirty="0"/>
              <a:t>) that were precluded in Rel-19 need to be considered. </a:t>
            </a:r>
          </a:p>
          <a:p>
            <a:pPr lvl="1"/>
            <a:r>
              <a:rPr lang="en-US" altLang="ko-KR" dirty="0"/>
              <a:t>Additionally, inter-cell based </a:t>
            </a:r>
            <a:r>
              <a:rPr lang="en-US" altLang="ko-KR" dirty="0" err="1"/>
              <a:t>mTRP</a:t>
            </a:r>
            <a:r>
              <a:rPr lang="en-US" altLang="ko-KR" dirty="0"/>
              <a:t> using multi-Rx operation needs to be considered.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RRM requirements of simultaneous multi-Rx operation in FR2 for</a:t>
            </a:r>
          </a:p>
          <a:p>
            <a:pPr lvl="2"/>
            <a:r>
              <a:rPr lang="en-US" altLang="ko-KR" dirty="0"/>
              <a:t>Scenarios that were precluded in Rel-19 such as </a:t>
            </a:r>
            <a:r>
              <a:rPr lang="en-US" altLang="ko-KR" dirty="0" err="1"/>
              <a:t>SCell</a:t>
            </a:r>
            <a:r>
              <a:rPr lang="en-US" altLang="ko-KR" dirty="0"/>
              <a:t> activation, </a:t>
            </a:r>
            <a:r>
              <a:rPr lang="en-US" altLang="ko-KR" dirty="0" err="1"/>
              <a:t>PSCell</a:t>
            </a:r>
            <a:r>
              <a:rPr lang="en-US" altLang="ko-KR" dirty="0"/>
              <a:t> addition, CSI-RS based L3, etc.</a:t>
            </a:r>
          </a:p>
          <a:p>
            <a:pPr lvl="2"/>
            <a:r>
              <a:rPr lang="en-US" altLang="ko-KR" dirty="0"/>
              <a:t>Scenarios on Inter-cell based </a:t>
            </a:r>
            <a:r>
              <a:rPr lang="en-US" altLang="ko-KR" dirty="0" err="1"/>
              <a:t>mTRP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6445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116963-8D33-472F-B8CD-6604999E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Ku band NTN (Cross-Area)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E45667-BBA1-1BEA-C852-15868CCB9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Rel-19, Ku band NTN requirements is being specified for Mobile VSAT type 4 and 5 in a single carrier considering</a:t>
            </a:r>
          </a:p>
          <a:p>
            <a:pPr lvl="2"/>
            <a:r>
              <a:rPr lang="en-US" altLang="ko-KR" dirty="0"/>
              <a:t>FR1-NTN supporting</a:t>
            </a:r>
            <a:r>
              <a:rPr lang="en-US" altLang="zh-TW" dirty="0"/>
              <a:t> </a:t>
            </a:r>
            <a:r>
              <a:rPr lang="en-US" altLang="ko-KR" dirty="0"/>
              <a:t>10</a:t>
            </a:r>
            <a:r>
              <a:rPr lang="en-US" altLang="zh-TW" dirty="0"/>
              <a:t>,</a:t>
            </a:r>
            <a:r>
              <a:rPr lang="en-US" altLang="ko-KR" dirty="0"/>
              <a:t> 20, 25, 35, 50, 70 and 100 MHz CBW with 30 kHz SCS</a:t>
            </a:r>
          </a:p>
          <a:p>
            <a:pPr lvl="2"/>
            <a:r>
              <a:rPr lang="en-US" altLang="ko-KR" dirty="0"/>
              <a:t>FR2-NTN supporting 50, 100, 200, 400 MHz CBW with 120 kHz SCS</a:t>
            </a:r>
            <a:r>
              <a:rPr lang="en-US" altLang="zh-TW" dirty="0"/>
              <a:t>.</a:t>
            </a:r>
            <a:r>
              <a:rPr lang="en-US" altLang="ko-KR" dirty="0"/>
              <a:t> </a:t>
            </a:r>
          </a:p>
          <a:p>
            <a:pPr lvl="2"/>
            <a:r>
              <a:rPr lang="en-US" altLang="ko-KR" dirty="0"/>
              <a:t>Assuming 60cm antenna aperture. Other antenna aperture sizes are postponed to future release. </a:t>
            </a:r>
          </a:p>
          <a:p>
            <a:pPr lvl="1"/>
            <a:r>
              <a:rPr lang="en-US" altLang="ko-KR" dirty="0"/>
              <a:t>It is not clear to complete priority 2 Ku band </a:t>
            </a:r>
          </a:p>
          <a:p>
            <a:pPr lvl="1"/>
            <a:r>
              <a:rPr lang="en-US" altLang="ko-KR" dirty="0"/>
              <a:t>Supporting satellite services in 125 MHz (UL) and 250 MHz (DL) aggregated bandwidths is needed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In single carrier, RF requirement in Ku band for</a:t>
            </a:r>
          </a:p>
          <a:p>
            <a:pPr lvl="2"/>
            <a:r>
              <a:rPr lang="en-US" altLang="ko-KR" dirty="0"/>
              <a:t>Mobile VSAT that can only support LEO connection</a:t>
            </a:r>
          </a:p>
          <a:p>
            <a:pPr lvl="2"/>
            <a:r>
              <a:rPr lang="en-US" altLang="ko-KR" dirty="0"/>
              <a:t>Mobile</a:t>
            </a:r>
            <a:r>
              <a:rPr lang="ko-KR" altLang="en-US" dirty="0"/>
              <a:t> </a:t>
            </a:r>
            <a:r>
              <a:rPr lang="en-US" altLang="ko-KR" dirty="0"/>
              <a:t>VSAT</a:t>
            </a:r>
            <a:r>
              <a:rPr lang="ko-KR" altLang="en-US" dirty="0"/>
              <a:t> </a:t>
            </a:r>
            <a:r>
              <a:rPr lang="en-US" altLang="ko-KR" dirty="0"/>
              <a:t>with</a:t>
            </a:r>
            <a:r>
              <a:rPr lang="ko-KR" altLang="en-US" dirty="0"/>
              <a:t> </a:t>
            </a:r>
            <a:r>
              <a:rPr lang="en-US" altLang="ko-KR" dirty="0"/>
              <a:t>other antenna aperture size e.g. 20x20cm </a:t>
            </a:r>
          </a:p>
          <a:p>
            <a:pPr lvl="2"/>
            <a:r>
              <a:rPr lang="en-US" altLang="ko-KR" dirty="0"/>
              <a:t>Priority 2 band if not completed in Rel-19</a:t>
            </a:r>
          </a:p>
          <a:p>
            <a:pPr lvl="1"/>
            <a:r>
              <a:rPr lang="en-US" altLang="ko-KR" dirty="0"/>
              <a:t>RF/RRM requirements in Ku band for intra-band CA including 125 MHz (UL) and 250 MHz (DL) aggregated bandwidth under intra-SAN scenario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92170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116963-8D33-472F-B8CD-6604999E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Low band CA via switching (Cross-Area) 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E45667-BBA1-1BEA-C852-15868CCB9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Rel-19, </a:t>
            </a:r>
          </a:p>
          <a:p>
            <a:pPr lvl="2"/>
            <a:r>
              <a:rPr lang="en-US" altLang="ko-KR" dirty="0"/>
              <a:t>Low band CA is under discussion considering FDD + SDL with switching between {case1, case2}</a:t>
            </a:r>
          </a:p>
          <a:p>
            <a:pPr lvl="3"/>
            <a:r>
              <a:rPr lang="en-GB" altLang="ko-KR" dirty="0"/>
              <a:t>Case 1: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1 and no Rx on SDL carrier 2</a:t>
            </a:r>
            <a:endParaRPr lang="ko-KR" altLang="ko-KR" dirty="0"/>
          </a:p>
          <a:p>
            <a:pPr lvl="3"/>
            <a:r>
              <a:rPr lang="en-GB" altLang="ko-KR" dirty="0"/>
              <a:t>Case 2: no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1 and Rx on SDL carrier 2 </a:t>
            </a:r>
          </a:p>
          <a:p>
            <a:pPr lvl="2"/>
            <a:r>
              <a:rPr lang="en-GB" altLang="ko-KR" dirty="0"/>
              <a:t>Semi-static switching pattern</a:t>
            </a:r>
            <a:endParaRPr lang="ko-KR" altLang="ko-KR" dirty="0"/>
          </a:p>
          <a:p>
            <a:pPr lvl="1"/>
            <a:r>
              <a:rPr lang="en-US" altLang="ko-KR" dirty="0"/>
              <a:t>In Rel-20, extend the scenario considering</a:t>
            </a:r>
          </a:p>
          <a:p>
            <a:pPr lvl="2"/>
            <a:r>
              <a:rPr lang="en-US" altLang="ko-KR" dirty="0"/>
              <a:t>Low band CA in FDD + FDD with switching between {case3, case 4}</a:t>
            </a:r>
          </a:p>
          <a:p>
            <a:pPr lvl="3"/>
            <a:r>
              <a:rPr lang="en-GB" altLang="ko-KR" dirty="0"/>
              <a:t>Case 3: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1 and no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2</a:t>
            </a:r>
            <a:endParaRPr lang="ko-KR" altLang="ko-KR" dirty="0"/>
          </a:p>
          <a:p>
            <a:pPr lvl="3"/>
            <a:r>
              <a:rPr lang="en-GB" altLang="ko-KR" dirty="0"/>
              <a:t>Case 4: no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1 and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2</a:t>
            </a:r>
            <a:endParaRPr lang="ko-KR" altLang="ko-KR" dirty="0"/>
          </a:p>
          <a:p>
            <a:pPr lvl="2"/>
            <a:r>
              <a:rPr lang="en-US" altLang="ko-KR" dirty="0"/>
              <a:t>Dynamic switching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RF/RRM requirements for low band CA FDD + FDD with switching between {case3, case 4}</a:t>
            </a:r>
          </a:p>
          <a:p>
            <a:pPr lvl="2"/>
            <a:r>
              <a:rPr lang="en-GB" altLang="ko-KR" dirty="0"/>
              <a:t>Case 3: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1 and no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2</a:t>
            </a:r>
            <a:endParaRPr lang="ko-KR" altLang="ko-KR" dirty="0"/>
          </a:p>
          <a:p>
            <a:pPr lvl="2"/>
            <a:r>
              <a:rPr lang="en-GB" altLang="ko-KR" dirty="0"/>
              <a:t>Case 4: no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1 and </a:t>
            </a:r>
            <a:r>
              <a:rPr lang="en-GB" altLang="ko-KR" dirty="0" err="1"/>
              <a:t>Tx</a:t>
            </a:r>
            <a:r>
              <a:rPr lang="en-GB" altLang="ko-KR" dirty="0"/>
              <a:t>/Rx on FDD carrier 2</a:t>
            </a:r>
            <a:endParaRPr lang="ko-KR" altLang="ko-KR" dirty="0"/>
          </a:p>
          <a:p>
            <a:pPr lvl="1"/>
            <a:r>
              <a:rPr lang="en-US" altLang="ko-KR" dirty="0"/>
              <a:t>RF/RRM requirements for dynamic switching configuration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09917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116963-8D33-472F-B8CD-6604999E6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ATG evolution (Cross-Area)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E45667-BBA1-1BEA-C852-15868CCB9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In Rel-19, ATG enhancement is under discussion for 1UL/2DL intra/inter-band CA and MIMO in single carrier in FR1. </a:t>
            </a:r>
          </a:p>
          <a:p>
            <a:pPr lvl="1"/>
            <a:r>
              <a:rPr lang="en-US" altLang="ko-KR" dirty="0"/>
              <a:t>In Rel-20, CA configuration needs to be expanded considering</a:t>
            </a:r>
          </a:p>
          <a:p>
            <a:pPr lvl="2"/>
            <a:r>
              <a:rPr lang="en-US" altLang="ko-KR" dirty="0"/>
              <a:t>FR1 intra/inter-band UL CA</a:t>
            </a:r>
          </a:p>
          <a:p>
            <a:pPr lvl="2"/>
            <a:r>
              <a:rPr lang="en-US" altLang="ko-KR" dirty="0"/>
              <a:t>FR2 in single carrier</a:t>
            </a:r>
          </a:p>
          <a:p>
            <a:pPr lvl="3"/>
            <a:r>
              <a:rPr lang="en-US" altLang="ko-KR" dirty="0"/>
              <a:t>From the perspective of increasing capacity and reducing interference of TN network (i.e., existing network), expansion to FR2 band is an important features for ATG operation.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Objective</a:t>
            </a:r>
          </a:p>
          <a:p>
            <a:pPr lvl="1"/>
            <a:r>
              <a:rPr lang="en-US" altLang="ko-KR" dirty="0"/>
              <a:t>RF/RRM requirements of ATG for </a:t>
            </a:r>
          </a:p>
          <a:p>
            <a:pPr lvl="2"/>
            <a:r>
              <a:rPr lang="en-US" altLang="ko-KR" dirty="0"/>
              <a:t>FR1 intra/inter-band UL CA</a:t>
            </a:r>
          </a:p>
          <a:p>
            <a:pPr lvl="2"/>
            <a:r>
              <a:rPr lang="en-US" altLang="ko-KR" dirty="0"/>
              <a:t>FR2 in single carrier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49642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33722</TotalTime>
  <Words>1072</Words>
  <Application>Microsoft Office PowerPoint</Application>
  <PresentationFormat>사용자 지정</PresentationFormat>
  <Paragraphs>134</Paragraphs>
  <Slides>9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LG스마트체2.0 Bold</vt:lpstr>
      <vt:lpstr>굴림</vt:lpstr>
      <vt:lpstr>맑은 고딕</vt:lpstr>
      <vt:lpstr>Arial</vt:lpstr>
      <vt:lpstr>Times New Roman</vt:lpstr>
      <vt:lpstr>Office 테마</vt:lpstr>
      <vt:lpstr>Views on  RAN4-led topics in Rel-20</vt:lpstr>
      <vt:lpstr>Views of RAN4-led topics for Rel-20 5G-Advanced</vt:lpstr>
      <vt:lpstr>High Power UE (HPUE) enhancement (RF)</vt:lpstr>
      <vt:lpstr>SL-U enhancement (RF)</vt:lpstr>
      <vt:lpstr>DL fragmented carriers (RF)</vt:lpstr>
      <vt:lpstr>FR2 Multi-Rx enhancement (RRM)</vt:lpstr>
      <vt:lpstr>Ku band NTN (Cross-Area)</vt:lpstr>
      <vt:lpstr>Low band CA via switching (Cross-Area) </vt:lpstr>
      <vt:lpstr>ATG evolution (Cross-Area)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Sang Wook Lee/6G Communication Standard TP</cp:lastModifiedBy>
  <cp:revision>2326</cp:revision>
  <dcterms:created xsi:type="dcterms:W3CDTF">2016-10-11T04:12:52Z</dcterms:created>
  <dcterms:modified xsi:type="dcterms:W3CDTF">2025-02-28T10:03:16Z</dcterms:modified>
</cp:coreProperties>
</file>