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  <p:sldMasterId id="2147483671" r:id="rId3"/>
  </p:sldMasterIdLst>
  <p:notesMasterIdLst>
    <p:notesMasterId r:id="rId7"/>
  </p:notesMasterIdLst>
  <p:handoutMasterIdLst>
    <p:handoutMasterId r:id="rId8"/>
  </p:handoutMasterIdLst>
  <p:sldIdLst>
    <p:sldId id="256" r:id="rId4"/>
    <p:sldId id="613" r:id="rId5"/>
    <p:sldId id="614" r:id="rId6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613"/>
            <p14:sldId id="61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43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  <p:cmAuthor id="2" name="Zhongda Du" initials="ZD" lastIdx="0" clrIdx="1"/>
  <p:cmAuthor id="3" name="OPPO(Zonda)" initials="ZD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5E5E"/>
    <a:srgbClr val="0066FF"/>
    <a:srgbClr val="046A38"/>
    <a:srgbClr val="FFFFFF"/>
    <a:srgbClr val="2DC84D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4"/>
    <p:restoredTop sz="96730" autoAdjust="0"/>
  </p:normalViewPr>
  <p:slideViewPr>
    <p:cSldViewPr snapToGrid="0" snapToObjects="1">
      <p:cViewPr varScale="1">
        <p:scale>
          <a:sx n="59" d="100"/>
          <a:sy n="59" d="100"/>
        </p:scale>
        <p:origin x="612" y="84"/>
      </p:cViewPr>
      <p:guideLst>
        <p:guide orient="horz" pos="4343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372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C7D3B5-2C04-4939-B814-20E85A7A06B7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438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01186-5FF2-4538-863B-036125E4C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000"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000"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0869-512E-4256-822C-85FCE40A4DB3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D9A25-AA23-410B-9EEB-C842CC56E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  <a:lvl6pPr marL="3810000" indent="-635000">
              <a:buSzPct val="75000"/>
              <a:buFont typeface="Wingdings" panose="05000000000000000000" pitchFamily="2" charset="2"/>
              <a:buChar char="l"/>
              <a:defRPr sz="2800">
                <a:solidFill>
                  <a:srgbClr val="5E5E5E"/>
                </a:solidFill>
                <a:ea typeface="OPPOSans M"/>
              </a:defRPr>
            </a:lvl6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  <a:endParaRPr kumimoji="1" lang="en-US" altLang="zh-CN" dirty="0"/>
          </a:p>
          <a:p>
            <a:pPr lvl="5"/>
            <a:r>
              <a:rPr kumimoji="1" lang="zh-CN" altLang="en-US" dirty="0"/>
              <a:t>六级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0869-512E-4256-822C-85FCE40A4DB3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D9A25-AA23-410B-9EEB-C842CC56E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2025/3/3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00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6" r:id="rId4"/>
    <p:sldLayoutId id="2147483677" r:id="rId5"/>
    <p:sldLayoutId id="2147483678" r:id="rId6"/>
    <p:sldLayoutId id="2147483679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34182" y="5139879"/>
            <a:ext cx="20288465" cy="3318932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rgbClr val="0B945F"/>
                </a:solidFill>
              </a:rPr>
              <a:t>Discussion on A-IoT normative work in Rel-19</a:t>
            </a:r>
            <a:endParaRPr kumimoji="1" lang="zh-CN" altLang="en-US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712C4C-C9CD-0A17-B1AB-4F7935149C6B}"/>
              </a:ext>
            </a:extLst>
          </p:cNvPr>
          <p:cNvSpPr txBox="1"/>
          <p:nvPr/>
        </p:nvSpPr>
        <p:spPr>
          <a:xfrm>
            <a:off x="506186" y="636214"/>
            <a:ext cx="12719957" cy="34265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AU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3GPP TSG-RAN Meeting #107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nn-NO" sz="3600" dirty="0"/>
              <a:t>Incheon, Korea, March 12 – 14, 2025</a:t>
            </a:r>
            <a:endParaRPr lang="en-AU" sz="3600" dirty="0"/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Agenda item: 9.3.1.7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dirty="0"/>
              <a:t>Document for: Discussion</a:t>
            </a:r>
            <a:endParaRPr kumimoji="0" lang="en-US" sz="3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D60FD6-7692-CE61-0A2C-B6D6E5AAFA89}"/>
              </a:ext>
            </a:extLst>
          </p:cNvPr>
          <p:cNvSpPr txBox="1"/>
          <p:nvPr/>
        </p:nvSpPr>
        <p:spPr>
          <a:xfrm>
            <a:off x="18059400" y="1280070"/>
            <a:ext cx="5176157" cy="6565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AU" sz="36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RP-250170</a:t>
            </a:r>
            <a:endParaRPr kumimoji="0" lang="en-US" sz="36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451335"/>
            <a:ext cx="22841775" cy="1695050"/>
          </a:xfrm>
        </p:spPr>
        <p:txBody>
          <a:bodyPr/>
          <a:lstStyle/>
          <a:p>
            <a:r>
              <a:rPr lang="en-US" dirty="0"/>
              <a:t>Open issues of A-IoT normative work in R19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id="{19EC1285-3095-5C7E-5595-BD38ED4885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813" y="1943107"/>
            <a:ext cx="23684527" cy="11566493"/>
          </a:xfrm>
        </p:spPr>
        <p:txBody>
          <a:bodyPr>
            <a:normAutofit fontScale="85000" lnSpcReduction="10000"/>
          </a:bodyPr>
          <a:lstStyle/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1) Usage of specifications in RAN1 and RAN2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Dedicated sections within the existing specifications can be allocated / setup for A-IoT operations</a:t>
            </a:r>
          </a:p>
          <a:p>
            <a:pPr marL="2527300" lvl="1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This approach has been used for many NR work items in the past since Rel-16 (e.g., sidelink, NTN, …)</a:t>
            </a:r>
          </a:p>
          <a:p>
            <a:pPr marL="2527300" lvl="1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Current editors for RAN1 and RAN2 specifications are experts to their respective technical areas</a:t>
            </a:r>
          </a:p>
          <a:p>
            <a:pPr marL="2527300" lvl="1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Existing specifications already contains quite a few necessary definitions and background technical sections, which does can be easily reused for A-IoT operations</a:t>
            </a:r>
          </a:p>
          <a:p>
            <a:pPr marL="3162300" lvl="2" indent="-717550" defTabSz="914400" rtl="0">
              <a:spcBef>
                <a:spcPts val="1000"/>
              </a:spcBef>
              <a:buClr>
                <a:srgbClr val="00B05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E.g., definition of numerologies, physical resource, a OFDN symbol, CRC, MAC CE, …</a:t>
            </a:r>
          </a:p>
          <a:p>
            <a:pPr marL="2527300" lvl="1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ea typeface="OPPOSans-S M" panose="00020600040101010101" pitchFamily="18" charset="-122"/>
              </a:rPr>
              <a:t>If LP-WUS is to be captured within exiting specifications, some definitions can also be shared with A-IoT</a:t>
            </a:r>
          </a:p>
          <a:p>
            <a:pPr marL="3162300" lvl="2" indent="-717550" defTabSz="914400" rtl="0">
              <a:spcBef>
                <a:spcPts val="1000"/>
              </a:spcBef>
              <a:buClr>
                <a:srgbClr val="00B050"/>
              </a:buClr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E.g., modulation, waveform generation, etc.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24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Proposal 1: For Rel-19 A-IoT WI, the existing RAN1 and RAN2 specifications are to be reused with dedicated sections for A-IoT operation in each spec (as needed).</a:t>
            </a:r>
            <a:endParaRPr lang="en-US" altLang="zh-CN" sz="2400" kern="1200" dirty="0">
              <a:solidFill>
                <a:schemeClr val="tx1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endParaRPr lang="en-US" altLang="zh-CN" sz="2400" kern="1200" dirty="0">
              <a:solidFill>
                <a:schemeClr val="tx1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2) In WID: </a:t>
            </a:r>
            <a:r>
              <a:rPr lang="en-US" altLang="zh-CN" sz="2400" kern="1200" dirty="0">
                <a:solidFill>
                  <a:schemeClr val="tx1"/>
                </a:solidFill>
                <a:latin typeface="Arial" panose="020B0604020202020204" pitchFamily="34" charset="0"/>
                <a:ea typeface="OPPOSans-S M" panose="00020600040101010101" pitchFamily="18" charset="-122"/>
                <a:cs typeface="Arial" panose="020B0604020202020204" pitchFamily="34" charset="0"/>
              </a:rPr>
              <a:t>“</a:t>
            </a: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D2R supports only convolutional code with generator polynomials as per TS 36.212 (unless RAN1 decides to use other generator polynomials by RAN1#120bis).</a:t>
            </a:r>
            <a:r>
              <a:rPr lang="en-US" altLang="zh-CN" sz="2400" kern="1200" dirty="0">
                <a:solidFill>
                  <a:schemeClr val="tx1"/>
                </a:solidFill>
                <a:latin typeface="Arial" panose="020B0604020202020204" pitchFamily="34" charset="0"/>
                <a:ea typeface="OPPOSans-S M" panose="00020600040101010101" pitchFamily="18" charset="-122"/>
                <a:cs typeface="Arial" panose="020B0604020202020204" pitchFamily="34" charset="0"/>
              </a:rPr>
              <a:t>” Need to </a:t>
            </a: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clarify with or without FEC for D2R transmission in WID.</a:t>
            </a:r>
            <a:endParaRPr lang="en-US" altLang="zh-CN" sz="2400" kern="1200" dirty="0">
              <a:solidFill>
                <a:schemeClr val="tx1"/>
              </a:solidFill>
              <a:latin typeface="Arial" panose="020B0604020202020204" pitchFamily="34" charset="0"/>
              <a:ea typeface="OPPOSans-S M" panose="00020600040101010101" pitchFamily="18" charset="-122"/>
              <a:cs typeface="Arial" panose="020B0604020202020204" pitchFamily="34" charset="0"/>
            </a:endParaRP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It is unclear from the WID wording whether FEC (convolutional encoding) should be always included or not in PDRCH transmission.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This issue was discussed in RAN1#120 (Athens), and the topic is associated with whether repetition is used or not in the channel encoding to achieve a target coding rate (e.g., 1, 1/2, 1/3, 1/6, …).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If the target coding rate for PDRCH is only 1/3 or less, then FEC should be always assumed.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If coding rate 1 or 1/2 is also targeted for PDRCH, these can be achieved by disabling the convolutional encoder and repetition function, or enabling only the repetition function. 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24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Therefore, whether to support FEC, it depends on what is/are the target coding rate for PDRCH.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24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Proposal 2: The support of no FEC in PDRCH should be </a:t>
            </a:r>
            <a:r>
              <a:rPr lang="en-US" altLang="zh-CN" sz="2400" b="1" i="1" kern="1200" dirty="0">
                <a:solidFill>
                  <a:schemeClr val="tx1"/>
                </a:solidFill>
                <a:ea typeface="OPPOSans-S M" panose="00020600040101010101" pitchFamily="18" charset="-122"/>
              </a:rPr>
              <a:t>dependent on target coding rate. E.g., if the target coding rate (achieved with FEC and/or repetition) includes 1/2 or 1 then “no FEC in PDRCH” can be supported. Otherwise, the target coding rate is only 1/3 or less, then </a:t>
            </a:r>
            <a:r>
              <a:rPr lang="en-US" altLang="zh-CN" sz="24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FEC with mother code rate of 1/3 should be always assumed in RAN1.</a:t>
            </a:r>
          </a:p>
        </p:txBody>
      </p:sp>
    </p:spTree>
    <p:extLst>
      <p:ext uri="{BB962C8B-B14F-4D97-AF65-F5344CB8AC3E}">
        <p14:creationId xmlns:p14="http://schemas.microsoft.com/office/powerpoint/2010/main" val="4274323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7B146-69DF-433E-61D0-E668E10B5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E35DE0-67BC-0A94-5280-739E0063A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05" y="451335"/>
            <a:ext cx="22841775" cy="1695050"/>
          </a:xfrm>
        </p:spPr>
        <p:txBody>
          <a:bodyPr/>
          <a:lstStyle/>
          <a:p>
            <a:r>
              <a:rPr lang="en-US" dirty="0"/>
              <a:t>Open issues of A-IoT normative work in R19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id="{2A5BCC7F-A187-E096-2596-6F5E9414B1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813" y="2400300"/>
            <a:ext cx="23684527" cy="11168754"/>
          </a:xfrm>
        </p:spPr>
        <p:txBody>
          <a:bodyPr>
            <a:normAutofit/>
          </a:bodyPr>
          <a:lstStyle/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3) One CP handling solution, whether it is a combination of solutions from method type 1-x or type 2-x, or the solution should be strictly selected from one method type. 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Technically, all described method types can work independently from each other according to last RAN1 discussions. The use of combination is to further optimize the performance and number of supported M values, for which we think it is not necessary.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Proposal 3: </a:t>
            </a:r>
            <a:r>
              <a:rPr lang="en-US" altLang="zh-CN" sz="3600" b="1" i="1" kern="120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The </a:t>
            </a:r>
            <a:r>
              <a:rPr lang="en-US" altLang="zh-CN" sz="3600" b="1" i="1" kern="1200">
                <a:solidFill>
                  <a:schemeClr val="tx1"/>
                </a:solidFill>
                <a:ea typeface="OPPOSans-S M" panose="00020600040101010101" pitchFamily="18" charset="-122"/>
              </a:rPr>
              <a:t>one solution </a:t>
            </a:r>
            <a:r>
              <a:rPr lang="en-US" altLang="zh-CN" sz="3600" b="1" i="1" kern="1200" dirty="0">
                <a:solidFill>
                  <a:schemeClr val="tx1"/>
                </a:solidFill>
                <a:ea typeface="OPPOSans-S M" panose="00020600040101010101" pitchFamily="18" charset="-122"/>
              </a:rPr>
              <a:t>for CP </a:t>
            </a:r>
            <a:r>
              <a:rPr lang="en-US" altLang="zh-CN" sz="3600" b="1" i="1" kern="1200">
                <a:solidFill>
                  <a:schemeClr val="tx1"/>
                </a:solidFill>
                <a:ea typeface="OPPOSans-S M" panose="00020600040101010101" pitchFamily="18" charset="-122"/>
              </a:rPr>
              <a:t>handling </a:t>
            </a:r>
            <a:r>
              <a:rPr lang="en-US" altLang="zh-CN" sz="3600" b="1" i="1" kern="1200" dirty="0">
                <a:solidFill>
                  <a:schemeClr val="tx1"/>
                </a:solidFill>
                <a:ea typeface="OPPOSans-S M" panose="00020600040101010101" pitchFamily="18" charset="-122"/>
              </a:rPr>
              <a:t>should </a:t>
            </a:r>
            <a:r>
              <a:rPr lang="en-US" altLang="zh-CN" sz="3600" b="1" i="1" kern="120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be </a:t>
            </a:r>
            <a:r>
              <a:rPr lang="en-US" altLang="zh-CN" sz="36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strictly selected from one method type according to the WID wording.</a:t>
            </a:r>
          </a:p>
        </p:txBody>
      </p:sp>
    </p:spTree>
    <p:extLst>
      <p:ext uri="{BB962C8B-B14F-4D97-AF65-F5344CB8AC3E}">
        <p14:creationId xmlns:p14="http://schemas.microsoft.com/office/powerpoint/2010/main" val="3785948079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</TotalTime>
  <Words>576</Words>
  <Application>Microsoft Office PowerPoint</Application>
  <PresentationFormat>Custom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Helvetica Neue</vt:lpstr>
      <vt:lpstr>Helvetica Neue Medium</vt:lpstr>
      <vt:lpstr>OPPOSans B</vt:lpstr>
      <vt:lpstr>OPPOSans M</vt:lpstr>
      <vt:lpstr>OPPOSans R</vt:lpstr>
      <vt:lpstr>OPPOSans-S M</vt:lpstr>
      <vt:lpstr>Arial</vt:lpstr>
      <vt:lpstr>Wingdings</vt:lpstr>
      <vt:lpstr>White 白底</vt:lpstr>
      <vt:lpstr>Black 黑底</vt:lpstr>
      <vt:lpstr>1_White 白底</vt:lpstr>
      <vt:lpstr>Discussion on A-IoT normative work in Rel-19</vt:lpstr>
      <vt:lpstr>Open issues of A-IoT normative work in R19</vt:lpstr>
      <vt:lpstr>Open issues of A-IoT normative work in R19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Kevin Lin</cp:lastModifiedBy>
  <cp:revision>2067</cp:revision>
  <cp:lastPrinted>2024-06-04T04:04:18Z</cp:lastPrinted>
  <dcterms:created xsi:type="dcterms:W3CDTF">2024-06-04T04:04:18Z</dcterms:created>
  <dcterms:modified xsi:type="dcterms:W3CDTF">2025-03-03T08:39:59Z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1033-11.1.0.11719</vt:lpwstr>
  </property>
  <property fmtid="{D5CDD505-2E9C-101B-9397-08002B2CF9AE}" pid="3" name="ICV">
    <vt:lpwstr/>
  </property>
</Properties>
</file>