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2">
  <p:sldMasterIdLst>
    <p:sldMasterId id="2147483648" r:id="rId4"/>
  </p:sldMasterIdLst>
  <p:notesMasterIdLst>
    <p:notesMasterId r:id="rId12"/>
  </p:notesMasterIdLst>
  <p:sldIdLst>
    <p:sldId id="804" r:id="rId5"/>
    <p:sldId id="794" r:id="rId6"/>
    <p:sldId id="808" r:id="rId7"/>
    <p:sldId id="811" r:id="rId8"/>
    <p:sldId id="820" r:id="rId9"/>
    <p:sldId id="821" r:id="rId10"/>
    <p:sldId id="823" r:id="rId11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4"/>
            <p14:sldId id="794"/>
            <p14:sldId id="808"/>
            <p14:sldId id="811"/>
            <p14:sldId id="820"/>
            <p14:sldId id="821"/>
            <p14:sldId id="823"/>
          </p14:sldIdLst>
        </p14:section>
        <p14:section name="제목 없는 구역" id="{8226C749-6BA4-46A8-A64D-C02447F68095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99"/>
    <a:srgbClr val="E46C0A"/>
    <a:srgbClr val="FFFFFF"/>
    <a:srgbClr val="0067A6"/>
    <a:srgbClr val="A50034"/>
    <a:srgbClr val="6B6B6B"/>
    <a:srgbClr val="000046"/>
    <a:srgbClr val="3366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85" autoAdjust="0"/>
    <p:restoredTop sz="96332" autoAdjust="0"/>
  </p:normalViewPr>
  <p:slideViewPr>
    <p:cSldViewPr>
      <p:cViewPr varScale="1">
        <p:scale>
          <a:sx n="92" d="100"/>
          <a:sy n="92" d="100"/>
        </p:scale>
        <p:origin x="222" y="96"/>
      </p:cViewPr>
      <p:guideLst>
        <p:guide orient="horz" pos="5400"/>
        <p:guide pos="4800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6134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2148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B496A-EA9B-EA85-B3B9-BB9677442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5F4DC2-EEA8-8EA3-9DD1-974B88166F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81FC2B-F0C8-BFA6-3A87-9E97C1DE2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6DB93F-0803-219A-ECF6-8C7EC1AC52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892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1B496A-EA9B-EA85-B3B9-BB9677442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25F4DC2-EEA8-8EA3-9DD1-974B88166F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781FC2B-F0C8-BFA6-3A87-9E97C1DE2A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D6DB93F-0803-219A-ECF6-8C7EC1AC52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6995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CB6F82-CDF3-1831-79DF-59D1107681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9DA714A-2AF1-0439-501D-559C00A1AF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8731288-6CD1-2BE1-84DF-D4CC8393C3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1065D36-C8AA-A1FC-1550-8ABD4EA14B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85714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C9CB9-35B3-DA45-2D06-A3B3E9FD2A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6DA32AF-E41C-F68D-1B0C-8A86E6FEC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5363CA2-513B-3DDD-AEBA-493CF696E6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280DE02-6702-C56D-51B3-C71C3FC9EC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7977B6-C3DC-471B-9E18-7C83DD0CC473}" type="slidenum">
              <a:rPr lang="ko-KR" altLang="en-US" smtClean="0"/>
              <a:pPr>
                <a:defRPr/>
              </a:pPr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881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41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F0659A-2583-4FF1-8CBB-46F2ADCF362D}" type="datetime1">
              <a:rPr lang="ko-KR" altLang="en-US" smtClean="0"/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5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5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58FF92F-1487-421C-B150-70ED342270D6}" type="datetime1">
              <a:rPr lang="ko-KR" altLang="en-US" smtClean="0"/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34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7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0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03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60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8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01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2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41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61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0DC3A9D-89AD-4FAE-9317-3CD35B628964}" type="datetime1">
              <a:rPr lang="ko-KR" altLang="en-US" smtClean="0"/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5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5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5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CBF88FA-DA0F-439A-BDB3-1F06D02E1850}" type="datetime1">
              <a:rPr lang="ko-KR" altLang="en-US" smtClean="0"/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9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553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2" y="7945438"/>
            <a:ext cx="355550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chemeClr val="tx1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ctr" defTabSz="1138163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163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67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35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01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270" algn="ctr" defTabSz="1142023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34" indent="-423834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864" indent="-352402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892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355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817" indent="-280969" algn="l" defTabSz="1138163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609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2811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015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214" indent="-285602" algn="l" defTabSz="1142403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02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0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604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807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010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211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413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615" algn="l" defTabSz="1142403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2166410" y="2702074"/>
            <a:ext cx="11291167" cy="2374557"/>
          </a:xfrm>
        </p:spPr>
        <p:txBody>
          <a:bodyPr/>
          <a:lstStyle/>
          <a:p>
            <a:r>
              <a:rPr lang="en-US" altLang="ko-KR" sz="4000" b="1" dirty="0"/>
              <a:t>Views on Rel-20 Ambient IoT</a:t>
            </a:r>
            <a:endParaRPr lang="ko-KR" altLang="en-US" sz="4000" dirty="0"/>
          </a:p>
        </p:txBody>
      </p:sp>
      <p:sp>
        <p:nvSpPr>
          <p:cNvPr id="3" name="직사각형 2"/>
          <p:cNvSpPr/>
          <p:nvPr/>
        </p:nvSpPr>
        <p:spPr>
          <a:xfrm>
            <a:off x="193053" y="181797"/>
            <a:ext cx="7618941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RAN#107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Incheon, Korea, March 12 - 14, 2025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1171901" y="236609"/>
            <a:ext cx="38750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RP-250160</a:t>
            </a:r>
            <a:endParaRPr lang="en-US" altLang="ko-KR" sz="2400" b="1" i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386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5688632"/>
          </a:xfrm>
        </p:spPr>
        <p:txBody>
          <a:bodyPr>
            <a:no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Standardization of Rel-20 NR will start from June 2025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First package of Rel-20 WIs/SIs will be approved in RAN#108 in June 2025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It is expected to start the 2</a:t>
            </a:r>
            <a:r>
              <a:rPr lang="en-US" altLang="ko-KR" baseline="30000" dirty="0">
                <a:solidFill>
                  <a:schemeClr val="tx1"/>
                </a:solidFill>
              </a:rPr>
              <a:t>nd</a:t>
            </a:r>
            <a:r>
              <a:rPr lang="en-US" altLang="ko-KR" dirty="0">
                <a:solidFill>
                  <a:schemeClr val="tx1"/>
                </a:solidFill>
              </a:rPr>
              <a:t> phase of standardization of Ambient IoT for NR in Rel-20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In general, WI scope of Rel-19 Ambient IoT is focused on essential scenarios/features for the first step deployment based on the outcomes of Rel-19 study, as shown below;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Target scenarios/topologies focus on indoor, topology 1, DO-DTT and DT, and FR1 licensed FDD spectrum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Target device types focus on device type 1 </a:t>
            </a:r>
            <a:r>
              <a:rPr lang="en-US" altLang="ko-KR" strike="sngStrike" dirty="0">
                <a:solidFill>
                  <a:srgbClr val="FF0000"/>
                </a:solidFill>
              </a:rPr>
              <a:t> 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PHY layer design to support the target scenarios/topologies/device types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L2 protocol structure and new A-IoT MAC PDU formats for data, control, and paging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A-IoT paging (focusing on a single reader scenario) and random access </a:t>
            </a:r>
          </a:p>
          <a:p>
            <a:pPr lvl="1">
              <a:spcBef>
                <a:spcPts val="1000"/>
              </a:spcBef>
            </a:pPr>
            <a:r>
              <a:rPr lang="en-US" altLang="ko-KR" dirty="0">
                <a:solidFill>
                  <a:schemeClr val="tx1"/>
                </a:solidFill>
              </a:rPr>
              <a:t>RAN architecture and signaling and procedures for CN-RAN interface (NGAP enhancement) </a:t>
            </a:r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E6EA0437-B393-5C7F-E804-0A16AB085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2914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8A3A7-5F3B-9846-3AE2-38FBC6671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BF5455-8A9E-51DB-13EB-3B6F5845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Ambient IoT (1)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D12014-B7C2-E24A-DEBE-375BEEC7D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In our view, Rel-20 Ambient IoT should focus on 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Extended scenarios/topologies; and 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Enhanced functionalities  </a:t>
            </a:r>
          </a:p>
          <a:p>
            <a:pPr>
              <a:spcBef>
                <a:spcPts val="1000"/>
              </a:spcBef>
            </a:pPr>
            <a:r>
              <a:rPr lang="en-US" altLang="ko-KR" sz="2400" dirty="0"/>
              <a:t>For extended scenarios/topologies,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Topology 2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Deployment scenario 2 (device indoors, BS outdoors) for all devices (1/2a/2b)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FR1 licensed TDD and DO-A traffic scenarios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These two may require study for the first few months in Rel-20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Device 2a and 2b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use cases that require ~ 50 meters, or even larger coverage (if agreed)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FR1 licensed FDD spectrum without any spectrum regulation issues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Large frequency shift for device type 2a (if feasible)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expand the use case scenarios in FR1 licensed FDD spectrum (e.g., to support the case where</a:t>
            </a:r>
            <a:r>
              <a:rPr lang="ko-KR" altLang="en-US" sz="2200" dirty="0">
                <a:solidFill>
                  <a:schemeClr val="tx1"/>
                </a:solidFill>
              </a:rPr>
              <a:t> </a:t>
            </a:r>
            <a:r>
              <a:rPr lang="en-US" altLang="ko-KR" sz="2200" dirty="0">
                <a:solidFill>
                  <a:schemeClr val="tx1"/>
                </a:solidFill>
              </a:rPr>
              <a:t>CW2D</a:t>
            </a:r>
            <a:r>
              <a:rPr lang="ko-KR" altLang="en-US" sz="2200" dirty="0">
                <a:solidFill>
                  <a:schemeClr val="tx1"/>
                </a:solidFill>
              </a:rPr>
              <a:t> </a:t>
            </a:r>
            <a:r>
              <a:rPr lang="en-US" altLang="ko-KR" sz="2200" dirty="0">
                <a:solidFill>
                  <a:schemeClr val="tx1"/>
                </a:solidFill>
              </a:rPr>
              <a:t>is in DL and</a:t>
            </a:r>
            <a:r>
              <a:rPr lang="ko-KR" altLang="en-US" sz="2200" dirty="0">
                <a:solidFill>
                  <a:schemeClr val="tx1"/>
                </a:solidFill>
              </a:rPr>
              <a:t> </a:t>
            </a:r>
            <a:r>
              <a:rPr lang="en-US" altLang="ko-KR" sz="2200" dirty="0">
                <a:solidFill>
                  <a:schemeClr val="tx1"/>
                </a:solidFill>
              </a:rPr>
              <a:t>D2R is in UL in FR1 licensed FDD spectrum)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case where readers do NOT have (enough) in-band full-duplex (or SIC) capabilities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36AA455-EE8E-7770-B19A-FFFE98BE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06288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8A3A7-5F3B-9846-3AE2-38FBC6671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BF5455-8A9E-51DB-13EB-3B6F5845C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Ambient IoT (2)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ED12014-B7C2-E24A-DEBE-375BEEC7DD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For enhanced functionalities,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Coverage extension</a:t>
            </a:r>
            <a:endParaRPr lang="en-US" altLang="ko-KR" sz="2200" dirty="0">
              <a:solidFill>
                <a:srgbClr val="0000FF"/>
              </a:solidFill>
            </a:endParaRP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improve indoor coverage for Device 1/2a, or to improve indoor/outdoor coverage for Device 2b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Techniques to enable this would include repetition, retransmission, CW node control/coordination, etc.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Capacity enhancements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use cases that require larger connection density or shorter inventory latency compared to Rel-19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Techniques to enable this would include </a:t>
            </a:r>
            <a:r>
              <a:rPr lang="en-US" altLang="ko-KR" sz="2200" dirty="0" smtClean="0">
                <a:solidFill>
                  <a:schemeClr val="tx1"/>
                </a:solidFill>
              </a:rPr>
              <a:t>R2D FDMA, enhancements </a:t>
            </a:r>
            <a:r>
              <a:rPr lang="en-US" altLang="ko-KR" sz="2200" dirty="0">
                <a:solidFill>
                  <a:schemeClr val="tx1"/>
                </a:solidFill>
              </a:rPr>
              <a:t>of resolution of TDMA/FDMA (e.g., support of sub-slot for TDMA, 2-dimensional TDMA and FDMA, etc</a:t>
            </a:r>
            <a:r>
              <a:rPr lang="en-US" altLang="ko-KR" sz="2200" dirty="0" smtClean="0">
                <a:solidFill>
                  <a:schemeClr val="tx1"/>
                </a:solidFill>
              </a:rPr>
              <a:t>.), </a:t>
            </a:r>
            <a:r>
              <a:rPr lang="en-US" altLang="ko-KR" sz="2200" dirty="0">
                <a:solidFill>
                  <a:schemeClr val="tx1"/>
                </a:solidFill>
              </a:rPr>
              <a:t>and inter-reader </a:t>
            </a:r>
            <a:r>
              <a:rPr lang="en-US" altLang="ko-KR" sz="2200" dirty="0" smtClean="0">
                <a:solidFill>
                  <a:schemeClr val="tx1"/>
                </a:solidFill>
              </a:rPr>
              <a:t>coordination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 smtClean="0">
                <a:solidFill>
                  <a:schemeClr val="tx1"/>
                </a:solidFill>
              </a:rPr>
              <a:t>Enhancements </a:t>
            </a:r>
            <a:r>
              <a:rPr lang="en-US" altLang="ko-KR" sz="2200" dirty="0">
                <a:solidFill>
                  <a:schemeClr val="tx1"/>
                </a:solidFill>
              </a:rPr>
              <a:t>of proximity detection accuracy/coverage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To support the proximity services that require higher accuracy/coverage compared to Rel-19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E.g., dedicated signals and/or procedures for proximity determination can be considered for improved accuracy/coverage</a:t>
            </a:r>
          </a:p>
          <a:p>
            <a:endParaRPr lang="en-US" altLang="ko-KR" sz="2400" dirty="0"/>
          </a:p>
          <a:p>
            <a:endParaRPr lang="en-US" altLang="ko-KR" sz="24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36AA455-EE8E-7770-B19A-FFFE98BEF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4795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7BB5B-7608-32DA-66AB-1D9346BE4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4B5CAE9-4FD8-A452-866F-2E585C69F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Ambient IoT (3)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DB409C0-26E4-08AB-C937-01CF08B223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For enhanced functionalities of RAN2,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D2R scheduling enhancements considering device’s remaining energy level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A-IoT device may not have sufficient energy to perform the remaining D2R transmissions.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D2R scheduling enhancements for Rel-20 A-IoT includes: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Energy status indication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RAN2 enhancements to support R2D FDMA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If FDMA is applicable for R2D direction, RAN2 enhancements </a:t>
            </a:r>
            <a:r>
              <a:rPr lang="en-US" altLang="ko-KR" sz="2200" dirty="0" smtClean="0">
                <a:solidFill>
                  <a:schemeClr val="tx1"/>
                </a:solidFill>
              </a:rPr>
              <a:t>should </a:t>
            </a:r>
            <a:r>
              <a:rPr lang="en-US" altLang="ko-KR" sz="2200" dirty="0">
                <a:solidFill>
                  <a:schemeClr val="tx1"/>
                </a:solidFill>
              </a:rPr>
              <a:t>be considered to exploit R2D FDMA. The following RAN2 functionalities can be considered for the enhancements.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Paging mechanism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Random access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R2D data transmission </a:t>
            </a:r>
            <a:endParaRPr lang="en-US" altLang="ko-KR" sz="1800" dirty="0">
              <a:solidFill>
                <a:schemeClr val="tx1"/>
              </a:solidFill>
            </a:endParaRPr>
          </a:p>
          <a:p>
            <a:pPr lvl="1">
              <a:spcBef>
                <a:spcPts val="1000"/>
              </a:spcBef>
            </a:pP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DE34EA8-B81A-7DDF-D083-876D366EF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4371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3DDDD-ABE4-5AB7-80B1-72FABFDAB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4F68FA-536C-FC67-D25D-8AE4CB56C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Discussion on Rel-20 Ambient IoT (4)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DBDD4E-FA4E-6188-2B12-E6A31C83D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200" y="1333922"/>
            <a:ext cx="14185576" cy="7238578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altLang="ko-KR" sz="2400" dirty="0"/>
              <a:t>For enhanced functionalities of RAN2 and RAN3, we propose to support the following: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A-IoT paging enhancement to support multiple reader scenario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Paging associated to the same service request may be sent from multiple readers in case of paging for wide area covered by multiple cells, overlapped cell scenarios, and localization/positioning. In some scenarios, particularly, localization/positioning, duplicated responses from a device need to be allowed. 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Paging from multiple readers and duplicated responses from a device are considered.</a:t>
            </a:r>
          </a:p>
          <a:p>
            <a:pPr lvl="1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Support of topology 2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The radio resources used by A-IoT radio interface between A-IoT devices and UE reader is controlled by network and the resources are configured to the UE reader via dedicated signaling according to the Rel-19 SI results.</a:t>
            </a:r>
          </a:p>
          <a:p>
            <a:pPr lvl="2">
              <a:spcBef>
                <a:spcPts val="1000"/>
              </a:spcBef>
            </a:pPr>
            <a:r>
              <a:rPr lang="en-US" altLang="ko-KR" sz="2200" dirty="0">
                <a:solidFill>
                  <a:schemeClr val="tx1"/>
                </a:solidFill>
              </a:rPr>
              <a:t>For support of topology 2, study and specify the followings: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Down-selection on solutions (i.e., RRC-based, UP-based) for conveying A-IoT upper layer information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request/assist information from IN UE to </a:t>
            </a:r>
            <a:r>
              <a:rPr lang="en-US" altLang="ko-KR" sz="2000" dirty="0" err="1">
                <a:solidFill>
                  <a:schemeClr val="tx1"/>
                </a:solidFill>
              </a:rPr>
              <a:t>gNB</a:t>
            </a:r>
            <a:endParaRPr lang="en-US" altLang="ko-KR" sz="2000" dirty="0">
              <a:solidFill>
                <a:schemeClr val="tx1"/>
              </a:solidFill>
            </a:endParaRP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control/allocation</a:t>
            </a:r>
          </a:p>
          <a:p>
            <a:pPr lvl="3">
              <a:spcBef>
                <a:spcPts val="1000"/>
              </a:spcBef>
            </a:pPr>
            <a:r>
              <a:rPr lang="en-US" altLang="ko-KR" sz="2000" dirty="0">
                <a:solidFill>
                  <a:schemeClr val="tx1"/>
                </a:solidFill>
              </a:rPr>
              <a:t>A-IoT radio resource validity</a:t>
            </a:r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  <a:p>
            <a:endParaRPr lang="en-US" altLang="ko-KR" sz="2000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CAC3975-F820-90E6-927A-79220FEED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2362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C3EFB1-4FA5-3032-AA01-B0AC59925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Recommended scope of Rel-20 Ambient IoT WI</a:t>
            </a:r>
            <a:endParaRPr lang="ko-KR" altLang="en-US" dirty="0"/>
          </a:p>
        </p:txBody>
      </p:sp>
      <p:graphicFrame>
        <p:nvGraphicFramePr>
          <p:cNvPr id="5" name="내용 개체 틀 4">
            <a:extLst>
              <a:ext uri="{FF2B5EF4-FFF2-40B4-BE49-F238E27FC236}">
                <a16:creationId xmlns:a16="http://schemas.microsoft.com/office/drawing/2014/main" id="{E5ED198D-10F9-8BB3-C23D-C313FA9FD1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7410932"/>
              </p:ext>
            </p:extLst>
          </p:nvPr>
        </p:nvGraphicFramePr>
        <p:xfrm>
          <a:off x="762000" y="1333500"/>
          <a:ext cx="13716000" cy="661193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858000">
                  <a:extLst>
                    <a:ext uri="{9D8B030D-6E8A-4147-A177-3AD203B41FA5}">
                      <a16:colId xmlns:a16="http://schemas.microsoft.com/office/drawing/2014/main" val="224543881"/>
                    </a:ext>
                  </a:extLst>
                </a:gridCol>
                <a:gridCol w="6858000">
                  <a:extLst>
                    <a:ext uri="{9D8B030D-6E8A-4147-A177-3AD203B41FA5}">
                      <a16:colId xmlns:a16="http://schemas.microsoft.com/office/drawing/2014/main" val="630428329"/>
                    </a:ext>
                  </a:extLst>
                </a:gridCol>
              </a:tblGrid>
              <a:tr h="40624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Extended scenarios/topologies</a:t>
                      </a:r>
                      <a:endParaRPr lang="ko-KR" alt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functionalities </a:t>
                      </a:r>
                      <a:endParaRPr lang="ko-KR" altLang="en-US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747590"/>
                  </a:ext>
                </a:extLst>
              </a:tr>
              <a:tr h="6205696">
                <a:tc>
                  <a:txBody>
                    <a:bodyPr/>
                    <a:lstStyle/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Device type 2a and 2b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endParaRPr lang="en-US" altLang="ko-KR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 frequency shift for device type 2a </a:t>
                      </a:r>
                      <a:r>
                        <a:rPr lang="en-US" altLang="ko-KR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(if feasible)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endParaRPr lang="en-US" altLang="ko-KR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topology 2</a:t>
                      </a:r>
                    </a:p>
                    <a:p>
                      <a:pPr marL="914102" lvl="1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A-IoT radio resource request/assist information from IN UE to gNB</a:t>
                      </a:r>
                    </a:p>
                    <a:p>
                      <a:pPr marL="914102" lvl="1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A-IoT radio resource control/allocation</a:t>
                      </a:r>
                    </a:p>
                    <a:p>
                      <a:pPr marL="914102" lvl="1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A-IoT radio resource validity</a:t>
                      </a:r>
                    </a:p>
                    <a:p>
                      <a:pPr marL="914102" lvl="1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Down-selection on solutions (i.e., RRC-based, UP-based) for conveying A-IoT upper layer information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endParaRPr lang="en-US" altLang="ko-KR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DO-A</a:t>
                      </a:r>
                      <a:r>
                        <a:rPr lang="en-US" altLang="ko-KR" sz="20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TDD</a:t>
                      </a:r>
                      <a:endParaRPr lang="en-US" altLang="ko-KR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latinLnBrk="1"/>
                      <a:endParaRPr lang="ko-KR" altLang="en-US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Coverage extension by, e.g.,</a:t>
                      </a:r>
                    </a:p>
                    <a:p>
                      <a:pPr marL="914102" lvl="1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Repetition, retransmission, CW node control/coordination, etc.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endParaRPr lang="en-US" altLang="ko-KR" sz="20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Capacity enhancements by, e.g., </a:t>
                      </a:r>
                    </a:p>
                    <a:p>
                      <a:pPr marL="914102" lvl="1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R2D FDMA</a:t>
                      </a:r>
                    </a:p>
                    <a:p>
                      <a:pPr marL="914102" lvl="1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 of resolution of TDMA/FDMA</a:t>
                      </a:r>
                    </a:p>
                    <a:p>
                      <a:pPr marL="914102" lvl="1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Inter-reader coordination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endParaRPr lang="en-US" altLang="ko-KR" sz="2000" b="1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D2R </a:t>
                      </a:r>
                      <a:r>
                        <a:rPr lang="en-US" altLang="ko-KR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scheduling enhancements considering device’s remaining energy level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endParaRPr lang="en-US" altLang="ko-KR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1142403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ko-KR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 enhancements for R2D FDMA including paging, RA, and R2D data transmission</a:t>
                      </a:r>
                    </a:p>
                    <a:p>
                      <a:pPr marL="0" indent="0" latinLnBrk="1">
                        <a:buFont typeface="Arial" panose="020B0604020202020204" pitchFamily="34" charset="0"/>
                        <a:buNone/>
                      </a:pPr>
                      <a:endParaRPr lang="en-US" altLang="ko-KR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A-IoT paging enhancements to support multiple reader scenario</a:t>
                      </a: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endParaRPr lang="en-US" altLang="ko-KR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342900" indent="-34290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2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 of proximity detection accuracy/coverage</a:t>
                      </a:r>
                      <a:endParaRPr lang="ko-KR" altLang="en-US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209965"/>
                  </a:ext>
                </a:extLst>
              </a:tr>
            </a:tbl>
          </a:graphicData>
        </a:graphic>
      </p:graphicFrame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79AE0EE-D0A8-75CB-E4BF-9D90B5427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81233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126B1-5379-444F-8DBB-0A41228BE666}">
  <ds:schemaRefs>
    <ds:schemaRef ds:uri="http://schemas.microsoft.com/sharepoint/v3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purl.org/dc/dcmitype/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78666</TotalTime>
  <Words>900</Words>
  <Application>Microsoft Office PowerPoint</Application>
  <PresentationFormat>사용자 지정</PresentationFormat>
  <Paragraphs>137</Paragraphs>
  <Slides>7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LG스마트체 Bold</vt:lpstr>
      <vt:lpstr>LG스마트체 Regular</vt:lpstr>
      <vt:lpstr>굴림</vt:lpstr>
      <vt:lpstr>맑은 고딕</vt:lpstr>
      <vt:lpstr>Arial</vt:lpstr>
      <vt:lpstr>Office 테마</vt:lpstr>
      <vt:lpstr>Views on Rel-20 Ambient IoT</vt:lpstr>
      <vt:lpstr>Background</vt:lpstr>
      <vt:lpstr>Discussion on Rel-20 Ambient IoT (1)</vt:lpstr>
      <vt:lpstr>Discussion on Rel-20 Ambient IoT (2)</vt:lpstr>
      <vt:lpstr>Discussion on Rel-20 Ambient IoT (3)</vt:lpstr>
      <vt:lpstr>Discussion on Rel-20 Ambient IoT (4)</vt:lpstr>
      <vt:lpstr>Recommended scope of Rel-20 Ambient IoT WI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Jay KIM (LG Electronics)</cp:lastModifiedBy>
  <cp:revision>3582</cp:revision>
  <dcterms:created xsi:type="dcterms:W3CDTF">2016-10-11T04:12:52Z</dcterms:created>
  <dcterms:modified xsi:type="dcterms:W3CDTF">2025-02-28T09:13:43Z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