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4"/>
  </p:sldMasterIdLst>
  <p:notesMasterIdLst>
    <p:notesMasterId r:id="rId12"/>
  </p:notesMasterIdLst>
  <p:sldIdLst>
    <p:sldId id="807" r:id="rId5"/>
    <p:sldId id="823" r:id="rId6"/>
    <p:sldId id="824" r:id="rId7"/>
    <p:sldId id="826" r:id="rId8"/>
    <p:sldId id="825" r:id="rId9"/>
    <p:sldId id="828" r:id="rId10"/>
    <p:sldId id="829" r:id="rId11"/>
  </p:sldIdLst>
  <p:sldSz cx="15240000" cy="8572500"/>
  <p:notesSz cx="6858000" cy="9144000"/>
  <p:defaultTextStyle>
    <a:defPPr>
      <a:defRPr lang="ko-KR"/>
    </a:defPPr>
    <a:lvl1pPr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1pPr>
    <a:lvl2pPr marL="566738" indent="-16033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2pPr>
    <a:lvl3pPr marL="1138238" indent="-323850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3pPr>
    <a:lvl4pPr marL="1709738" indent="-485775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4pPr>
    <a:lvl5pPr marL="2281238" indent="-649288" algn="l" defTabSz="1138238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panose="020B0600000101010101" pitchFamily="50" charset="-127"/>
        <a:ea typeface="굴림" panose="020B0600000101010101" pitchFamily="50" charset="-127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73759ADF-5E35-4F33-99D5-3D7E0C37BF4B}">
          <p14:sldIdLst>
            <p14:sldId id="807"/>
            <p14:sldId id="823"/>
            <p14:sldId id="824"/>
            <p14:sldId id="826"/>
            <p14:sldId id="825"/>
            <p14:sldId id="828"/>
            <p14:sldId id="82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5400" userDrawn="1">
          <p15:clr>
            <a:srgbClr val="A4A3A4"/>
          </p15:clr>
        </p15:guide>
        <p15:guide id="2" pos="48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34"/>
    <a:srgbClr val="FF6699"/>
    <a:srgbClr val="E46C0A"/>
    <a:srgbClr val="FFFFFF"/>
    <a:srgbClr val="0067A6"/>
    <a:srgbClr val="6B6B6B"/>
    <a:srgbClr val="000046"/>
    <a:srgbClr val="336699"/>
    <a:srgbClr val="D60093"/>
    <a:srgbClr val="D9CB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밝은 스타일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75" autoAdjust="0"/>
    <p:restoredTop sz="95320" autoAdjust="0"/>
  </p:normalViewPr>
  <p:slideViewPr>
    <p:cSldViewPr>
      <p:cViewPr varScale="1">
        <p:scale>
          <a:sx n="66" d="100"/>
          <a:sy n="66" d="100"/>
        </p:scale>
        <p:origin x="696" y="67"/>
      </p:cViewPr>
      <p:guideLst>
        <p:guide orient="horz" pos="5400"/>
        <p:guide pos="4801"/>
      </p:guideLst>
    </p:cSldViewPr>
  </p:slideViewPr>
  <p:outlineViewPr>
    <p:cViewPr>
      <p:scale>
        <a:sx n="33" d="100"/>
        <a:sy n="33" d="100"/>
      </p:scale>
      <p:origin x="0" y="-139757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4" d="100"/>
        <a:sy n="74" d="100"/>
      </p:scale>
      <p:origin x="0" y="0"/>
    </p:cViewPr>
  </p:sorterViewPr>
  <p:notesViewPr>
    <p:cSldViewPr>
      <p:cViewPr varScale="1">
        <p:scale>
          <a:sx n="96" d="100"/>
          <a:sy n="96" d="100"/>
        </p:scale>
        <p:origin x="4022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6BAD7FF-D36C-4FD7-861A-7DD420B5754E}" type="datetimeFigureOut">
              <a:rPr lang="ko-KR" altLang="en-US"/>
              <a:pPr>
                <a:defRPr/>
              </a:pPr>
              <a:t>2025-02-28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noProof="0"/>
              <a:t>마스터 텍스트 스타일을 편집합니다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279953" eaLnBrk="1" fontAlgn="auto" latinLnBrk="1" hangingPunct="1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1279525" eaLnBrk="1" latinLnBrk="1" hangingPunct="1">
              <a:defRPr kumimoji="0" sz="1200"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>
              <a:defRPr/>
            </a:pPr>
            <a:fld id="{0D7977B6-C3DC-471B-9E18-7C83DD0CC473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18956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66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38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7097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281238" algn="l" defTabSz="1138238" rtl="0" eaLnBrk="0" fontAlgn="base" latinLnBrk="1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85620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42744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998678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569920" algn="l" defTabSz="1142480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84176" y="2342035"/>
            <a:ext cx="12954000" cy="2080815"/>
          </a:xfrm>
          <a:noFill/>
          <a:ln w="28575">
            <a:noFill/>
          </a:ln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3E21478-757F-499F-A6EA-89EA3D10FE73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1284176" y="4494857"/>
            <a:ext cx="13055637" cy="0"/>
          </a:xfrm>
          <a:prstGeom prst="line">
            <a:avLst/>
          </a:prstGeom>
          <a:ln w="571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1284176" y="4422849"/>
            <a:ext cx="13055637" cy="0"/>
          </a:xfrm>
          <a:prstGeom prst="line">
            <a:avLst/>
          </a:prstGeom>
          <a:ln w="6350">
            <a:solidFill>
              <a:srgbClr val="A500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직사각형 7"/>
          <p:cNvSpPr/>
          <p:nvPr userDrawn="1"/>
        </p:nvSpPr>
        <p:spPr>
          <a:xfrm>
            <a:off x="144810" y="181794"/>
            <a:ext cx="5715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RAN#107</a:t>
            </a:r>
          </a:p>
          <a:p>
            <a:r>
              <a:rPr lang="en-US" altLang="ko-KR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Incheon, Korea, March 12 - 14, 2025</a:t>
            </a:r>
          </a:p>
        </p:txBody>
      </p:sp>
      <p:sp>
        <p:nvSpPr>
          <p:cNvPr id="10" name="직사각형 9"/>
          <p:cNvSpPr/>
          <p:nvPr userDrawn="1"/>
        </p:nvSpPr>
        <p:spPr>
          <a:xfrm>
            <a:off x="12156504" y="274126"/>
            <a:ext cx="29066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2400" b="1" i="1" dirty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RP-250159</a:t>
            </a:r>
          </a:p>
        </p:txBody>
      </p:sp>
      <p:pic>
        <p:nvPicPr>
          <p:cNvPr id="13" name="Picture 10" descr="Download LG Electronics Logo in SVG Vector or PNG File Format - Logo.wine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54" b="38547"/>
          <a:stretch/>
        </p:blipFill>
        <p:spPr bwMode="auto">
          <a:xfrm>
            <a:off x="5819800" y="4860606"/>
            <a:ext cx="3456384" cy="50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7013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ChangeArrowheads="1"/>
          </p:cNvSpPr>
          <p:nvPr userDrawn="1"/>
        </p:nvSpPr>
        <p:spPr bwMode="auto">
          <a:xfrm rot="5400000">
            <a:off x="7080000" y="-7079998"/>
            <a:ext cx="1080000" cy="15240000"/>
          </a:xfrm>
          <a:prstGeom prst="rect">
            <a:avLst/>
          </a:prstGeom>
          <a:solidFill>
            <a:srgbClr val="A5003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1pPr>
            <a:lvl2pPr marL="566738" indent="-16033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2pPr>
            <a:lvl3pPr marL="1138238" indent="-323850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3pPr>
            <a:lvl4pPr marL="1709738" indent="-485775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4pPr>
            <a:lvl5pPr marL="2281238" indent="-649288" algn="l" defTabSz="1138238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  <a:cs typeface="+mn-cs"/>
              </a:defRPr>
            </a:lvl9pPr>
          </a:lstStyle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61894" y="80268"/>
            <a:ext cx="13716212" cy="919014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761894" y="1333922"/>
            <a:ext cx="13716212" cy="6480720"/>
          </a:xfrm>
        </p:spPr>
        <p:txBody>
          <a:bodyPr/>
          <a:lstStyle>
            <a:lvl1pPr>
              <a:defRPr sz="2800" b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8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 b="0">
                <a:solidFill>
                  <a:srgbClr val="6B6B6B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2EC3A8E2-B9DE-437B-B571-263DA6FC8CC7}" type="datetimeFigureOut">
              <a:rPr lang="ko-KR" altLang="en-US" smtClean="0"/>
              <a:pPr>
                <a:defRPr/>
              </a:pPr>
              <a:t>2025-02-28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45A508B9-9A56-4258-898F-68993A65175B}" type="slidenum">
              <a:rPr lang="ko-KR" altLang="en-US" smtClean="0"/>
              <a:pPr>
                <a:defRPr/>
              </a:pPr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9370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203856" y="5508628"/>
            <a:ext cx="12954000" cy="1702593"/>
          </a:xfrm>
        </p:spPr>
        <p:txBody>
          <a:bodyPr anchor="t"/>
          <a:lstStyle>
            <a:lvl1pPr algn="l">
              <a:defRPr sz="5000" b="1" cap="all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203856" y="3633393"/>
            <a:ext cx="12954000" cy="1875233"/>
          </a:xfrm>
        </p:spPr>
        <p:txBody>
          <a:bodyPr anchor="b"/>
          <a:lstStyle>
            <a:lvl1pPr marL="0" indent="0">
              <a:buNone/>
              <a:defRPr sz="25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7124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2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1371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8495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56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2744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9986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6992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0AC0706-528C-4E5B-A316-71D515866196}" type="datetimeFigureOut">
              <a:rPr lang="ko-KR" altLang="en-US" smtClean="0"/>
              <a:pPr>
                <a:defRPr/>
              </a:pPr>
              <a:t>2025-02-28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F1BA13A-E3D8-4B07-8D20-4216E347B617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41314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365"/>
            <a:ext cx="15240000" cy="1123950"/>
          </a:xfrm>
          <a:prstGeom prst="rect">
            <a:avLst/>
          </a:prstGeom>
        </p:spPr>
      </p:pic>
      <p:cxnSp>
        <p:nvCxnSpPr>
          <p:cNvPr id="5" name="직선 연결선 4"/>
          <p:cNvCxnSpPr/>
          <p:nvPr userDrawn="1"/>
        </p:nvCxnSpPr>
        <p:spPr>
          <a:xfrm>
            <a:off x="674687" y="1112585"/>
            <a:ext cx="14565313" cy="0"/>
          </a:xfrm>
          <a:prstGeom prst="line">
            <a:avLst/>
          </a:prstGeom>
          <a:ln w="6350">
            <a:solidFill>
              <a:srgbClr val="6D6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4273BB99-4B1B-4E63-9665-F72BCD29B35E}"/>
              </a:ext>
            </a:extLst>
          </p:cNvPr>
          <p:cNvSpPr/>
          <p:nvPr userDrawn="1"/>
        </p:nvSpPr>
        <p:spPr>
          <a:xfrm>
            <a:off x="14771687" y="0"/>
            <a:ext cx="468313" cy="450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4" name="TextBox 2">
            <a:extLst>
              <a:ext uri="{FF2B5EF4-FFF2-40B4-BE49-F238E27FC236}">
                <a16:creationId xmlns:a16="http://schemas.microsoft.com/office/drawing/2014/main" id="{42366B40-46B1-459F-9CEB-6099FBD2D1B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4792444" y="103188"/>
            <a:ext cx="43473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defRPr/>
            </a:pPr>
            <a:fld id="{A23820D3-279A-4935-B563-AD79D6027581}" type="slidenum">
              <a:rPr lang="ko-KR" altLang="en-US" sz="1125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>
                <a:defRPr/>
              </a:pPr>
              <a:t>‹#›</a:t>
            </a:fld>
            <a:endParaRPr lang="ko-KR" altLang="en-US" sz="1125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82E8F4C-FB7F-422C-AAD9-BF36DF24BE46}"/>
              </a:ext>
            </a:extLst>
          </p:cNvPr>
          <p:cNvSpPr/>
          <p:nvPr userDrawn="1"/>
        </p:nvSpPr>
        <p:spPr>
          <a:xfrm>
            <a:off x="14771687" y="0"/>
            <a:ext cx="468313" cy="45045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6" name="TextBox 2">
            <a:extLst>
              <a:ext uri="{FF2B5EF4-FFF2-40B4-BE49-F238E27FC236}">
                <a16:creationId xmlns:a16="http://schemas.microsoft.com/office/drawing/2014/main" id="{7C34368E-2CB2-41C6-AA2F-D166504F5E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4779620" y="103188"/>
            <a:ext cx="460382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defRPr/>
            </a:pPr>
            <a:fld id="{CDA6B489-3885-4489-B0BF-9512F242DAAC}" type="slidenum">
              <a:rPr lang="ko-KR" altLang="en-US" sz="1250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>
                <a:defRPr/>
              </a:pPr>
              <a:t>‹#›</a:t>
            </a:fld>
            <a:endParaRPr lang="ko-KR" altLang="en-US" sz="1250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56332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365"/>
            <a:ext cx="15240000" cy="1123950"/>
          </a:xfrm>
          <a:prstGeom prst="rect">
            <a:avLst/>
          </a:prstGeom>
        </p:spPr>
      </p:pic>
      <p:cxnSp>
        <p:nvCxnSpPr>
          <p:cNvPr id="5" name="직선 연결선 4"/>
          <p:cNvCxnSpPr/>
          <p:nvPr userDrawn="1"/>
        </p:nvCxnSpPr>
        <p:spPr>
          <a:xfrm>
            <a:off x="674687" y="1112585"/>
            <a:ext cx="14565313" cy="0"/>
          </a:xfrm>
          <a:prstGeom prst="line">
            <a:avLst/>
          </a:prstGeom>
          <a:ln w="6350">
            <a:solidFill>
              <a:srgbClr val="6D6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4273BB99-4B1B-4E63-9665-F72BCD29B35E}"/>
              </a:ext>
            </a:extLst>
          </p:cNvPr>
          <p:cNvSpPr/>
          <p:nvPr userDrawn="1"/>
        </p:nvSpPr>
        <p:spPr>
          <a:xfrm>
            <a:off x="14771687" y="0"/>
            <a:ext cx="468313" cy="450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4" name="TextBox 2">
            <a:extLst>
              <a:ext uri="{FF2B5EF4-FFF2-40B4-BE49-F238E27FC236}">
                <a16:creationId xmlns:a16="http://schemas.microsoft.com/office/drawing/2014/main" id="{42366B40-46B1-459F-9CEB-6099FBD2D1B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4792444" y="103188"/>
            <a:ext cx="43473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defRPr/>
            </a:pPr>
            <a:fld id="{A23820D3-279A-4935-B563-AD79D6027581}" type="slidenum">
              <a:rPr lang="ko-KR" altLang="en-US" sz="1125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>
                <a:defRPr/>
              </a:pPr>
              <a:t>‹#›</a:t>
            </a:fld>
            <a:endParaRPr lang="ko-KR" altLang="en-US" sz="1125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82E8F4C-FB7F-422C-AAD9-BF36DF24BE46}"/>
              </a:ext>
            </a:extLst>
          </p:cNvPr>
          <p:cNvSpPr/>
          <p:nvPr userDrawn="1"/>
        </p:nvSpPr>
        <p:spPr>
          <a:xfrm>
            <a:off x="14771687" y="0"/>
            <a:ext cx="468313" cy="45045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6" name="TextBox 2">
            <a:extLst>
              <a:ext uri="{FF2B5EF4-FFF2-40B4-BE49-F238E27FC236}">
                <a16:creationId xmlns:a16="http://schemas.microsoft.com/office/drawing/2014/main" id="{7C34368E-2CB2-41C6-AA2F-D166504F5E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4779620" y="103188"/>
            <a:ext cx="460382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defRPr/>
            </a:pPr>
            <a:fld id="{CDA6B489-3885-4489-B0BF-9512F242DAAC}" type="slidenum">
              <a:rPr lang="ko-KR" altLang="en-US" sz="1250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>
                <a:defRPr/>
              </a:pPr>
              <a:t>‹#›</a:t>
            </a:fld>
            <a:endParaRPr lang="ko-KR" altLang="en-US" sz="1250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49885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365"/>
            <a:ext cx="15240000" cy="1123950"/>
          </a:xfrm>
          <a:prstGeom prst="rect">
            <a:avLst/>
          </a:prstGeom>
        </p:spPr>
      </p:pic>
      <p:cxnSp>
        <p:nvCxnSpPr>
          <p:cNvPr id="5" name="직선 연결선 4"/>
          <p:cNvCxnSpPr/>
          <p:nvPr userDrawn="1"/>
        </p:nvCxnSpPr>
        <p:spPr>
          <a:xfrm>
            <a:off x="674687" y="1112585"/>
            <a:ext cx="14565313" cy="0"/>
          </a:xfrm>
          <a:prstGeom prst="line">
            <a:avLst/>
          </a:prstGeom>
          <a:ln w="6350">
            <a:solidFill>
              <a:srgbClr val="6D6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4273BB99-4B1B-4E63-9665-F72BCD29B35E}"/>
              </a:ext>
            </a:extLst>
          </p:cNvPr>
          <p:cNvSpPr/>
          <p:nvPr userDrawn="1"/>
        </p:nvSpPr>
        <p:spPr>
          <a:xfrm>
            <a:off x="14771687" y="0"/>
            <a:ext cx="468313" cy="450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4" name="TextBox 2">
            <a:extLst>
              <a:ext uri="{FF2B5EF4-FFF2-40B4-BE49-F238E27FC236}">
                <a16:creationId xmlns:a16="http://schemas.microsoft.com/office/drawing/2014/main" id="{42366B40-46B1-459F-9CEB-6099FBD2D1B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4792444" y="103188"/>
            <a:ext cx="43473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defRPr/>
            </a:pPr>
            <a:fld id="{A23820D3-279A-4935-B563-AD79D6027581}" type="slidenum">
              <a:rPr lang="ko-KR" altLang="en-US" sz="1125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>
                <a:defRPr/>
              </a:pPr>
              <a:t>‹#›</a:t>
            </a:fld>
            <a:endParaRPr lang="ko-KR" altLang="en-US" sz="1125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82E8F4C-FB7F-422C-AAD9-BF36DF24BE46}"/>
              </a:ext>
            </a:extLst>
          </p:cNvPr>
          <p:cNvSpPr/>
          <p:nvPr userDrawn="1"/>
        </p:nvSpPr>
        <p:spPr>
          <a:xfrm>
            <a:off x="14771687" y="0"/>
            <a:ext cx="468313" cy="45045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6" name="TextBox 2">
            <a:extLst>
              <a:ext uri="{FF2B5EF4-FFF2-40B4-BE49-F238E27FC236}">
                <a16:creationId xmlns:a16="http://schemas.microsoft.com/office/drawing/2014/main" id="{7C34368E-2CB2-41C6-AA2F-D166504F5E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4779620" y="103188"/>
            <a:ext cx="460382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defRPr/>
            </a:pPr>
            <a:fld id="{CDA6B489-3885-4489-B0BF-9512F242DAAC}" type="slidenum">
              <a:rPr lang="ko-KR" altLang="en-US" sz="1250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>
                <a:defRPr/>
              </a:pPr>
              <a:t>‹#›</a:t>
            </a:fld>
            <a:endParaRPr lang="ko-KR" altLang="en-US" sz="1250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29489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365"/>
            <a:ext cx="15240000" cy="1123950"/>
          </a:xfrm>
          <a:prstGeom prst="rect">
            <a:avLst/>
          </a:prstGeom>
        </p:spPr>
      </p:pic>
      <p:cxnSp>
        <p:nvCxnSpPr>
          <p:cNvPr id="5" name="직선 연결선 4"/>
          <p:cNvCxnSpPr/>
          <p:nvPr userDrawn="1"/>
        </p:nvCxnSpPr>
        <p:spPr>
          <a:xfrm>
            <a:off x="674687" y="1112585"/>
            <a:ext cx="14565313" cy="0"/>
          </a:xfrm>
          <a:prstGeom prst="line">
            <a:avLst/>
          </a:prstGeom>
          <a:ln w="6350">
            <a:solidFill>
              <a:srgbClr val="6D6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4273BB99-4B1B-4E63-9665-F72BCD29B35E}"/>
              </a:ext>
            </a:extLst>
          </p:cNvPr>
          <p:cNvSpPr/>
          <p:nvPr userDrawn="1"/>
        </p:nvSpPr>
        <p:spPr>
          <a:xfrm>
            <a:off x="14771687" y="0"/>
            <a:ext cx="468313" cy="450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4" name="TextBox 2">
            <a:extLst>
              <a:ext uri="{FF2B5EF4-FFF2-40B4-BE49-F238E27FC236}">
                <a16:creationId xmlns:a16="http://schemas.microsoft.com/office/drawing/2014/main" id="{42366B40-46B1-459F-9CEB-6099FBD2D1B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4792444" y="103188"/>
            <a:ext cx="43473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defRPr/>
            </a:pPr>
            <a:fld id="{A23820D3-279A-4935-B563-AD79D6027581}" type="slidenum">
              <a:rPr lang="ko-KR" altLang="en-US" sz="1125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>
                <a:defRPr/>
              </a:pPr>
              <a:t>‹#›</a:t>
            </a:fld>
            <a:endParaRPr lang="ko-KR" altLang="en-US" sz="1125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82E8F4C-FB7F-422C-AAD9-BF36DF24BE46}"/>
              </a:ext>
            </a:extLst>
          </p:cNvPr>
          <p:cNvSpPr/>
          <p:nvPr userDrawn="1"/>
        </p:nvSpPr>
        <p:spPr>
          <a:xfrm>
            <a:off x="14771687" y="0"/>
            <a:ext cx="468313" cy="45045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6" name="TextBox 2">
            <a:extLst>
              <a:ext uri="{FF2B5EF4-FFF2-40B4-BE49-F238E27FC236}">
                <a16:creationId xmlns:a16="http://schemas.microsoft.com/office/drawing/2014/main" id="{7C34368E-2CB2-41C6-AA2F-D166504F5E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4779620" y="103188"/>
            <a:ext cx="460382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defRPr/>
            </a:pPr>
            <a:fld id="{CDA6B489-3885-4489-B0BF-9512F242DAAC}" type="slidenum">
              <a:rPr lang="ko-KR" altLang="en-US" sz="1250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>
                <a:defRPr/>
              </a:pPr>
              <a:t>‹#›</a:t>
            </a:fld>
            <a:endParaRPr lang="ko-KR" altLang="en-US" sz="1250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75556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제목 개체 틀 1"/>
          <p:cNvSpPr>
            <a:spLocks noGrp="1"/>
          </p:cNvSpPr>
          <p:nvPr>
            <p:ph type="title"/>
          </p:nvPr>
        </p:nvSpPr>
        <p:spPr bwMode="auto">
          <a:xfrm>
            <a:off x="761894" y="342900"/>
            <a:ext cx="13716212" cy="91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1027" name="텍스트 개체 틀 2"/>
          <p:cNvSpPr>
            <a:spLocks noGrp="1"/>
          </p:cNvSpPr>
          <p:nvPr>
            <p:ph type="body" idx="1"/>
          </p:nvPr>
        </p:nvSpPr>
        <p:spPr bwMode="auto">
          <a:xfrm>
            <a:off x="761894" y="1549946"/>
            <a:ext cx="13716212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48" tIns="57124" rIns="114248" bIns="571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761894" y="7945438"/>
            <a:ext cx="3555506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defTabSz="1139628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6711C1B2-90F4-49F8-A375-40DDE5F017A8}" type="datetimeFigureOut">
              <a:rPr lang="ko-KR" altLang="en-US" smtClean="0"/>
              <a:pPr>
                <a:defRPr/>
              </a:pPr>
              <a:t>2025-02-28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5206277" y="7945438"/>
            <a:ext cx="4827447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ctr" defTabSz="1139628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922600" y="7945438"/>
            <a:ext cx="3555506" cy="457200"/>
          </a:xfrm>
          <a:prstGeom prst="rect">
            <a:avLst/>
          </a:prstGeom>
        </p:spPr>
        <p:txBody>
          <a:bodyPr vert="horz" wrap="square" lIns="114248" tIns="57124" rIns="114248" bIns="57124" numCol="1" anchor="ctr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0" sz="1400">
                <a:solidFill>
                  <a:srgbClr val="898989"/>
                </a:solidFill>
                <a:latin typeface="Arial" panose="020B0604020202020204" pitchFamily="34" charset="0"/>
                <a:ea typeface="LG스마트체 Regular" panose="020B0600000101010101" pitchFamily="50" charset="-127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5AF0625-BC22-4FB1-A8E6-F900B1E07C1A}" type="slidenum">
              <a:rPr lang="ko-KR" altLang="en-US" smtClean="0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defTabSz="1138238" rtl="0" eaLnBrk="0" fontAlgn="base" latinLnBrk="1" hangingPunct="0">
        <a:spcBef>
          <a:spcPct val="0"/>
        </a:spcBef>
        <a:spcAft>
          <a:spcPct val="0"/>
        </a:spcAft>
        <a:defRPr sz="4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Bold" panose="020B0600000101010101" pitchFamily="50" charset="-127"/>
          <a:cs typeface="Arial" panose="020B0604020202020204" pitchFamily="34" charset="0"/>
        </a:defRPr>
      </a:lvl1pPr>
      <a:lvl2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ctr" defTabSz="1138238" rtl="0" eaLnBrk="0" fontAlgn="base" latinLnBrk="1" hangingPunct="0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08094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6pPr>
      <a:lvl7pPr marL="816189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7pPr>
      <a:lvl8pPr marL="1224283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8pPr>
      <a:lvl9pPr marL="1632378" algn="ctr" defTabSz="1142099" rtl="0" fontAlgn="base" latinLnBrk="1">
        <a:spcBef>
          <a:spcPct val="0"/>
        </a:spcBef>
        <a:spcAft>
          <a:spcPct val="0"/>
        </a:spcAft>
        <a:defRPr sz="5500">
          <a:solidFill>
            <a:schemeClr val="tx1"/>
          </a:solidFill>
          <a:latin typeface="맑은 고딕" pitchFamily="50" charset="-127"/>
          <a:ea typeface="맑은 고딕" pitchFamily="50" charset="-127"/>
        </a:defRPr>
      </a:lvl9pPr>
    </p:titleStyle>
    <p:bodyStyle>
      <a:lvl1pPr marL="423863" indent="-423863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1pPr>
      <a:lvl2pPr marL="923925" indent="-352425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2pPr>
      <a:lvl3pPr marL="1423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3pPr>
      <a:lvl4pPr marL="19954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4pPr>
      <a:lvl5pPr marL="2566988" indent="-280988" algn="l" defTabSz="1138238" rtl="0" eaLnBrk="0" fontAlgn="base" latinLnBrk="1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Arial" panose="020B0604020202020204" pitchFamily="34" charset="0"/>
          <a:ea typeface="LG스마트체 Regular" panose="020B0600000101010101" pitchFamily="50" charset="-127"/>
          <a:cs typeface="Arial" panose="020B0604020202020204" pitchFamily="34" charset="0"/>
        </a:defRPr>
      </a:lvl5pPr>
      <a:lvl6pPr marL="314181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713059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284300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4855538" indent="-285621" algn="l" defTabSz="1142480" rtl="0" eaLnBrk="1" latinLnBrk="1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12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8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1371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84959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5620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2744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98678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69920" algn="l" defTabSz="1142480" rtl="0" eaLnBrk="1" latinLnBrk="1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b="1" dirty="0"/>
              <a:t>LGE’s overall view on Rel-20 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1002445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B873EB0-4CF3-0D7F-DA42-674D8A9BD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Categorization in RP-243292 (RAN chair summary)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7B4C92C-00A1-AAFE-1002-33017FBD18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Three columns in RP-243292 </a:t>
            </a:r>
          </a:p>
          <a:p>
            <a:pPr lvl="1"/>
            <a:r>
              <a:rPr lang="en-US" altLang="ko-KR" dirty="0"/>
              <a:t>Left-side items reflect more attention compared to in the right-side items for Rel-20 normative work. </a:t>
            </a:r>
            <a:endParaRPr lang="ko-KR" altLang="en-US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714334C9-1075-6814-D83C-9DA22FEE43D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301"/>
          <a:stretch/>
        </p:blipFill>
        <p:spPr>
          <a:xfrm>
            <a:off x="1715344" y="2948388"/>
            <a:ext cx="11305256" cy="4831840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id="{3B46F31C-689A-B821-E665-A839A9085382}"/>
              </a:ext>
            </a:extLst>
          </p:cNvPr>
          <p:cNvSpPr/>
          <p:nvPr/>
        </p:nvSpPr>
        <p:spPr>
          <a:xfrm>
            <a:off x="1715344" y="3350146"/>
            <a:ext cx="2880320" cy="4320480"/>
          </a:xfrm>
          <a:prstGeom prst="round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A4FBE57E-0B51-FEAD-CA29-790CECB6E30A}"/>
              </a:ext>
            </a:extLst>
          </p:cNvPr>
          <p:cNvSpPr/>
          <p:nvPr/>
        </p:nvSpPr>
        <p:spPr>
          <a:xfrm>
            <a:off x="4739680" y="3350146"/>
            <a:ext cx="3816424" cy="4320480"/>
          </a:xfrm>
          <a:prstGeom prst="round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1879452A-20B6-7D4E-6E03-435C8D17D66D}"/>
              </a:ext>
            </a:extLst>
          </p:cNvPr>
          <p:cNvSpPr/>
          <p:nvPr/>
        </p:nvSpPr>
        <p:spPr>
          <a:xfrm>
            <a:off x="8679383" y="3350146"/>
            <a:ext cx="3816424" cy="4320480"/>
          </a:xfrm>
          <a:prstGeom prst="round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44A35B-31EE-EE2F-4E54-38A06727A7C6}"/>
              </a:ext>
            </a:extLst>
          </p:cNvPr>
          <p:cNvSpPr txBox="1"/>
          <p:nvPr/>
        </p:nvSpPr>
        <p:spPr>
          <a:xfrm>
            <a:off x="2620742" y="7847068"/>
            <a:ext cx="17411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altLang="ko-KR" baseline="30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altLang="ko-K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column item</a:t>
            </a:r>
            <a:endParaRPr lang="ko-KR" altLang="en-US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E02C1C-C2CF-DA6F-4D39-0D32D13A41D2}"/>
              </a:ext>
            </a:extLst>
          </p:cNvPr>
          <p:cNvSpPr txBox="1"/>
          <p:nvPr/>
        </p:nvSpPr>
        <p:spPr>
          <a:xfrm>
            <a:off x="5650564" y="7847068"/>
            <a:ext cx="17908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altLang="ko-KR" baseline="30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altLang="ko-K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column item</a:t>
            </a:r>
            <a:endParaRPr lang="ko-KR" altLang="en-US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913B133-4598-F10B-5FAF-BF76C9DA82B9}"/>
              </a:ext>
            </a:extLst>
          </p:cNvPr>
          <p:cNvSpPr txBox="1"/>
          <p:nvPr/>
        </p:nvSpPr>
        <p:spPr>
          <a:xfrm>
            <a:off x="9564216" y="7847068"/>
            <a:ext cx="1757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altLang="ko-KR" baseline="30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altLang="ko-KR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column item</a:t>
            </a:r>
            <a:endParaRPr lang="ko-KR" altLang="en-US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0870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CDD5EFC-547F-1623-69B1-4E5F1E59BE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Preferred Rel-20 WI list 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1B20D9C-1327-9376-2775-9B1D7FC818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For WIs in the 1</a:t>
            </a:r>
            <a:r>
              <a:rPr lang="en-US" altLang="ko-KR" baseline="30000" dirty="0"/>
              <a:t>st</a:t>
            </a:r>
            <a:r>
              <a:rPr lang="en-US" altLang="ko-KR" dirty="0"/>
              <a:t> column,  required TU for RAN2 is estimated to be lower than that for RAN1</a:t>
            </a:r>
          </a:p>
          <a:p>
            <a:pPr lvl="1"/>
            <a:r>
              <a:rPr lang="en-US" altLang="ko-KR" dirty="0"/>
              <a:t>a) AIML air-interface and MIMO enhancement are RAN1-centric item, both are expected to occupy non-trivial TUs </a:t>
            </a:r>
          </a:p>
          <a:p>
            <a:pPr lvl="1"/>
            <a:r>
              <a:rPr lang="en-US" altLang="ko-KR" dirty="0"/>
              <a:t>b) AIML mobility and IoT-NTN are RAN2-centric item. Required TU for both is estimated to be smaller that that for AIML air-interface and MIMO enhancement </a:t>
            </a:r>
          </a:p>
          <a:p>
            <a:pPr lvl="1"/>
            <a:r>
              <a:rPr lang="en-US" altLang="ko-KR" dirty="0"/>
              <a:t>c) For </a:t>
            </a:r>
            <a:r>
              <a:rPr lang="en-US" altLang="ko-KR" dirty="0" err="1"/>
              <a:t>AIoT</a:t>
            </a:r>
            <a:r>
              <a:rPr lang="en-US" altLang="ko-KR" dirty="0"/>
              <a:t>, required Tus for RAN1 and RAN2 are expected to be not much different. </a:t>
            </a:r>
          </a:p>
          <a:p>
            <a:pPr lvl="1"/>
            <a:r>
              <a:rPr lang="en-US" altLang="ko-KR" dirty="0"/>
              <a:t>Considering the a), b) and c), addition of RAN2-centric item is necessary for balanced TUs between RAN1 and RAN2 for Rel-20 5G. </a:t>
            </a:r>
          </a:p>
          <a:p>
            <a:r>
              <a:rPr lang="en-US" altLang="ko-KR" dirty="0"/>
              <a:t>Observation1: addition of RAN2-centric item is necessary for balanced TUs between RAN1 and RAN2 for Rel-20 5G. </a:t>
            </a:r>
          </a:p>
          <a:p>
            <a:r>
              <a:rPr lang="en-US" altLang="ko-KR" dirty="0">
                <a:solidFill>
                  <a:srgbClr val="FF0000"/>
                </a:solidFill>
              </a:rPr>
              <a:t>Proposal1: For balanced TUs between RAN1 and RAN2 for Rel-20 5G, one RAN2-centric WI is added into baseline Rel-20 package comprising 1</a:t>
            </a:r>
            <a:r>
              <a:rPr lang="en-US" altLang="ko-KR" baseline="30000" dirty="0">
                <a:solidFill>
                  <a:srgbClr val="FF0000"/>
                </a:solidFill>
              </a:rPr>
              <a:t>st</a:t>
            </a:r>
            <a:r>
              <a:rPr lang="en-US" altLang="ko-KR" dirty="0">
                <a:solidFill>
                  <a:srgbClr val="FF0000"/>
                </a:solidFill>
              </a:rPr>
              <a:t> column items in RP-243292. </a:t>
            </a:r>
          </a:p>
          <a:p>
            <a:r>
              <a:rPr lang="en-US" altLang="ko-KR" dirty="0"/>
              <a:t>LGE’s preference </a:t>
            </a:r>
          </a:p>
          <a:p>
            <a:pPr lvl="1"/>
            <a:r>
              <a:rPr lang="en-US" altLang="ko-KR" dirty="0"/>
              <a:t>Our 1</a:t>
            </a:r>
            <a:r>
              <a:rPr lang="en-US" altLang="ko-KR" baseline="30000" dirty="0"/>
              <a:t>st</a:t>
            </a:r>
            <a:r>
              <a:rPr lang="en-US" altLang="ko-KR" dirty="0"/>
              <a:t> preference is to add Mobility Enhancement WI as RAN2-led item into the baseline  Rel-20 package. </a:t>
            </a:r>
          </a:p>
          <a:p>
            <a:endParaRPr lang="it-IT" altLang="ko-KR" dirty="0"/>
          </a:p>
          <a:p>
            <a:pPr lvl="1"/>
            <a:endParaRPr lang="en-US" altLang="ko-KR" dirty="0"/>
          </a:p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166662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F7F9830-8071-F27B-B6EC-0D1867BE64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LGE’ preferred Rel-20 WI list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24F072F-5608-3B3B-40A4-2CC5244632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ko-KR" dirty="0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11B1FD6C-DA2D-A866-D95D-C681DEA895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3401169"/>
              </p:ext>
            </p:extLst>
          </p:nvPr>
        </p:nvGraphicFramePr>
        <p:xfrm>
          <a:off x="761894" y="1355285"/>
          <a:ext cx="13716212" cy="682036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833770">
                  <a:extLst>
                    <a:ext uri="{9D8B030D-6E8A-4147-A177-3AD203B41FA5}">
                      <a16:colId xmlns:a16="http://schemas.microsoft.com/office/drawing/2014/main" val="995902245"/>
                    </a:ext>
                  </a:extLst>
                </a:gridCol>
                <a:gridCol w="7972420">
                  <a:extLst>
                    <a:ext uri="{9D8B030D-6E8A-4147-A177-3AD203B41FA5}">
                      <a16:colId xmlns:a16="http://schemas.microsoft.com/office/drawing/2014/main" val="250497947"/>
                    </a:ext>
                  </a:extLst>
                </a:gridCol>
                <a:gridCol w="1910022">
                  <a:extLst>
                    <a:ext uri="{9D8B030D-6E8A-4147-A177-3AD203B41FA5}">
                      <a16:colId xmlns:a16="http://schemas.microsoft.com/office/drawing/2014/main" val="894532006"/>
                    </a:ext>
                  </a:extLst>
                </a:gridCol>
              </a:tblGrid>
              <a:tr h="4188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Items</a:t>
                      </a:r>
                      <a:endParaRPr lang="ko-KR" alt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Preferred objectives</a:t>
                      </a: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WG</a:t>
                      </a:r>
                      <a:endParaRPr lang="ko-KR" alt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8773755"/>
                  </a:ext>
                </a:extLst>
              </a:tr>
              <a:tr h="83450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AI/ML for air interface</a:t>
                      </a:r>
                    </a:p>
                    <a:p>
                      <a:pPr algn="ctr" latinLnBrk="1"/>
                      <a:r>
                        <a:rPr lang="en-US" altLang="ko-KR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(RP-250399)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Positioning left-over </a:t>
                      </a:r>
                    </a:p>
                    <a:p>
                      <a:pPr marL="285750" indent="-2857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CSI prediction with NW-sided model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RAN1-led</a:t>
                      </a:r>
                      <a:endParaRPr lang="ko-KR" alt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6640649"/>
                  </a:ext>
                </a:extLst>
              </a:tr>
              <a:tr h="83450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AI/ML for mobility </a:t>
                      </a:r>
                    </a:p>
                    <a:p>
                      <a:pPr marL="0" marR="0" lvl="0" indent="0" algn="ctr" defTabSz="114248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(RP-250401)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RRM prediction</a:t>
                      </a:r>
                    </a:p>
                    <a:p>
                      <a:pPr marL="285750" indent="-2857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Measurement event prediction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RAN2-led</a:t>
                      </a:r>
                      <a:endParaRPr lang="ko-KR" alt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98703938"/>
                  </a:ext>
                </a:extLst>
              </a:tr>
              <a:tr h="58724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AI/ML for NG-RAN</a:t>
                      </a:r>
                    </a:p>
                    <a:p>
                      <a:pPr algn="ctr" latinLnBrk="1"/>
                      <a:r>
                        <a:rPr lang="en-US" altLang="ko-KR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(RP-250402)</a:t>
                      </a:r>
                      <a:endParaRPr lang="ko-KR" altLang="en-US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Multi-hop UE trajectory across </a:t>
                      </a:r>
                      <a:r>
                        <a:rPr lang="en-US" altLang="ko-KR" sz="16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gNBs</a:t>
                      </a:r>
                      <a:endParaRPr lang="en-US" altLang="ko-KR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85750" indent="-2857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AI/ML-based </a:t>
                      </a:r>
                      <a:r>
                        <a:rPr lang="en-US" altLang="ko-KR" sz="16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QoE</a:t>
                      </a:r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optimization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RAN3-led</a:t>
                      </a:r>
                      <a:endParaRPr lang="ko-KR" altLang="en-US" sz="1800" dirty="0"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22113574"/>
                  </a:ext>
                </a:extLst>
              </a:tr>
              <a:tr h="58724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Ambient IoT enhancements</a:t>
                      </a:r>
                    </a:p>
                    <a:p>
                      <a:pPr algn="ctr" latinLnBrk="1"/>
                      <a:r>
                        <a:rPr lang="en-US" altLang="ko-KR" sz="1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(RP-250160)</a:t>
                      </a:r>
                      <a:endParaRPr lang="ko-KR" altLang="en-US" sz="18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lvl="2" indent="-285750" algn="l" defTabSz="1142480" rtl="0" eaLnBrk="1" latinLnBrk="1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6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Device 2a/2b (incl. large frequency shift), Topology 2, DO-A, and TDD</a:t>
                      </a:r>
                    </a:p>
                    <a:p>
                      <a:pPr marL="285750" lvl="2" indent="-285750" algn="l" defTabSz="1142480" rtl="0" eaLnBrk="1" latinLnBrk="1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6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Capacity enhancements and enhancements on paging/RA/R2D transmission for R2D FDMA</a:t>
                      </a:r>
                    </a:p>
                    <a:p>
                      <a:pPr marL="285750" lvl="2" indent="-285750" algn="l" defTabSz="1142480" rtl="0" eaLnBrk="1" latinLnBrk="1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6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Coverage extension and enhancements of proximity detection accuracy/coverage</a:t>
                      </a:r>
                    </a:p>
                    <a:p>
                      <a:pPr marL="285750" lvl="2" indent="-285750" algn="l" defTabSz="1142480" rtl="0" eaLnBrk="1" latinLnBrk="1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6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D2R scheduling enhancements considering device’s energy level</a:t>
                      </a:r>
                    </a:p>
                    <a:p>
                      <a:pPr marL="285750" lvl="2" indent="-285750" algn="l" defTabSz="1142480" rtl="0" eaLnBrk="1" latinLnBrk="1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6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Paging enhancements to support multiple reader scenario</a:t>
                      </a:r>
                      <a:endParaRPr lang="ko-KR" altLang="en-US" sz="16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RAN1-led</a:t>
                      </a:r>
                      <a:endParaRPr lang="ko-KR" altLang="en-US" sz="1800" dirty="0"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39345686"/>
                  </a:ext>
                </a:extLst>
              </a:tr>
              <a:tr h="58724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US" altLang="ko-KR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-NTN enhancement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Support of IMS voice call over </a:t>
                      </a:r>
                      <a:r>
                        <a:rPr lang="en-US" altLang="ko-KR" sz="16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-NTN</a:t>
                      </a:r>
                    </a:p>
                    <a:p>
                      <a:pPr marL="285750" indent="-2857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additional “enhancement type” of work</a:t>
                      </a:r>
                      <a:endParaRPr lang="ko-KR" altLang="en-US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RAN2-led</a:t>
                      </a:r>
                      <a:endParaRPr lang="ko-KR" alt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47905293"/>
                  </a:ext>
                </a:extLst>
              </a:tr>
              <a:tr h="418836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MIMO enhancement</a:t>
                      </a:r>
                    </a:p>
                    <a:p>
                      <a:pPr algn="ctr" latinLnBrk="1"/>
                      <a:r>
                        <a:rPr lang="en-US" altLang="ko-KR" sz="18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(RP-250400)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6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STxMP</a:t>
                      </a:r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</a:t>
                      </a:r>
                    </a:p>
                    <a:p>
                      <a:pPr marL="285750" indent="-2857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6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UEI BM enhancement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RAN1-led</a:t>
                      </a:r>
                      <a:endParaRPr lang="ko-KR" alt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5580028"/>
                  </a:ext>
                </a:extLst>
              </a:tr>
              <a:tr h="418836">
                <a:tc>
                  <a:txBody>
                    <a:bodyPr/>
                    <a:lstStyle/>
                    <a:p>
                      <a:pPr marL="0" marR="0" lvl="0" indent="0" algn="ctr" defTabSz="114248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Mobility enhancement</a:t>
                      </a:r>
                    </a:p>
                    <a:p>
                      <a:pPr marL="0" marR="0" lvl="0" indent="0" algn="ctr" defTabSz="114248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(RP-250161)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2563" marR="0" lvl="0" indent="-182563" algn="l" defTabSz="114248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US" altLang="ko-KR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LTM overhead reduction (beam measurement overhead, L1 measurement reporting overhead, early UL synchronization overhead) </a:t>
                      </a:r>
                    </a:p>
                    <a:p>
                      <a:pPr marL="182563" marR="0" lvl="0" indent="-182563" algn="l" defTabSz="114248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US" altLang="ko-KR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Conditional LTM specific enhancements (minimization of network resource reservation for CFRA/RACH-less CLTM, support of DG based RACH-less cell switch</a:t>
                      </a:r>
                    </a:p>
                    <a:p>
                      <a:pPr marL="182563" marR="0" lvl="0" indent="-182563" algn="l" defTabSz="114248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US" altLang="ko-KR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Intra-CU CLTM for DC case if not supported in Rel-19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RAN2-led</a:t>
                      </a:r>
                      <a:endParaRPr lang="ko-KR" altLang="en-US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645060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13471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835E0E6-E053-2AE7-1E70-1A2440FB7C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Additional WIs for Rel-20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3860ACA-D224-DA13-F1F0-377345A872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More addition of WIs into Rel-20 package </a:t>
            </a:r>
          </a:p>
          <a:p>
            <a:pPr lvl="1"/>
            <a:r>
              <a:rPr lang="en-US" altLang="ko-KR" dirty="0"/>
              <a:t>As indicated in observation1, we believe that addition of RAN2-centric WI is necessary for balanced TUs between RAN1 and RAN2. </a:t>
            </a:r>
          </a:p>
          <a:p>
            <a:pPr lvl="1"/>
            <a:r>
              <a:rPr lang="en-US" altLang="ko-KR" dirty="0"/>
              <a:t>On top of the added RAN2-centric WI, whether and how many extra Wis can be added into Rel-20 package depends on both a) TU allocated for 5G Rel-20 and b) scope of each of the WI in the 1</a:t>
            </a:r>
            <a:r>
              <a:rPr lang="en-US" altLang="ko-KR" baseline="30000" dirty="0"/>
              <a:t>st</a:t>
            </a:r>
            <a:r>
              <a:rPr lang="en-US" altLang="ko-KR" dirty="0"/>
              <a:t> column and the mobility enhancement WI (if added). </a:t>
            </a:r>
          </a:p>
          <a:p>
            <a:pPr lvl="1"/>
            <a:r>
              <a:rPr lang="en-US" altLang="ko-KR" dirty="0"/>
              <a:t>Our strong preference is still to minimize approved WI list for Rel-20 5G. However, just for the case many companies strongly prefer to add extra WIs into Rel-20 package, we show our preference. </a:t>
            </a:r>
          </a:p>
          <a:p>
            <a:pPr marL="571500" lvl="1" indent="0">
              <a:buNone/>
            </a:pPr>
            <a:endParaRPr lang="en-US" altLang="ko-KR" dirty="0"/>
          </a:p>
          <a:p>
            <a:r>
              <a:rPr lang="en-US" altLang="ko-KR" dirty="0"/>
              <a:t>LGE’s preference  (just in case companies strongly prefer to add more than one WI into baseline </a:t>
            </a:r>
            <a:r>
              <a:rPr lang="en-US" altLang="ko-KR"/>
              <a:t>Rel-20 package)</a:t>
            </a:r>
            <a:endParaRPr lang="en-US" altLang="ko-KR" dirty="0"/>
          </a:p>
          <a:p>
            <a:pPr lvl="1"/>
            <a:r>
              <a:rPr lang="en-US" altLang="ko-KR" dirty="0"/>
              <a:t>For RAN1 centric-item, </a:t>
            </a:r>
          </a:p>
          <a:p>
            <a:pPr lvl="2"/>
            <a:r>
              <a:rPr lang="en-US" altLang="ko-KR" dirty="0"/>
              <a:t>1</a:t>
            </a:r>
            <a:r>
              <a:rPr lang="en-US" altLang="ko-KR" baseline="30000" dirty="0"/>
              <a:t>st</a:t>
            </a:r>
            <a:r>
              <a:rPr lang="en-US" altLang="ko-KR" dirty="0"/>
              <a:t> priority: Coverage enhancement WI</a:t>
            </a:r>
          </a:p>
          <a:p>
            <a:pPr lvl="1"/>
            <a:r>
              <a:rPr lang="en-US" altLang="ko-KR" dirty="0"/>
              <a:t>For RAN2 centric-item </a:t>
            </a:r>
          </a:p>
          <a:p>
            <a:pPr lvl="2"/>
            <a:r>
              <a:rPr lang="en-US" altLang="ko-KR" dirty="0"/>
              <a:t>1</a:t>
            </a:r>
            <a:r>
              <a:rPr lang="en-US" altLang="ko-KR" baseline="30000" dirty="0"/>
              <a:t>st</a:t>
            </a:r>
            <a:r>
              <a:rPr lang="en-US" altLang="ko-KR" dirty="0"/>
              <a:t> priority: Mobility enhancement WI</a:t>
            </a:r>
          </a:p>
          <a:p>
            <a:pPr lvl="2"/>
            <a:r>
              <a:rPr lang="en-US" altLang="ko-KR" dirty="0"/>
              <a:t>2</a:t>
            </a:r>
            <a:r>
              <a:rPr lang="en-US" altLang="ko-KR" baseline="30000" dirty="0"/>
              <a:t>nd</a:t>
            </a:r>
            <a:r>
              <a:rPr lang="en-US" altLang="ko-KR" dirty="0"/>
              <a:t> priority: UAV/UAM enhancement WI (minimal scope), XR enhancement WI</a:t>
            </a:r>
          </a:p>
          <a:p>
            <a:pPr lvl="3"/>
            <a:r>
              <a:rPr lang="en-US" altLang="ko-KR" dirty="0"/>
              <a:t>UAV/UAM </a:t>
            </a:r>
            <a:r>
              <a:rPr lang="en-US" altLang="ko-KR" dirty="0" err="1"/>
              <a:t>enh</a:t>
            </a:r>
            <a:r>
              <a:rPr lang="en-US" altLang="ko-KR" dirty="0"/>
              <a:t>.</a:t>
            </a:r>
            <a:r>
              <a:rPr lang="ko-KR" altLang="en-US" dirty="0"/>
              <a:t> </a:t>
            </a:r>
            <a:r>
              <a:rPr lang="en-US" altLang="ko-KR" dirty="0"/>
              <a:t>WI: Mobility enhancement for RRC_IDLE, CONNECTED, measurement report enhancement </a:t>
            </a:r>
          </a:p>
          <a:p>
            <a:pPr lvl="3"/>
            <a:r>
              <a:rPr lang="en-US" altLang="ko-KR" dirty="0"/>
              <a:t>XR </a:t>
            </a:r>
            <a:r>
              <a:rPr lang="en-US" altLang="ko-KR" dirty="0" err="1"/>
              <a:t>enh</a:t>
            </a:r>
            <a:r>
              <a:rPr lang="en-US" altLang="ko-KR" dirty="0"/>
              <a:t>. WI: Traffic awareness enhancement, power saving enhancement</a:t>
            </a:r>
          </a:p>
          <a:p>
            <a:pPr lvl="3"/>
            <a:endParaRPr lang="en-US" altLang="ko-KR" dirty="0"/>
          </a:p>
          <a:p>
            <a:endParaRPr lang="en-US" altLang="ko-KR" dirty="0"/>
          </a:p>
          <a:p>
            <a:endParaRPr lang="en-US" altLang="ko-KR" dirty="0"/>
          </a:p>
          <a:p>
            <a:pPr lvl="1"/>
            <a:endParaRPr lang="en-US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805437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81C58C2-987A-AB31-854D-22CB3F34BA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Additional WIs for Rel-20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CFE576B-368A-40D5-786F-B983CD6B75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latinLnBrk="0"/>
            <a:r>
              <a:rPr lang="en-US" altLang="ko-KR" dirty="0">
                <a:solidFill>
                  <a:srgbClr val="FF0000"/>
                </a:solidFill>
              </a:rPr>
              <a:t>Proposal2: For ISAC, parallel study/work in both 5G-Advanced and 6G should be avoided. Priority should be given to 6G. Study item considering all 6 sensing modes in 6G is supported.</a:t>
            </a:r>
          </a:p>
          <a:p>
            <a:pPr algn="just" latinLnBrk="0"/>
            <a:endParaRPr lang="en-US" altLang="ko-KR" dirty="0"/>
          </a:p>
          <a:p>
            <a:pPr algn="just" latinLnBrk="0"/>
            <a:r>
              <a:rPr lang="en-US" altLang="ko-KR" dirty="0">
                <a:solidFill>
                  <a:srgbClr val="FF0000"/>
                </a:solidFill>
              </a:rPr>
              <a:t>Proposal3: Further NR-NTN enhancement in 5G-Advanced is not desirable unless there is a feature with strong demand from the market, and priority is given to conducting studies targeting the integration of TN and NTN in 6G.</a:t>
            </a: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625581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EBDF63-8F76-E707-47AA-6CC9F917EE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9326182-65E5-1E45-ACB7-0B1A164CD0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Alternative LGE’ preferred Rel-20 WI list </a:t>
            </a:r>
            <a:br>
              <a:rPr lang="en-US" altLang="ko-KR" dirty="0"/>
            </a:br>
            <a:r>
              <a:rPr lang="en-US" altLang="ko-KR" dirty="0"/>
              <a:t>(with extra WIs)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FEB5AE9-1F21-A188-E409-343D40A5D1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ko-KR" dirty="0"/>
          </a:p>
        </p:txBody>
      </p:sp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024C9932-D097-7894-C1B6-C6CF510B72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0524689"/>
              </p:ext>
            </p:extLst>
          </p:nvPr>
        </p:nvGraphicFramePr>
        <p:xfrm>
          <a:off x="761894" y="1355285"/>
          <a:ext cx="13716212" cy="69189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833770">
                  <a:extLst>
                    <a:ext uri="{9D8B030D-6E8A-4147-A177-3AD203B41FA5}">
                      <a16:colId xmlns:a16="http://schemas.microsoft.com/office/drawing/2014/main" val="995902245"/>
                    </a:ext>
                  </a:extLst>
                </a:gridCol>
                <a:gridCol w="7972420">
                  <a:extLst>
                    <a:ext uri="{9D8B030D-6E8A-4147-A177-3AD203B41FA5}">
                      <a16:colId xmlns:a16="http://schemas.microsoft.com/office/drawing/2014/main" val="250497947"/>
                    </a:ext>
                  </a:extLst>
                </a:gridCol>
                <a:gridCol w="1910022">
                  <a:extLst>
                    <a:ext uri="{9D8B030D-6E8A-4147-A177-3AD203B41FA5}">
                      <a16:colId xmlns:a16="http://schemas.microsoft.com/office/drawing/2014/main" val="894532006"/>
                    </a:ext>
                  </a:extLst>
                </a:gridCol>
              </a:tblGrid>
              <a:tr h="28015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Items</a:t>
                      </a: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Preferred objectives</a:t>
                      </a:r>
                      <a:endParaRPr lang="ko-KR" altLang="en-U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WG</a:t>
                      </a: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8773755"/>
                  </a:ext>
                </a:extLst>
              </a:tr>
              <a:tr h="48390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AI/ML for air interface</a:t>
                      </a:r>
                    </a:p>
                    <a:p>
                      <a:pPr algn="ctr" latinLnBrk="1"/>
                      <a:r>
                        <a:rPr lang="en-US" altLang="ko-KR" sz="15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(RP-250399)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Positioning left-over </a:t>
                      </a:r>
                    </a:p>
                    <a:p>
                      <a:pPr marL="285750" indent="-2857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CSI prediction with NW-sided model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RAN1-led</a:t>
                      </a: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6640649"/>
                  </a:ext>
                </a:extLst>
              </a:tr>
              <a:tr h="48390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AI/ML for mobility </a:t>
                      </a:r>
                    </a:p>
                    <a:p>
                      <a:pPr marL="0" marR="0" lvl="0" indent="0" algn="ctr" defTabSz="114248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(RP-250401)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RRM prediction</a:t>
                      </a:r>
                    </a:p>
                    <a:p>
                      <a:pPr marL="285750" indent="-2857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Measurement event prediction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RAN2-led</a:t>
                      </a: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98703938"/>
                  </a:ext>
                </a:extLst>
              </a:tr>
              <a:tr h="48390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AI/ML for NG-RAN</a:t>
                      </a:r>
                    </a:p>
                    <a:p>
                      <a:pPr algn="ctr" latinLnBrk="1"/>
                      <a:r>
                        <a:rPr lang="en-US" altLang="ko-KR" sz="15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(RP-250402)</a:t>
                      </a:r>
                      <a:endParaRPr lang="ko-KR" altLang="en-US" sz="15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Multi-hop UE trajectory across </a:t>
                      </a:r>
                      <a:r>
                        <a:rPr lang="en-US" altLang="ko-KR" sz="12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gNBs</a:t>
                      </a:r>
                      <a:endParaRPr lang="en-US" altLang="ko-KR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85750" indent="-2857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AI/ML-based </a:t>
                      </a:r>
                      <a:r>
                        <a:rPr lang="en-US" altLang="ko-KR" sz="12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QoE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optimization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RAN3-led</a:t>
                      </a:r>
                      <a:endParaRPr lang="ko-KR" altLang="en-US" sz="1600" dirty="0"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22113574"/>
                  </a:ext>
                </a:extLst>
              </a:tr>
              <a:tr h="84047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Ambient IoT enhancements</a:t>
                      </a:r>
                    </a:p>
                    <a:p>
                      <a:pPr algn="ctr" latinLnBrk="1"/>
                      <a:r>
                        <a:rPr lang="en-US" altLang="ko-KR" sz="15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(RP-250160)</a:t>
                      </a:r>
                      <a:endParaRPr lang="ko-KR" altLang="en-US" sz="15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lvl="2" indent="-285750" algn="l" defTabSz="1142480" rtl="0" eaLnBrk="1" latinLnBrk="1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Support of Device 2a/2b (incl. large frequency shift), Topology 2, DO-A, and TDD</a:t>
                      </a:r>
                    </a:p>
                    <a:p>
                      <a:pPr marL="285750" lvl="2" indent="-285750" algn="l" defTabSz="1142480" rtl="0" eaLnBrk="1" latinLnBrk="1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Capacity enhancements and enhancements on paging/RA/R2D transmission for R2D FDMA</a:t>
                      </a:r>
                    </a:p>
                    <a:p>
                      <a:pPr marL="285750" lvl="2" indent="-285750" algn="l" defTabSz="1142480" rtl="0" eaLnBrk="1" latinLnBrk="1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Coverage extension and enhancements of proximity detection accuracy/coverage</a:t>
                      </a:r>
                    </a:p>
                    <a:p>
                      <a:pPr marL="285750" lvl="2" indent="-285750" algn="l" defTabSz="1142480" rtl="0" eaLnBrk="1" latinLnBrk="1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D2R scheduling enhancements considering device’s energy level</a:t>
                      </a:r>
                    </a:p>
                    <a:p>
                      <a:pPr marL="285750" lvl="2" indent="-285750" algn="l" defTabSz="1142480" rtl="0" eaLnBrk="1" latinLnBrk="1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2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Paging enhancements to support multiple reader scenario</a:t>
                      </a:r>
                      <a:endParaRPr lang="ko-KR" altLang="en-US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RAN1-led</a:t>
                      </a:r>
                      <a:endParaRPr lang="ko-KR" altLang="en-US" sz="1600" dirty="0"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39345686"/>
                  </a:ext>
                </a:extLst>
              </a:tr>
              <a:tr h="38203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US" altLang="ko-KR" sz="15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-NTN enhancement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Support of IMS voice call over </a:t>
                      </a:r>
                      <a:r>
                        <a:rPr lang="en-US" altLang="ko-KR" sz="12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-NTN</a:t>
                      </a:r>
                    </a:p>
                    <a:p>
                      <a:pPr marL="285750" indent="-2857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additional “enhancement type” of work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RAN2-led</a:t>
                      </a: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47905293"/>
                  </a:ext>
                </a:extLst>
              </a:tr>
              <a:tr h="48390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MIMO enhancement</a:t>
                      </a:r>
                    </a:p>
                    <a:p>
                      <a:pPr algn="ctr" latinLnBrk="1"/>
                      <a:r>
                        <a:rPr lang="en-US" altLang="ko-KR" sz="15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(RP-250400)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2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STxMP</a:t>
                      </a: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</a:t>
                      </a:r>
                    </a:p>
                    <a:p>
                      <a:pPr marL="285750" indent="-2857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ko-KR" sz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UEI BM enhancement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RAN1-led</a:t>
                      </a: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5580028"/>
                  </a:ext>
                </a:extLst>
              </a:tr>
              <a:tr h="840470">
                <a:tc>
                  <a:txBody>
                    <a:bodyPr/>
                    <a:lstStyle/>
                    <a:p>
                      <a:pPr marL="0" marR="0" lvl="0" indent="0" algn="ctr" defTabSz="114248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Mobility enhancement</a:t>
                      </a:r>
                    </a:p>
                    <a:p>
                      <a:pPr marL="0" marR="0" lvl="0" indent="0" algn="ctr" defTabSz="114248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(RP-250161)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82563" marR="0" lvl="0" indent="-182563" algn="l" defTabSz="114248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US" altLang="ko-KR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LTM overhead reduction (beam measurement overhead, L1 measurement reporting overhead, early UL synchronization overhead) </a:t>
                      </a:r>
                    </a:p>
                    <a:p>
                      <a:pPr marL="182563" marR="0" lvl="0" indent="-182563" algn="l" defTabSz="114248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US" altLang="ko-KR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Conditional LTM specific enhancements (minimization of network resource reservation for CFRA/RACH-less CLTM, support of DG based RACH-less cell switch</a:t>
                      </a:r>
                    </a:p>
                    <a:p>
                      <a:pPr marL="182563" marR="0" lvl="0" indent="-182563" algn="l" defTabSz="114248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US" altLang="ko-KR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Intra-CU CLTM for DC case if not supported in Rel-19</a:t>
                      </a:r>
                      <a:endParaRPr lang="ko-KR" alt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RAN2-led</a:t>
                      </a: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64506051"/>
                  </a:ext>
                </a:extLst>
              </a:tr>
              <a:tr h="687658">
                <a:tc>
                  <a:txBody>
                    <a:bodyPr/>
                    <a:lstStyle/>
                    <a:p>
                      <a:pPr marL="0" marR="0" lvl="0" indent="0" algn="ctr" defTabSz="114248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b="1" u="sng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XR enhancement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 latinLnBrk="1">
                        <a:buFont typeface="Wingdings" panose="05000000000000000000" pitchFamily="2" charset="2"/>
                        <a:buChar char="§"/>
                      </a:pPr>
                      <a:r>
                        <a:rPr lang="en-US" altLang="ko-KR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Traffic awareness enhancement (reliability improvement for important PDU set, e.g. selective PDCP duplication, and prioritized scheduling for important PDU set, e.g. transmission via different RLC entities, </a:t>
                      </a:r>
                    </a:p>
                    <a:p>
                      <a:pPr marL="182563" indent="-182563" latinLnBrk="1">
                        <a:buFont typeface="Wingdings" panose="05000000000000000000" pitchFamily="2" charset="2"/>
                        <a:buChar char="§"/>
                      </a:pPr>
                      <a:r>
                        <a:rPr lang="en-US" altLang="ko-KR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Power</a:t>
                      </a:r>
                      <a:r>
                        <a:rPr lang="ko-KR" alt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ko-KR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savin</a:t>
                      </a:r>
                      <a:r>
                        <a:rPr lang="ko-KR" altLang="en-US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ko-KR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 (support for multiple flows, e.g. multiple DRX configurations, jitter efficient DRX operation, e.g. additional </a:t>
                      </a:r>
                      <a:r>
                        <a:rPr lang="en-US" altLang="ko-KR" sz="12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onDuration</a:t>
                      </a:r>
                      <a:endParaRPr lang="ko-KR" alt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RAN2-led</a:t>
                      </a: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4225764"/>
                  </a:ext>
                </a:extLst>
              </a:tr>
              <a:tr h="382032">
                <a:tc>
                  <a:txBody>
                    <a:bodyPr/>
                    <a:lstStyle/>
                    <a:p>
                      <a:pPr marL="0" marR="0" lvl="0" indent="0" algn="ctr" defTabSz="114248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b="1" u="sng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Coverage enhancement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 latinLnBrk="1">
                        <a:buFont typeface="Wingdings" panose="05000000000000000000" pitchFamily="2" charset="2"/>
                        <a:buChar char="§"/>
                      </a:pPr>
                      <a:r>
                        <a:rPr lang="en-US" altLang="ko-KR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Msg1 PRACH repetition with different Tx beams, UL beam indication for Msg3</a:t>
                      </a:r>
                    </a:p>
                    <a:p>
                      <a:pPr marL="182563" indent="-182563" latinLnBrk="1">
                        <a:buFont typeface="Wingdings" panose="05000000000000000000" pitchFamily="2" charset="2"/>
                        <a:buChar char="§"/>
                      </a:pPr>
                      <a:r>
                        <a:rPr lang="en-US" altLang="ko-KR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Msg5 PUSCH repetition scheduled by DCI 0_0 with C-RNTI</a:t>
                      </a:r>
                      <a:endParaRPr lang="ko-KR" alt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RAN1-led</a:t>
                      </a: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8344068"/>
                  </a:ext>
                </a:extLst>
              </a:tr>
              <a:tr h="534845">
                <a:tc>
                  <a:txBody>
                    <a:bodyPr/>
                    <a:lstStyle/>
                    <a:p>
                      <a:pPr marL="0" marR="0" lvl="0" indent="0" algn="ctr" defTabSz="114248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b="1" u="sng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UAV/UAM enhancement</a:t>
                      </a:r>
                    </a:p>
                    <a:p>
                      <a:pPr marL="0" marR="0" lvl="0" indent="0" algn="ctr" defTabSz="114248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500" b="1" u="sng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(RP-242470)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2563" lvl="0" indent="-182563" latinLnBrk="1">
                        <a:buFont typeface="Wingdings" panose="05000000000000000000" pitchFamily="2" charset="2"/>
                        <a:buChar char="§"/>
                      </a:pPr>
                      <a:r>
                        <a:rPr lang="en-US" altLang="ko-KR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Mobility enhancement, such as altitude dependent neighbor cell/measurement beam restriction for RRC_IDLE UE, and altitude dependent CHO candidate cell restriction for RRC_CONNECTED UE target cell</a:t>
                      </a:r>
                    </a:p>
                    <a:p>
                      <a:pPr marL="182563" lvl="0" indent="-182563" latinLnBrk="1">
                        <a:buFont typeface="Wingdings" panose="05000000000000000000" pitchFamily="2" charset="2"/>
                        <a:buChar char="§"/>
                      </a:pPr>
                      <a:r>
                        <a:rPr lang="en-US" altLang="ko-KR" sz="12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Measurement reporting enhancement </a:t>
                      </a:r>
                      <a:endParaRPr lang="ko-KR" alt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RAN2-led</a:t>
                      </a:r>
                      <a:endParaRPr lang="ko-KR" alt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9418120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22023DD2-3A2D-BD1F-C777-6B904540AB3A}"/>
              </a:ext>
            </a:extLst>
          </p:cNvPr>
          <p:cNvSpPr txBox="1"/>
          <p:nvPr/>
        </p:nvSpPr>
        <p:spPr>
          <a:xfrm>
            <a:off x="0" y="7131146"/>
            <a:ext cx="87793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100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Extra </a:t>
            </a:r>
          </a:p>
          <a:p>
            <a:r>
              <a:rPr lang="en-US" altLang="ko-KR" sz="1100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WIs</a:t>
            </a:r>
            <a:endParaRPr lang="ko-KR" altLang="en-US" sz="1100" dirty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왼쪽 중괄호 8">
            <a:extLst>
              <a:ext uri="{FF2B5EF4-FFF2-40B4-BE49-F238E27FC236}">
                <a16:creationId xmlns:a16="http://schemas.microsoft.com/office/drawing/2014/main" id="{C1E76A4F-974C-1C26-E3EA-2BB84CA7B437}"/>
              </a:ext>
            </a:extLst>
          </p:cNvPr>
          <p:cNvSpPr/>
          <p:nvPr/>
        </p:nvSpPr>
        <p:spPr>
          <a:xfrm>
            <a:off x="419200" y="6662514"/>
            <a:ext cx="342694" cy="1368152"/>
          </a:xfrm>
          <a:prstGeom prst="leftBrace">
            <a:avLst>
              <a:gd name="adj1" fmla="val 8333"/>
              <a:gd name="adj2" fmla="val 5592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68533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alpha val="6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1A17329BE811674CBF326964265B0841" ma:contentTypeVersion="1" ma:contentTypeDescription="새 문서를 만듭니다." ma:contentTypeScope="" ma:versionID="98b8e875c966f6fe102cbcb47e577e63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d4ad92c12d927723e129d15ef340199a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시작 날짜 예약" ma:description="시작 날짜 예약은 게시 기능을 사용하여 만드는 사이트 열로, 사이트 방문자에게 이 페이지를 처음 표시할 날짜 및 시간을 지정하는 데 사용합니다." ma:internalName="PublishingStartDate">
      <xsd:simpleType>
        <xsd:restriction base="dms:Unknown"/>
      </xsd:simpleType>
    </xsd:element>
    <xsd:element name="PublishingExpirationDate" ma:index="9" nillable="true" ma:displayName="종료 날짜 예약" ma:description="종료 날짜 예약은 게시 기능을 사용하여 만드는 사이트 열로, 사이트 방문자에게 이 페이지를 더 이상 표시하지 않을 날짜 및 시간을 지정하는 데 사용됩니다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B5C5E36-BF63-4A2F-B977-501AF3EACC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BF126B1-5379-444F-8DBB-0A41228BE666}">
  <ds:schemaRefs>
    <ds:schemaRef ds:uri="http://purl.org/dc/terms/"/>
    <ds:schemaRef ds:uri="http://purl.org/dc/dcmitype/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microsoft.com/sharepoint/v3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A387A800-FD13-4A08-9E6D-57390EB249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77511</TotalTime>
  <Words>1079</Words>
  <Application>Microsoft Office PowerPoint</Application>
  <PresentationFormat>사용자 지정</PresentationFormat>
  <Paragraphs>138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3" baseType="lpstr">
      <vt:lpstr>굴림</vt:lpstr>
      <vt:lpstr>나눔고딕</vt:lpstr>
      <vt:lpstr>맑은 고딕</vt:lpstr>
      <vt:lpstr>Arial</vt:lpstr>
      <vt:lpstr>Wingdings</vt:lpstr>
      <vt:lpstr>Office 테마</vt:lpstr>
      <vt:lpstr>LGE’s overall view on Rel-20 </vt:lpstr>
      <vt:lpstr>Categorization in RP-243292 (RAN chair summary)</vt:lpstr>
      <vt:lpstr>Preferred Rel-20 WI list </vt:lpstr>
      <vt:lpstr>LGE’ preferred Rel-20 WI list</vt:lpstr>
      <vt:lpstr>Additional WIs for Rel-20</vt:lpstr>
      <vt:lpstr>Additional WIs for Rel-20</vt:lpstr>
      <vt:lpstr>Alternative LGE’ preferred Rel-20 WI list  (with extra WIs)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</dc:creator>
  <cp:lastModifiedBy>LGE - SungHoon</cp:lastModifiedBy>
  <cp:revision>3628</cp:revision>
  <dcterms:created xsi:type="dcterms:W3CDTF">2016-10-11T04:12:52Z</dcterms:created>
  <dcterms:modified xsi:type="dcterms:W3CDTF">2025-02-28T10:35:32Z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0x0101001A17329BE811674CBF326964265B0841</vt:lpwstr>
  </property>
</Properties>
</file>