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  <p:sldMasterId id="2147483674" r:id="rId6"/>
    <p:sldMasterId id="2147483681" r:id="rId7"/>
    <p:sldMasterId id="2147483688" r:id="rId8"/>
  </p:sldMasterIdLst>
  <p:notesMasterIdLst>
    <p:notesMasterId r:id="rId17"/>
  </p:notesMasterIdLst>
  <p:sldIdLst>
    <p:sldId id="261" r:id="rId9"/>
    <p:sldId id="1289" r:id="rId10"/>
    <p:sldId id="1291" r:id="rId11"/>
    <p:sldId id="1292" r:id="rId12"/>
    <p:sldId id="1294" r:id="rId13"/>
    <p:sldId id="1293" r:id="rId14"/>
    <p:sldId id="1295" r:id="rId15"/>
    <p:sldId id="35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362CCD-690E-2129-FAA4-BF44828A4D85}" name="Akimoto, Yosuke/秋元 陽介" initials="陽秋" userId="S::akimoto.yosuke@jp.fujitsu.com::fcf915d9-351f-48f6-aaa9-b0a5b639bf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974B9-47C6-4FD2-8ECC-36A4E5018B91}" v="73" dt="2025-02-27T05:23:26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0" autoAdjust="0"/>
    <p:restoredTop sz="94660"/>
  </p:normalViewPr>
  <p:slideViewPr>
    <p:cSldViewPr snapToGrid="0">
      <p:cViewPr varScale="1">
        <p:scale>
          <a:sx n="75" d="100"/>
          <a:sy n="75" d="100"/>
        </p:scale>
        <p:origin x="7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kimoto, Yosuke/秋元 陽介" userId="fcf915d9-351f-48f6-aaa9-b0a5b639bfe4" providerId="ADAL" clId="{652974B9-47C6-4FD2-8ECC-36A4E5018B91}"/>
    <pc:docChg chg="custSel modSld">
      <pc:chgData name="Akimoto, Yosuke/秋元 陽介" userId="fcf915d9-351f-48f6-aaa9-b0a5b639bfe4" providerId="ADAL" clId="{652974B9-47C6-4FD2-8ECC-36A4E5018B91}" dt="2025-02-28T00:20:01.363" v="529" actId="20577"/>
      <pc:docMkLst>
        <pc:docMk/>
      </pc:docMkLst>
      <pc:sldChg chg="modSp mod">
        <pc:chgData name="Akimoto, Yosuke/秋元 陽介" userId="fcf915d9-351f-48f6-aaa9-b0a5b639bfe4" providerId="ADAL" clId="{652974B9-47C6-4FD2-8ECC-36A4E5018B91}" dt="2025-02-27T05:23:26.758" v="72" actId="20577"/>
        <pc:sldMkLst>
          <pc:docMk/>
          <pc:sldMk cId="2249344081" sldId="1292"/>
        </pc:sldMkLst>
        <pc:spChg chg="mod">
          <ac:chgData name="Akimoto, Yosuke/秋元 陽介" userId="fcf915d9-351f-48f6-aaa9-b0a5b639bfe4" providerId="ADAL" clId="{652974B9-47C6-4FD2-8ECC-36A4E5018B91}" dt="2025-02-27T05:23:26.758" v="72" actId="20577"/>
          <ac:spMkLst>
            <pc:docMk/>
            <pc:sldMk cId="2249344081" sldId="1292"/>
            <ac:spMk id="3" creationId="{CD60E721-7CC0-BCB7-B82E-3216AEAEBAD9}"/>
          </ac:spMkLst>
        </pc:spChg>
      </pc:sldChg>
      <pc:sldChg chg="modSp mod">
        <pc:chgData name="Akimoto, Yosuke/秋元 陽介" userId="fcf915d9-351f-48f6-aaa9-b0a5b639bfe4" providerId="ADAL" clId="{652974B9-47C6-4FD2-8ECC-36A4E5018B91}" dt="2025-02-27T05:16:32.858" v="17" actId="20577"/>
        <pc:sldMkLst>
          <pc:docMk/>
          <pc:sldMk cId="955281631" sldId="1294"/>
        </pc:sldMkLst>
        <pc:spChg chg="mod">
          <ac:chgData name="Akimoto, Yosuke/秋元 陽介" userId="fcf915d9-351f-48f6-aaa9-b0a5b639bfe4" providerId="ADAL" clId="{652974B9-47C6-4FD2-8ECC-36A4E5018B91}" dt="2025-02-27T05:16:32.858" v="17" actId="20577"/>
          <ac:spMkLst>
            <pc:docMk/>
            <pc:sldMk cId="955281631" sldId="1294"/>
            <ac:spMk id="6" creationId="{5F7BB13C-EBEF-F98F-243B-F8A8495ED8BC}"/>
          </ac:spMkLst>
        </pc:spChg>
      </pc:sldChg>
      <pc:sldChg chg="modSp mod">
        <pc:chgData name="Akimoto, Yosuke/秋元 陽介" userId="fcf915d9-351f-48f6-aaa9-b0a5b639bfe4" providerId="ADAL" clId="{652974B9-47C6-4FD2-8ECC-36A4E5018B91}" dt="2025-02-28T00:20:01.363" v="529" actId="20577"/>
        <pc:sldMkLst>
          <pc:docMk/>
          <pc:sldMk cId="3557905392" sldId="1295"/>
        </pc:sldMkLst>
        <pc:spChg chg="mod">
          <ac:chgData name="Akimoto, Yosuke/秋元 陽介" userId="fcf915d9-351f-48f6-aaa9-b0a5b639bfe4" providerId="ADAL" clId="{652974B9-47C6-4FD2-8ECC-36A4E5018B91}" dt="2025-02-28T00:20:01.363" v="529" actId="20577"/>
          <ac:spMkLst>
            <pc:docMk/>
            <pc:sldMk cId="3557905392" sldId="1295"/>
            <ac:spMk id="3" creationId="{0671AA3E-49C6-51B2-B1CF-D50E63B15D0A}"/>
          </ac:spMkLst>
        </pc:spChg>
      </pc:sldChg>
    </pc:docChg>
  </pc:docChgLst>
  <pc:docChgLst>
    <pc:chgData name="Akimoto, Yosuke/秋元 陽介" userId="fcf915d9-351f-48f6-aaa9-b0a5b639bfe4" providerId="ADAL" clId="{4DAC36E6-EC34-4C9B-844B-9B859B136DCA}"/>
    <pc:docChg chg="custSel addSld modSld">
      <pc:chgData name="Akimoto, Yosuke/秋元 陽介" userId="fcf915d9-351f-48f6-aaa9-b0a5b639bfe4" providerId="ADAL" clId="{4DAC36E6-EC34-4C9B-844B-9B859B136DCA}" dt="2025-02-27T03:18:54.229" v="52" actId="13926"/>
      <pc:docMkLst>
        <pc:docMk/>
      </pc:docMkLst>
      <pc:sldChg chg="modSp mod">
        <pc:chgData name="Akimoto, Yosuke/秋元 陽介" userId="fcf915d9-351f-48f6-aaa9-b0a5b639bfe4" providerId="ADAL" clId="{4DAC36E6-EC34-4C9B-844B-9B859B136DCA}" dt="2025-02-27T03:18:54.229" v="52" actId="13926"/>
        <pc:sldMkLst>
          <pc:docMk/>
          <pc:sldMk cId="2249344081" sldId="1292"/>
        </pc:sldMkLst>
        <pc:spChg chg="mod">
          <ac:chgData name="Akimoto, Yosuke/秋元 陽介" userId="fcf915d9-351f-48f6-aaa9-b0a5b639bfe4" providerId="ADAL" clId="{4DAC36E6-EC34-4C9B-844B-9B859B136DCA}" dt="2025-02-27T03:18:54.229" v="52" actId="13926"/>
          <ac:spMkLst>
            <pc:docMk/>
            <pc:sldMk cId="2249344081" sldId="1292"/>
            <ac:spMk id="3" creationId="{CD60E721-7CC0-BCB7-B82E-3216AEAEBAD9}"/>
          </ac:spMkLst>
        </pc:spChg>
      </pc:sldChg>
      <pc:sldChg chg="modSp mod">
        <pc:chgData name="Akimoto, Yosuke/秋元 陽介" userId="fcf915d9-351f-48f6-aaa9-b0a5b639bfe4" providerId="ADAL" clId="{4DAC36E6-EC34-4C9B-844B-9B859B136DCA}" dt="2025-02-27T03:18:05.122" v="3" actId="27636"/>
        <pc:sldMkLst>
          <pc:docMk/>
          <pc:sldMk cId="2086923485" sldId="1293"/>
        </pc:sldMkLst>
        <pc:spChg chg="mod">
          <ac:chgData name="Akimoto, Yosuke/秋元 陽介" userId="fcf915d9-351f-48f6-aaa9-b0a5b639bfe4" providerId="ADAL" clId="{4DAC36E6-EC34-4C9B-844B-9B859B136DCA}" dt="2025-02-27T03:18:05.122" v="3" actId="27636"/>
          <ac:spMkLst>
            <pc:docMk/>
            <pc:sldMk cId="2086923485" sldId="1293"/>
            <ac:spMk id="6" creationId="{5F7BB13C-EBEF-F98F-243B-F8A8495ED8BC}"/>
          </ac:spMkLst>
        </pc:spChg>
      </pc:sldChg>
      <pc:sldChg chg="modSp new mod">
        <pc:chgData name="Akimoto, Yosuke/秋元 陽介" userId="fcf915d9-351f-48f6-aaa9-b0a5b639bfe4" providerId="ADAL" clId="{4DAC36E6-EC34-4C9B-844B-9B859B136DCA}" dt="2025-02-27T03:18:30.716" v="51" actId="27636"/>
        <pc:sldMkLst>
          <pc:docMk/>
          <pc:sldMk cId="3557905392" sldId="1295"/>
        </pc:sldMkLst>
        <pc:spChg chg="mod">
          <ac:chgData name="Akimoto, Yosuke/秋元 陽介" userId="fcf915d9-351f-48f6-aaa9-b0a5b639bfe4" providerId="ADAL" clId="{4DAC36E6-EC34-4C9B-844B-9B859B136DCA}" dt="2025-02-27T03:18:30.716" v="51" actId="27636"/>
          <ac:spMkLst>
            <pc:docMk/>
            <pc:sldMk cId="3557905392" sldId="1295"/>
            <ac:spMk id="2" creationId="{99F33E0D-D5DC-3178-B37F-8D839BE92C05}"/>
          </ac:spMkLst>
        </pc:spChg>
        <pc:spChg chg="mod">
          <ac:chgData name="Akimoto, Yosuke/秋元 陽介" userId="fcf915d9-351f-48f6-aaa9-b0a5b639bfe4" providerId="ADAL" clId="{4DAC36E6-EC34-4C9B-844B-9B859B136DCA}" dt="2025-02-27T03:18:24.486" v="45" actId="20577"/>
          <ac:spMkLst>
            <pc:docMk/>
            <pc:sldMk cId="3557905392" sldId="1295"/>
            <ac:spMk id="3" creationId="{0671AA3E-49C6-51B2-B1CF-D50E63B15D0A}"/>
          </ac:spMkLst>
        </pc:spChg>
      </pc:sldChg>
    </pc:docChg>
  </pc:docChgLst>
  <pc:docChgLst>
    <pc:chgData name="Kitagawa, Koichiro/北川 幸一郎" userId="613d6a39-c725-4a15-8f41-05369b586df6" providerId="ADAL" clId="{63BEC3ED-E828-4A69-902B-5B23A0B8DEC7}"/>
    <pc:docChg chg="modSld">
      <pc:chgData name="Kitagawa, Koichiro/北川 幸一郎" userId="613d6a39-c725-4a15-8f41-05369b586df6" providerId="ADAL" clId="{63BEC3ED-E828-4A69-902B-5B23A0B8DEC7}" dt="2025-02-27T04:56:01.345" v="11" actId="20577"/>
      <pc:docMkLst>
        <pc:docMk/>
      </pc:docMkLst>
      <pc:sldChg chg="modSp mod">
        <pc:chgData name="Kitagawa, Koichiro/北川 幸一郎" userId="613d6a39-c725-4a15-8f41-05369b586df6" providerId="ADAL" clId="{63BEC3ED-E828-4A69-902B-5B23A0B8DEC7}" dt="2025-02-27T04:52:51.231" v="10" actId="6549"/>
        <pc:sldMkLst>
          <pc:docMk/>
          <pc:sldMk cId="2249344081" sldId="1292"/>
        </pc:sldMkLst>
        <pc:spChg chg="mod">
          <ac:chgData name="Kitagawa, Koichiro/北川 幸一郎" userId="613d6a39-c725-4a15-8f41-05369b586df6" providerId="ADAL" clId="{63BEC3ED-E828-4A69-902B-5B23A0B8DEC7}" dt="2025-02-27T04:52:51.231" v="10" actId="6549"/>
          <ac:spMkLst>
            <pc:docMk/>
            <pc:sldMk cId="2249344081" sldId="1292"/>
            <ac:spMk id="3" creationId="{CD60E721-7CC0-BCB7-B82E-3216AEAEBAD9}"/>
          </ac:spMkLst>
        </pc:spChg>
      </pc:sldChg>
      <pc:sldChg chg="modSp mod">
        <pc:chgData name="Kitagawa, Koichiro/北川 幸一郎" userId="613d6a39-c725-4a15-8f41-05369b586df6" providerId="ADAL" clId="{63BEC3ED-E828-4A69-902B-5B23A0B8DEC7}" dt="2025-02-27T04:56:01.345" v="11" actId="20577"/>
        <pc:sldMkLst>
          <pc:docMk/>
          <pc:sldMk cId="3557905392" sldId="1295"/>
        </pc:sldMkLst>
        <pc:spChg chg="mod">
          <ac:chgData name="Kitagawa, Koichiro/北川 幸一郎" userId="613d6a39-c725-4a15-8f41-05369b586df6" providerId="ADAL" clId="{63BEC3ED-E828-4A69-902B-5B23A0B8DEC7}" dt="2025-02-27T04:56:01.345" v="11" actId="20577"/>
          <ac:spMkLst>
            <pc:docMk/>
            <pc:sldMk cId="3557905392" sldId="1295"/>
            <ac:spMk id="3" creationId="{0671AA3E-49C6-51B2-B1CF-D50E63B15D0A}"/>
          </ac:spMkLst>
        </pc:spChg>
      </pc:sldChg>
    </pc:docChg>
  </pc:docChgLst>
  <pc:docChgLst>
    <pc:chgData name="Akimoto, Yosuke/秋元 陽介" userId="fcf915d9-351f-48f6-aaa9-b0a5b639bfe4" providerId="ADAL" clId="{5407E57D-B089-416A-B8D8-9E299B705F8F}"/>
    <pc:docChg chg="modSld">
      <pc:chgData name="Akimoto, Yosuke/秋元 陽介" userId="fcf915d9-351f-48f6-aaa9-b0a5b639bfe4" providerId="ADAL" clId="{5407E57D-B089-416A-B8D8-9E299B705F8F}" dt="2024-12-03T07:00:00.833" v="27" actId="20577"/>
      <pc:docMkLst>
        <pc:docMk/>
      </pc:docMkLst>
      <pc:sldChg chg="modSp mod">
        <pc:chgData name="Akimoto, Yosuke/秋元 陽介" userId="fcf915d9-351f-48f6-aaa9-b0a5b639bfe4" providerId="ADAL" clId="{5407E57D-B089-416A-B8D8-9E299B705F8F}" dt="2024-12-03T06:58:31.714" v="7" actId="20577"/>
        <pc:sldMkLst>
          <pc:docMk/>
          <pc:sldMk cId="1619260089" sldId="1108"/>
        </pc:sldMkLst>
        <pc:spChg chg="mod">
          <ac:chgData name="Akimoto, Yosuke/秋元 陽介" userId="fcf915d9-351f-48f6-aaa9-b0a5b639bfe4" providerId="ADAL" clId="{5407E57D-B089-416A-B8D8-9E299B705F8F}" dt="2024-12-03T06:58:31.714" v="7" actId="20577"/>
          <ac:spMkLst>
            <pc:docMk/>
            <pc:sldMk cId="1619260089" sldId="1108"/>
            <ac:spMk id="3" creationId="{24C0F642-C78A-8B39-0A31-2D132C43739C}"/>
          </ac:spMkLst>
        </pc:spChg>
      </pc:sldChg>
      <pc:sldChg chg="modSp mod">
        <pc:chgData name="Akimoto, Yosuke/秋元 陽介" userId="fcf915d9-351f-48f6-aaa9-b0a5b639bfe4" providerId="ADAL" clId="{5407E57D-B089-416A-B8D8-9E299B705F8F}" dt="2024-12-03T06:58:41.496" v="17" actId="20577"/>
        <pc:sldMkLst>
          <pc:docMk/>
          <pc:sldMk cId="3299975764" sldId="1284"/>
        </pc:sldMkLst>
        <pc:spChg chg="mod">
          <ac:chgData name="Akimoto, Yosuke/秋元 陽介" userId="fcf915d9-351f-48f6-aaa9-b0a5b639bfe4" providerId="ADAL" clId="{5407E57D-B089-416A-B8D8-9E299B705F8F}" dt="2024-12-03T06:58:41.496" v="17" actId="20577"/>
          <ac:spMkLst>
            <pc:docMk/>
            <pc:sldMk cId="3299975764" sldId="1284"/>
            <ac:spMk id="4" creationId="{8F12E103-C0F2-249B-0AB1-2A770D033A7C}"/>
          </ac:spMkLst>
        </pc:spChg>
      </pc:sldChg>
      <pc:sldChg chg="modSp mod">
        <pc:chgData name="Akimoto, Yosuke/秋元 陽介" userId="fcf915d9-351f-48f6-aaa9-b0a5b639bfe4" providerId="ADAL" clId="{5407E57D-B089-416A-B8D8-9E299B705F8F}" dt="2024-12-03T07:00:00.833" v="27" actId="20577"/>
        <pc:sldMkLst>
          <pc:docMk/>
          <pc:sldMk cId="4015011183" sldId="1285"/>
        </pc:sldMkLst>
        <pc:spChg chg="mod">
          <ac:chgData name="Akimoto, Yosuke/秋元 陽介" userId="fcf915d9-351f-48f6-aaa9-b0a5b639bfe4" providerId="ADAL" clId="{5407E57D-B089-416A-B8D8-9E299B705F8F}" dt="2024-12-03T07:00:00.833" v="27" actId="20577"/>
          <ac:spMkLst>
            <pc:docMk/>
            <pc:sldMk cId="4015011183" sldId="1285"/>
            <ac:spMk id="4" creationId="{8F12E103-C0F2-249B-0AB1-2A770D033A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BAA4D-44BA-4AF8-836F-3A5B349991C9}" type="datetimeFigureOut">
              <a:rPr kumimoji="1" lang="ja-JP" altLang="en-US" smtClean="0"/>
              <a:t>2025/3/3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8C465-8979-495B-BC66-9C95E5D7C4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09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44275-5C74-4E59-8F01-9B0DD8D2F6FE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148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95692AF0-2E90-4E8E-8159-82825E681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2703" y="1"/>
            <a:ext cx="3388371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6E86481-61F8-4C42-8460-E5C7072F0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288C24AB-C571-4162-A598-D428E9099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BB97FB78-2B84-4EC8-85D8-DC0D58996F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70" y="1088809"/>
            <a:ext cx="6057628" cy="4680379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5C62D1B-0184-43C2-AF18-D86BFB15BB0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8946F54D-E96F-91E3-754F-9FAF46B639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0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8178523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680379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23CC6D9-6EFF-494A-BF84-DA0874602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8C48CA2-E9BB-4DBD-914E-E14EDEF3B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19B60C56-1286-4F63-9EEC-36A128640C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3C4F5463-4F92-46D5-932F-97908BC5A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7" y="1088809"/>
            <a:ext cx="6057628" cy="4680379"/>
          </a:xfrm>
          <a:prstGeom prst="rect">
            <a:avLst/>
          </a:prstGeom>
        </p:spPr>
      </p:pic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F00A419-6A05-45CE-8BD8-E2B605B78E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6614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AF46A06C-9A3F-471C-999E-CB75C4DB0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4515" y="898"/>
            <a:ext cx="3387485" cy="68562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F2A2B3EE-7C59-4DF5-A28E-640979443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29DDC893-3971-42A8-9ED2-0EADDB6AFE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3E857FA4-FCDF-4D3A-913E-96937E78B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69" y="1088812"/>
            <a:ext cx="6057627" cy="4680377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8B2BCC5B-F069-4ED1-A700-090A5F1D93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36568E89-807C-F677-4C4D-1764710BAF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43204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16">
            <a:extLst>
              <a:ext uri="{FF2B5EF4-FFF2-40B4-BE49-F238E27FC236}">
                <a16:creationId xmlns:a16="http://schemas.microsoft.com/office/drawing/2014/main" id="{4E6397AD-310C-48CA-885C-F7B1DFD09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5F4F3A2A-67CD-4FB4-A584-EB2029E86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3753FEFB-0305-4C84-935D-76F90EFD3C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0DF06FE2-6F91-271C-10A8-4C3E34B3BF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89786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902231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4062279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67638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BC69335-2DC7-4BE9-B3C4-6BB3F4B5B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D8338C9-50E0-476B-A1C1-2CD93525E3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9EF27093-A849-437A-9361-64716AE462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DDB5B8BE-19D7-4E92-8193-1EEAE32BB0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6" y="1088812"/>
            <a:ext cx="6057627" cy="4680377"/>
          </a:xfrm>
          <a:prstGeom prst="rect">
            <a:avLst/>
          </a:prstGeom>
        </p:spPr>
      </p:pic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FFAD7CF4-8971-481D-B462-B9FB7396BE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83795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9D25779-D7C4-4143-A45C-C33C6C23A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1303" y="0"/>
            <a:ext cx="33883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CEB1D94-ADFB-4280-B2F5-5620C7410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FF210DAF-58ED-45C8-BFCA-219D6DD5F3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35197805-CD3F-4477-AD03-41B0E801D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69" y="1088812"/>
            <a:ext cx="6057627" cy="4680377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0DED4972-5584-4145-8549-BCA63EE6B5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A18E8642-603B-B1DB-1C5E-F234EDF276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39786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4">
            <a:extLst>
              <a:ext uri="{FF2B5EF4-FFF2-40B4-BE49-F238E27FC236}">
                <a16:creationId xmlns:a16="http://schemas.microsoft.com/office/drawing/2014/main" id="{D112A58B-6135-49FE-9C7D-1017A0D39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0" y="0"/>
            <a:ext cx="12193309" cy="68607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9" name="Picture 56" descr="Fujitsu">
            <a:extLst>
              <a:ext uri="{FF2B5EF4-FFF2-40B4-BE49-F238E27FC236}">
                <a16:creationId xmlns:a16="http://schemas.microsoft.com/office/drawing/2014/main" id="{296967A9-30A5-48C2-B859-CEC6385A1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F75B6E70-1F42-4546-9D6E-5D5BA926A3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11" name="SD_FUJITSU-RESTRICTED">
            <a:extLst>
              <a:ext uri="{FF2B5EF4-FFF2-40B4-BE49-F238E27FC236}">
                <a16:creationId xmlns:a16="http://schemas.microsoft.com/office/drawing/2014/main" id="{CAF38D5D-ECD6-71DB-79E7-2D2D8D801E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57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6">
            <a:extLst>
              <a:ext uri="{FF2B5EF4-FFF2-40B4-BE49-F238E27FC236}">
                <a16:creationId xmlns:a16="http://schemas.microsoft.com/office/drawing/2014/main" id="{B6BEA493-F0D5-40FB-A9DB-1AAB035ED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3" name="Picture 56" descr="Fujitsu">
            <a:extLst>
              <a:ext uri="{FF2B5EF4-FFF2-40B4-BE49-F238E27FC236}">
                <a16:creationId xmlns:a16="http://schemas.microsoft.com/office/drawing/2014/main" id="{66189DD1-C42C-4DA0-B3B6-F020A1EEF9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5F807242-279B-4377-A477-F7B49C4B40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787B322F-CD04-1397-62E1-6996709DA4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6178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2965447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6163193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107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0F7A85D-E715-40B8-B6D0-2647D95A1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B00353B-7D46-40D9-8913-630C98CF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9FEFD5D6-714F-4118-AF52-E2417F34A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A54813E5-185C-472F-9F62-43989AC68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6" y="1088812"/>
            <a:ext cx="6057627" cy="4680377"/>
          </a:xfrm>
          <a:prstGeom prst="rect">
            <a:avLst/>
          </a:prstGeom>
        </p:spPr>
      </p:pic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1D060E1-1300-465B-8503-5C66F182C8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2181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6B15DF13-15E3-44BC-9435-C62B6B6302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3757" y="1"/>
            <a:ext cx="3387687" cy="68566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6F1173B-33CF-40AA-BDF4-1C72C41D9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1" name="Picture 65" descr="Fujitsu">
            <a:extLst>
              <a:ext uri="{FF2B5EF4-FFF2-40B4-BE49-F238E27FC236}">
                <a16:creationId xmlns:a16="http://schemas.microsoft.com/office/drawing/2014/main" id="{914FAD3E-65C3-4429-9EEB-51BDFE2C96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2" name="Picture 28">
            <a:extLst>
              <a:ext uri="{FF2B5EF4-FFF2-40B4-BE49-F238E27FC236}">
                <a16:creationId xmlns:a16="http://schemas.microsoft.com/office/drawing/2014/main" id="{279EC251-E357-4A5C-B714-8B2D4C1FEE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69" y="1088812"/>
            <a:ext cx="6057627" cy="4680377"/>
          </a:xfrm>
          <a:prstGeom prst="rect">
            <a:avLst/>
          </a:prstGeom>
        </p:spPr>
      </p:pic>
      <p:pic>
        <p:nvPicPr>
          <p:cNvPr id="13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127286DE-6153-4B4C-8D18-2065101D75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3989CD66-1E05-D885-630A-05685CBF82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32783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F3D10E5C-AE94-4D4A-B902-CDFDDFDE1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2" name="Picture 65" descr="Fujitsu">
            <a:extLst>
              <a:ext uri="{FF2B5EF4-FFF2-40B4-BE49-F238E27FC236}">
                <a16:creationId xmlns:a16="http://schemas.microsoft.com/office/drawing/2014/main" id="{139DA00E-C566-49A6-824C-F9196B4233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1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D31EFD09-6BA7-4F9C-9F5D-3F31B94691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7BE3CADB-BA42-82A4-6209-CD7A88138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1261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5627621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793799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745878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67692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BB94F7AB-9F65-4FBC-A95B-A62BCB07D8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4" y="0"/>
            <a:ext cx="5021616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D9A9D2-7E72-4C9E-8039-CAFE206D0F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9" name="Picture 65" descr="Fujitsu">
            <a:extLst>
              <a:ext uri="{FF2B5EF4-FFF2-40B4-BE49-F238E27FC236}">
                <a16:creationId xmlns:a16="http://schemas.microsoft.com/office/drawing/2014/main" id="{C3C7D280-0F47-45F8-90FC-BA1E128D5B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23ACB0BA-3128-44DE-A263-07F8AA861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6" y="1088812"/>
            <a:ext cx="6057627" cy="4680377"/>
          </a:xfrm>
          <a:prstGeom prst="rect">
            <a:avLst/>
          </a:prstGeom>
        </p:spPr>
      </p:pic>
      <p:pic>
        <p:nvPicPr>
          <p:cNvPr id="8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77881BF-6FAC-4DFD-9F56-886DA404F1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9260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2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800" y="1267200"/>
            <a:ext cx="5707200" cy="5049600"/>
          </a:xfrm>
        </p:spPr>
        <p:txBody>
          <a:bodyPr/>
          <a:lstStyle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66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43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F6C4905-9CC5-4C8D-803C-5F137C0C75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0386" y="1"/>
            <a:ext cx="5021615" cy="685799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pic>
        <p:nvPicPr>
          <p:cNvPr id="16" name="Picture 56" descr="Fujitsu">
            <a:extLst>
              <a:ext uri="{FF2B5EF4-FFF2-40B4-BE49-F238E27FC236}">
                <a16:creationId xmlns:a16="http://schemas.microsoft.com/office/drawing/2014/main" id="{0FEDFFCC-820D-4931-B582-897789935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19799ACF-6992-4800-BD7A-ADAB4FB2F4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5057" y="1088809"/>
            <a:ext cx="6057628" cy="4680379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341907-441C-477C-B054-57AB9FFF4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61B696FD-ECFF-45E9-9C5C-EFEF6B947A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36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97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459EA2C5-E74C-467E-A31E-22534610D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2703" y="1"/>
            <a:ext cx="3388371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1999" y="1488000"/>
            <a:ext cx="720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4089600"/>
            <a:ext cx="6331200" cy="16800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0FD69642-505C-4956-AEE0-BFCB7823F2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A71021C1-F5F7-493F-9B6E-34F90D2AF5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32" name="Picture 28">
            <a:extLst>
              <a:ext uri="{FF2B5EF4-FFF2-40B4-BE49-F238E27FC236}">
                <a16:creationId xmlns:a16="http://schemas.microsoft.com/office/drawing/2014/main" id="{1F121A69-A96D-4E50-B853-9B7D639FE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7170" y="1088809"/>
            <a:ext cx="6057628" cy="4680379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847F7AD3-8A9E-4272-B529-3F5BCB212E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56EB3F93-C5D7-CC3C-AF2B-E3D268881B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17163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6">
            <a:extLst>
              <a:ext uri="{FF2B5EF4-FFF2-40B4-BE49-F238E27FC236}">
                <a16:creationId xmlns:a16="http://schemas.microsoft.com/office/drawing/2014/main" id="{DD823FC4-0E59-43A1-8BCD-EBD727ED3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000" y="1488000"/>
            <a:ext cx="11040000" cy="1920000"/>
          </a:xfrm>
        </p:spPr>
        <p:txBody>
          <a:bodyPr anchor="b">
            <a:noAutofit/>
          </a:bodyPr>
          <a:lstStyle>
            <a:lvl1pPr algn="l">
              <a:defRPr sz="4267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タイトルを入力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2000" y="3614400"/>
            <a:ext cx="11040000" cy="1929600"/>
          </a:xfrm>
        </p:spPr>
        <p:txBody>
          <a:bodyPr>
            <a:noAutofit/>
          </a:bodyPr>
          <a:lstStyle>
            <a:lvl1pPr marL="0" indent="0" algn="l">
              <a:buNone/>
              <a:defRPr sz="2667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ja-JP" altLang="en-US" dirty="0"/>
              <a:t>サブタイトルを入力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8" name="Picture 56" descr="Fujitsu">
            <a:extLst>
              <a:ext uri="{FF2B5EF4-FFF2-40B4-BE49-F238E27FC236}">
                <a16:creationId xmlns:a16="http://schemas.microsoft.com/office/drawing/2014/main" id="{072D9593-EFA5-4CE0-AEDC-2D5FC5E45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AA7895C7-B8EC-4AD7-B187-8830DBFD1C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B3F2322D-5846-F551-B392-9727CBA8CC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36382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/>
              <a:t>© 2023 Fujitsu Limited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36000" y="6504000"/>
            <a:ext cx="720000" cy="163200"/>
          </a:xfrm>
          <a:prstGeom prst="rect">
            <a:avLst/>
          </a:prstGeom>
        </p:spPr>
        <p:txBody>
          <a:bodyPr/>
          <a:lstStyle/>
          <a:p>
            <a:fld id="{4D029D89-7B63-4C94-AD4D-2E4D6BB836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146659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2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>
            <a:extLst>
              <a:ext uri="{FF2B5EF4-FFF2-40B4-BE49-F238E27FC236}">
                <a16:creationId xmlns:a16="http://schemas.microsoft.com/office/drawing/2014/main" id="{F7396E17-6B05-4D7C-834C-1701D64B0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0" y="1"/>
            <a:ext cx="12192000" cy="955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08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FD66971-1663-4735-86AA-EDAC07B3B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05D0E-8FD8-4633-A16F-B08C271F0F3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D82980EE-0B33-4CA3-9406-7CFAFA4FAC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9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088EA96-5D6A-4E9E-B70E-A056E53825A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90B17EAF-0FF1-3739-B447-5C4447ADB1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6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3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4A610FE8-4E13-44F5-8261-1F6C83957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3"/>
          <a:stretch/>
        </p:blipFill>
        <p:spPr bwMode="gray">
          <a:xfrm>
            <a:off x="0" y="-5349"/>
            <a:ext cx="12192000" cy="955200"/>
          </a:xfrm>
          <a:prstGeom prst="rect">
            <a:avLst/>
          </a:prstGeom>
        </p:spPr>
      </p:pic>
      <p:sp>
        <p:nvSpPr>
          <p:cNvPr id="20" name="正方形/長方形 3">
            <a:extLst>
              <a:ext uri="{FF2B5EF4-FFF2-40B4-BE49-F238E27FC236}">
                <a16:creationId xmlns:a16="http://schemas.microsoft.com/office/drawing/2014/main" id="{01B82633-049F-4C00-BBD3-E3F88671F94A}"/>
              </a:ext>
            </a:extLst>
          </p:cNvPr>
          <p:cNvSpPr/>
          <p:nvPr/>
        </p:nvSpPr>
        <p:spPr bwMode="gray">
          <a:xfrm>
            <a:off x="9062503" y="-2858"/>
            <a:ext cx="3129496" cy="95270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2" name="Title Placeholder 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7DC5FBD-BA73-4475-A498-FD167F60DD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CCE01033-ACD1-490A-9993-2E4C9E5D18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26F001E0-DEBF-48D5-B0A7-28B550B83D9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627453A5-3DCA-68E5-30C8-05B5844CA3A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0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j-ea"/>
          <a:ea typeface="+mj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j-ea"/>
          <a:ea typeface="+mj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D2930927-F7CD-4860-8732-4C593D441EA8}"/>
              </a:ext>
            </a:extLst>
          </p:cNvPr>
          <p:cNvGrpSpPr/>
          <p:nvPr/>
        </p:nvGrpSpPr>
        <p:grpSpPr bwMode="gray">
          <a:xfrm>
            <a:off x="1525" y="-5231"/>
            <a:ext cx="12190476" cy="955200"/>
            <a:chOff x="1143" y="-3923"/>
            <a:chExt cx="9142857" cy="716400"/>
          </a:xfrm>
        </p:grpSpPr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EC4032A0-0F3E-4051-906C-63D2CF184B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gray">
            <a:xfrm>
              <a:off x="1143" y="-3923"/>
              <a:ext cx="9142857" cy="716400"/>
            </a:xfrm>
            <a:prstGeom prst="rect">
              <a:avLst/>
            </a:prstGeom>
          </p:spPr>
        </p:pic>
        <p:sp>
          <p:nvSpPr>
            <p:cNvPr id="17" name="正方形/長方形 3">
              <a:extLst>
                <a:ext uri="{FF2B5EF4-FFF2-40B4-BE49-F238E27FC236}">
                  <a16:creationId xmlns:a16="http://schemas.microsoft.com/office/drawing/2014/main" id="{7210403B-E461-4A5C-B672-595B72C20F42}"/>
                </a:ext>
              </a:extLst>
            </p:cNvPr>
            <p:cNvSpPr/>
            <p:nvPr/>
          </p:nvSpPr>
          <p:spPr bwMode="gray">
            <a:xfrm>
              <a:off x="6637867" y="-2055"/>
              <a:ext cx="2506132" cy="714532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5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00DC7B19-3A52-4E26-9964-A6ACE8964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4FCE7B3E-DCFA-4052-8FF4-947FD621263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1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79151633-17A6-472C-90F8-0E7AB5E5448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7" name="SD_FUJITSU-RESTRICTED">
            <a:extLst>
              <a:ext uri="{FF2B5EF4-FFF2-40B4-BE49-F238E27FC236}">
                <a16:creationId xmlns:a16="http://schemas.microsoft.com/office/drawing/2014/main" id="{BD46F63E-4EC5-D75F-8B98-FBCC40055D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7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4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j-ea"/>
          <a:ea typeface="+mj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j-ea"/>
          <a:ea typeface="+mj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j-ea"/>
          <a:ea typeface="+mj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40ECD1A6-1A6B-424D-8080-308AC80A0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5"/>
          <a:stretch/>
        </p:blipFill>
        <p:spPr bwMode="gray">
          <a:xfrm>
            <a:off x="1525" y="-5231"/>
            <a:ext cx="12190476" cy="955200"/>
          </a:xfrm>
          <a:prstGeom prst="rect">
            <a:avLst/>
          </a:prstGeom>
        </p:spPr>
      </p:pic>
      <p:sp>
        <p:nvSpPr>
          <p:cNvPr id="17" name="正方形/長方形 3">
            <a:extLst>
              <a:ext uri="{FF2B5EF4-FFF2-40B4-BE49-F238E27FC236}">
                <a16:creationId xmlns:a16="http://schemas.microsoft.com/office/drawing/2014/main" id="{1818A7E9-356B-4706-BDB8-EF72749A6FC0}"/>
              </a:ext>
            </a:extLst>
          </p:cNvPr>
          <p:cNvSpPr/>
          <p:nvPr/>
        </p:nvSpPr>
        <p:spPr bwMode="gray">
          <a:xfrm>
            <a:off x="9694922" y="-2740"/>
            <a:ext cx="2497077" cy="952709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60000"/>
                </a:schemeClr>
              </a:gs>
              <a:gs pos="100000">
                <a:schemeClr val="accent6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6C4A7D1-266B-46A5-B76C-633DB74BB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1" name="Picture 56" descr="Fujitsu">
            <a:extLst>
              <a:ext uri="{FF2B5EF4-FFF2-40B4-BE49-F238E27FC236}">
                <a16:creationId xmlns:a16="http://schemas.microsoft.com/office/drawing/2014/main" id="{3377C2EC-18A1-44B7-9EE8-5456C65565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667" y="6348"/>
            <a:ext cx="1501477" cy="914400"/>
          </a:xfrm>
          <a:prstGeom prst="rect">
            <a:avLst/>
          </a:prstGeom>
        </p:spPr>
      </p:pic>
      <p:pic>
        <p:nvPicPr>
          <p:cNvPr id="10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3AF700E5-C5B6-437B-86BB-53847DD8B0C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D01734F8-91A3-5D7C-390C-1E3661B3A5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0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6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740F57D8-338C-4D61-B05D-AC393D185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5"/>
          <a:stretch/>
        </p:blipFill>
        <p:spPr bwMode="gray">
          <a:xfrm>
            <a:off x="1525" y="-5231"/>
            <a:ext cx="12190476" cy="955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12000" y="43200"/>
            <a:ext cx="10080000" cy="873600"/>
          </a:xfrm>
          <a:prstGeom prst="rect">
            <a:avLst/>
          </a:prstGeom>
        </p:spPr>
        <p:txBody>
          <a:bodyPr vert="horz" lIns="0" tIns="108000" rIns="0" bIns="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07200" y="1267200"/>
            <a:ext cx="11572800" cy="504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 レベル</a:t>
            </a:r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 レベル</a:t>
            </a:r>
          </a:p>
          <a:p>
            <a:pPr lvl="3"/>
            <a:r>
              <a:rPr lang="ja-JP" altLang="en-US" dirty="0"/>
              <a:t>第</a:t>
            </a:r>
            <a:r>
              <a:rPr lang="en-US" altLang="ja-JP" dirty="0"/>
              <a:t>4</a:t>
            </a:r>
            <a:r>
              <a:rPr lang="ja-JP" altLang="en-US" dirty="0"/>
              <a:t> レベル</a:t>
            </a:r>
          </a:p>
          <a:p>
            <a:pPr lvl="4"/>
            <a:r>
              <a:rPr lang="ja-JP" altLang="en-US" dirty="0"/>
              <a:t>第</a:t>
            </a:r>
            <a:r>
              <a:rPr lang="en-US" altLang="ja-JP" dirty="0"/>
              <a:t>5</a:t>
            </a:r>
            <a:r>
              <a:rPr lang="ja-JP" altLang="en-US" dirty="0"/>
              <a:t> レベル</a:t>
            </a:r>
            <a:endParaRPr lang="en-US" altLang="ja-JP" dirty="0"/>
          </a:p>
          <a:p>
            <a:pPr lvl="5"/>
            <a:r>
              <a:rPr lang="ja-JP" altLang="en-US" dirty="0"/>
              <a:t>テキスト</a:t>
            </a:r>
            <a:endParaRPr lang="en-US" altLang="ja-JP" dirty="0"/>
          </a:p>
          <a:p>
            <a:pPr lvl="6"/>
            <a:r>
              <a:rPr lang="ja-JP" altLang="en-US" dirty="0"/>
              <a:t>テキスト</a:t>
            </a:r>
            <a:endParaRPr lang="en-US" altLang="ja-JP" dirty="0"/>
          </a:p>
          <a:p>
            <a:pPr lvl="7"/>
            <a:r>
              <a:rPr lang="ja-JP" altLang="en-US" dirty="0"/>
              <a:t>テキスト</a:t>
            </a:r>
            <a:endParaRPr lang="en-US" altLang="ja-JP" dirty="0"/>
          </a:p>
          <a:p>
            <a:pPr lvl="8"/>
            <a:r>
              <a:rPr lang="ja-JP" altLang="en-US" dirty="0"/>
              <a:t>テキスト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10344000" y="6518400"/>
            <a:ext cx="1540800" cy="144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9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ja-JP"/>
              <a:t>© 2023 Fujitsu Limited</a:t>
            </a:r>
            <a:endParaRPr lang="de-DE" altLang="ja-JP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1D8FCF7-17D7-419C-9A69-F8EE30CBA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736000" y="6504000"/>
            <a:ext cx="720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D029D89-7B63-4C94-AD4D-2E4D6BB8363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14" name="Picture 65" descr="Fujitsu">
            <a:extLst>
              <a:ext uri="{FF2B5EF4-FFF2-40B4-BE49-F238E27FC236}">
                <a16:creationId xmlns:a16="http://schemas.microsoft.com/office/drawing/2014/main" id="{3DBB7CCA-CCFB-4268-890B-0A2A79A22D0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485667" y="6348"/>
            <a:ext cx="1501477" cy="914399"/>
          </a:xfrm>
          <a:prstGeom prst="rect">
            <a:avLst/>
          </a:prstGeom>
        </p:spPr>
      </p:pic>
      <p:pic>
        <p:nvPicPr>
          <p:cNvPr id="12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2C11EE2-8F20-4B90-A944-87927E6C1D0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2057" y="-19049"/>
            <a:ext cx="893696" cy="4499609"/>
          </a:xfrm>
          <a:prstGeom prst="rect">
            <a:avLst/>
          </a:prstGeom>
        </p:spPr>
      </p:pic>
      <p:pic>
        <p:nvPicPr>
          <p:cNvPr id="6" name="SD_FUJITSU-RESTRICTED">
            <a:extLst>
              <a:ext uri="{FF2B5EF4-FFF2-40B4-BE49-F238E27FC236}">
                <a16:creationId xmlns:a16="http://schemas.microsoft.com/office/drawing/2014/main" id="{B6B99829-6070-1138-6BB8-B1639F0D93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1" y="6485166"/>
            <a:ext cx="1723588" cy="22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7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3733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93" indent="-287993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SzPct val="90000"/>
        <a:buFont typeface="Wingdings" panose="05000000000000000000" pitchFamily="2" charset="2"/>
        <a:buChar char="l"/>
        <a:defRPr kumimoji="1" sz="2933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6D6E70"/>
        </a:buClr>
        <a:buSzPct val="90000"/>
        <a:buFont typeface="Wingdings" panose="05000000000000000000" pitchFamily="2" charset="2"/>
        <a:buChar char="l"/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7F954F-1AD7-F1B4-FE79-F8A8A07804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General views on 5G-Advanced in Rel-20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D45BA1C-EE2C-14FD-54F0-007E9635BD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Agenda Item:		15.1</a:t>
            </a:r>
          </a:p>
          <a:p>
            <a:r>
              <a:rPr lang="en-US" altLang="ja-JP" dirty="0"/>
              <a:t>Source:			Fujitsu</a:t>
            </a:r>
          </a:p>
          <a:p>
            <a:r>
              <a:rPr lang="en-US" altLang="ja-JP" dirty="0"/>
              <a:t>Document for:		Discussion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F550487-FE07-ED2F-E8E7-0489B385FCCF}"/>
              </a:ext>
            </a:extLst>
          </p:cNvPr>
          <p:cNvSpPr txBox="1"/>
          <p:nvPr/>
        </p:nvSpPr>
        <p:spPr>
          <a:xfrm>
            <a:off x="120494" y="77254"/>
            <a:ext cx="84616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#107									RP-250133</a:t>
            </a:r>
            <a:b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altLang="ja-JP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2025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1EEB6B6-21FC-E59E-AA28-2A0B56157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75" y="36083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12078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B8EF285-6686-6C29-7702-485713A82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800" dirty="0"/>
              <a:t>Guidance for next step (proposal by RAN chair)</a:t>
            </a:r>
            <a:endParaRPr lang="ja-JP" altLang="en-US" sz="2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8FC023-FDED-BEFB-27BD-164181E06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675" y="1426672"/>
            <a:ext cx="2591554" cy="3206750"/>
          </a:xfrm>
        </p:spPr>
        <p:txBody>
          <a:bodyPr>
            <a:normAutofit/>
          </a:bodyPr>
          <a:lstStyle/>
          <a:p>
            <a:r>
              <a:rPr lang="en-US" sz="1400" dirty="0"/>
              <a:t>AI/ML Air Interface</a:t>
            </a:r>
          </a:p>
          <a:p>
            <a:r>
              <a:rPr lang="en-US" sz="1400" dirty="0"/>
              <a:t>MIMO Evolution</a:t>
            </a:r>
          </a:p>
          <a:p>
            <a:r>
              <a:rPr lang="en-US" sz="1400" dirty="0"/>
              <a:t>Ambient IoT</a:t>
            </a:r>
          </a:p>
          <a:p>
            <a:r>
              <a:rPr lang="en-US" sz="1400" dirty="0"/>
              <a:t>AI/ML mobility</a:t>
            </a:r>
          </a:p>
          <a:p>
            <a:r>
              <a:rPr lang="en-US" sz="1400" dirty="0"/>
              <a:t>IoT NTN</a:t>
            </a:r>
          </a:p>
          <a:p>
            <a:r>
              <a:rPr lang="en-US" sz="1400" dirty="0"/>
              <a:t>AI/ML for NG-RAN</a:t>
            </a:r>
          </a:p>
          <a:p>
            <a:endParaRPr lang="en-US" sz="14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7D4CF7-A4C1-57BB-9FA6-4BAB3CDAFEB8}"/>
              </a:ext>
            </a:extLst>
          </p:cNvPr>
          <p:cNvSpPr txBox="1">
            <a:spLocks/>
          </p:cNvSpPr>
          <p:nvPr/>
        </p:nvSpPr>
        <p:spPr bwMode="auto">
          <a:xfrm>
            <a:off x="2830286" y="1292677"/>
            <a:ext cx="3962400" cy="376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kern="0" dirty="0"/>
              <a:t>Additional RAN1-led Candidate Topics</a:t>
            </a:r>
          </a:p>
          <a:p>
            <a:pPr lvl="1"/>
            <a:r>
              <a:rPr lang="en-US" sz="1400" dirty="0"/>
              <a:t>Coverage </a:t>
            </a:r>
            <a:r>
              <a:rPr lang="en-US" sz="1400" dirty="0" err="1"/>
              <a:t>enh</a:t>
            </a:r>
            <a:r>
              <a:rPr lang="en-US" sz="1400" dirty="0"/>
              <a:t>. (incl. FR2)</a:t>
            </a:r>
          </a:p>
          <a:p>
            <a:pPr lvl="1"/>
            <a:r>
              <a:rPr lang="en-US" sz="1400" dirty="0"/>
              <a:t>NES</a:t>
            </a:r>
            <a:endParaRPr lang="en-US" sz="1400" strike="sngStrike" dirty="0"/>
          </a:p>
          <a:p>
            <a:r>
              <a:rPr lang="en-US" sz="1400" kern="0" dirty="0"/>
              <a:t>Additional RAN2-led Candidate Topics</a:t>
            </a:r>
          </a:p>
          <a:p>
            <a:pPr lvl="1"/>
            <a:r>
              <a:rPr lang="en-US" sz="1400" dirty="0"/>
              <a:t>Mobility </a:t>
            </a:r>
            <a:r>
              <a:rPr lang="en-US" sz="1400" dirty="0" err="1"/>
              <a:t>Enh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XR 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UAV/UAM </a:t>
            </a:r>
            <a:r>
              <a:rPr lang="en-US" sz="1400" dirty="0" err="1"/>
              <a:t>Enh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NR NTN</a:t>
            </a:r>
            <a:endParaRPr lang="en-US" sz="1400" kern="0" dirty="0"/>
          </a:p>
          <a:p>
            <a:r>
              <a:rPr lang="en-US" sz="1400" kern="0" dirty="0"/>
              <a:t>Additional RAN3-led Candidate Topics</a:t>
            </a:r>
          </a:p>
          <a:p>
            <a:pPr lvl="1"/>
            <a:r>
              <a:rPr lang="en-US" sz="1400" dirty="0"/>
              <a:t>Sensing/ISAC</a:t>
            </a:r>
          </a:p>
          <a:p>
            <a:pPr lvl="1"/>
            <a:r>
              <a:rPr lang="en-US" sz="1400" kern="0" dirty="0"/>
              <a:t>SON/</a:t>
            </a:r>
            <a:r>
              <a:rPr lang="en-US" sz="1400" kern="0" dirty="0" err="1"/>
              <a:t>MDTEnh</a:t>
            </a:r>
            <a:r>
              <a:rPr lang="en-US" sz="1400" kern="0" dirty="0"/>
              <a:t>.</a:t>
            </a:r>
            <a:endParaRPr lang="en-US" sz="1400" dirty="0"/>
          </a:p>
          <a:p>
            <a:r>
              <a:rPr lang="en-US" altLang="ja-JP" sz="1400" kern="0" dirty="0"/>
              <a:t>Another candidate topic: Develop channel bandwidth 200MHz considering n104</a:t>
            </a:r>
            <a:endParaRPr lang="en-US" altLang="ja-JP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C254914-9FAB-2BAF-895C-382B779A7F8D}"/>
              </a:ext>
            </a:extLst>
          </p:cNvPr>
          <p:cNvSpPr txBox="1">
            <a:spLocks/>
          </p:cNvSpPr>
          <p:nvPr/>
        </p:nvSpPr>
        <p:spPr bwMode="auto">
          <a:xfrm>
            <a:off x="6792686" y="1357918"/>
            <a:ext cx="5109028" cy="489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Others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SBFD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UE aggregation</a:t>
            </a:r>
          </a:p>
          <a:p>
            <a:pPr lvl="1"/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CA enhancement (incl. faster 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</a:rPr>
              <a:t>scell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 activation)</a:t>
            </a:r>
          </a:p>
          <a:p>
            <a:pPr lvl="1"/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RRC_inactive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UE energy saving (incl. LP-WUS)</a:t>
            </a:r>
          </a:p>
          <a:p>
            <a:pPr lvl="1"/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Sidelink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 (incl. SL relay)</a:t>
            </a:r>
          </a:p>
          <a:p>
            <a:pPr lvl="1"/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QoE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RIS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Positioning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Topological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 (NCR,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femto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, WAB)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UE Tx switching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Packet priority based access control</a:t>
            </a:r>
          </a:p>
          <a:p>
            <a:pPr lvl="1"/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Xn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 failure handling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Digital twin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Ray tracing model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Other UL </a:t>
            </a:r>
            <a:r>
              <a:rPr lang="en-US" sz="1400" kern="0" dirty="0" err="1">
                <a:solidFill>
                  <a:schemeClr val="bg1">
                    <a:lumMod val="75000"/>
                  </a:schemeClr>
                </a:solidFill>
              </a:rPr>
              <a:t>enh</a:t>
            </a:r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. (e.g., PA non-linearity, scheduling)</a:t>
            </a:r>
          </a:p>
          <a:p>
            <a:pPr lvl="1"/>
            <a:r>
              <a:rPr lang="en-US" sz="1400" kern="0" dirty="0">
                <a:solidFill>
                  <a:schemeClr val="bg1">
                    <a:lumMod val="75000"/>
                  </a:schemeClr>
                </a:solidFill>
              </a:rPr>
              <a:t>Others 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EC9BB0-CFB6-9F8A-60CE-2F7BFC3C6F2D}"/>
              </a:ext>
            </a:extLst>
          </p:cNvPr>
          <p:cNvSpPr txBox="1"/>
          <p:nvPr/>
        </p:nvSpPr>
        <p:spPr>
          <a:xfrm>
            <a:off x="312000" y="4657575"/>
            <a:ext cx="690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b="1" dirty="0"/>
              <a:t>Observation:</a:t>
            </a:r>
          </a:p>
          <a:p>
            <a:pPr algn="l"/>
            <a:r>
              <a:rPr kumimoji="1" lang="en-US" altLang="ja-JP" dirty="0"/>
              <a:t>The categorization made by RAN chair is based on the companies’ interest level at RAN#106</a:t>
            </a:r>
          </a:p>
          <a:p>
            <a:pPr algn="l"/>
            <a:r>
              <a:rPr kumimoji="1" lang="en-US" altLang="ja-JP" b="1" dirty="0">
                <a:solidFill>
                  <a:srgbClr val="FF0000"/>
                </a:solidFill>
              </a:rPr>
              <a:t>Proposals:</a:t>
            </a:r>
          </a:p>
          <a:p>
            <a:pPr algn="l"/>
            <a:r>
              <a:rPr kumimoji="1" lang="en-US" altLang="ja-JP" dirty="0">
                <a:solidFill>
                  <a:srgbClr val="FF0000"/>
                </a:solidFill>
              </a:rPr>
              <a:t>The items in others can be excluded from the package approval in RAN#108 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B829CD6-005A-FB8E-26AD-7C79AFD0ABEA}"/>
              </a:ext>
            </a:extLst>
          </p:cNvPr>
          <p:cNvSpPr txBox="1"/>
          <p:nvPr/>
        </p:nvSpPr>
        <p:spPr>
          <a:xfrm>
            <a:off x="3007859" y="948039"/>
            <a:ext cx="6625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1"/>
                </a:solidFill>
              </a:rPr>
              <a:t>Categorization of topics based on WS contributions</a:t>
            </a:r>
          </a:p>
        </p:txBody>
      </p:sp>
    </p:spTree>
    <p:extLst>
      <p:ext uri="{BB962C8B-B14F-4D97-AF65-F5344CB8AC3E}">
        <p14:creationId xmlns:p14="http://schemas.microsoft.com/office/powerpoint/2010/main" val="3190977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C4C60D-9877-61EC-D9EE-09C1C7007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Time allocation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AE22327-CA20-AF55-268D-EBBEE1D92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200" y="1267200"/>
            <a:ext cx="5323647" cy="4218634"/>
          </a:xfrm>
        </p:spPr>
        <p:txBody>
          <a:bodyPr>
            <a:normAutofit fontScale="92500"/>
          </a:bodyPr>
          <a:lstStyle/>
          <a:p>
            <a:r>
              <a:rPr kumimoji="1" lang="en-US" altLang="ja-JP" b="1" dirty="0"/>
              <a:t>6G</a:t>
            </a:r>
          </a:p>
          <a:p>
            <a:pPr lvl="1"/>
            <a:r>
              <a:rPr lang="en-US" altLang="ja-JP" dirty="0"/>
              <a:t>It is expected to give sufficient time to make 6G successful</a:t>
            </a:r>
          </a:p>
          <a:p>
            <a:r>
              <a:rPr lang="en-US" altLang="ja-JP" b="1" dirty="0"/>
              <a:t>5G-Advanced</a:t>
            </a:r>
          </a:p>
          <a:p>
            <a:pPr lvl="1"/>
            <a:r>
              <a:rPr lang="en-US" altLang="ja-JP" dirty="0"/>
              <a:t>AI/ML and Ambient IoT may require considerable TUs</a:t>
            </a:r>
          </a:p>
          <a:p>
            <a:pPr lvl="1"/>
            <a:r>
              <a:rPr kumimoji="1" lang="en-US" altLang="ja-JP" dirty="0"/>
              <a:t>Other </a:t>
            </a:r>
            <a:r>
              <a:rPr lang="en-US" altLang="ja-JP" dirty="0"/>
              <a:t>items should be concise and compact to make the functionalities commercially useful (i.e., easy implementation) – 1TU for each would be enough</a:t>
            </a:r>
          </a:p>
          <a:p>
            <a:pPr lvl="1"/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89AABF-F039-D80C-39E2-FA784365021D}"/>
              </a:ext>
            </a:extLst>
          </p:cNvPr>
          <p:cNvSpPr txBox="1">
            <a:spLocks/>
          </p:cNvSpPr>
          <p:nvPr/>
        </p:nvSpPr>
        <p:spPr bwMode="gray">
          <a:xfrm>
            <a:off x="5805018" y="1328624"/>
            <a:ext cx="2591554" cy="3206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87993" indent="-287993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3"/>
              </a:buClr>
              <a:buSzPct val="90000"/>
              <a:buFont typeface="Wingdings" panose="05000000000000000000" pitchFamily="2" charset="2"/>
              <a:buChar char="l"/>
              <a:defRPr kumimoji="1" sz="29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Clr>
                <a:srgbClr val="6D6E70"/>
              </a:buClr>
              <a:buSzPct val="90000"/>
              <a:buFont typeface="Wingdings" panose="05000000000000000000" pitchFamily="2" charset="2"/>
              <a:buChar char="l"/>
              <a:defRPr kumimoji="1"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AI/ML Air Interface</a:t>
            </a:r>
          </a:p>
          <a:p>
            <a:r>
              <a:rPr lang="en-US" sz="1400" dirty="0"/>
              <a:t>MIMO Evolution</a:t>
            </a:r>
          </a:p>
          <a:p>
            <a:r>
              <a:rPr lang="en-US" sz="1400" dirty="0"/>
              <a:t>Ambient IoT</a:t>
            </a:r>
          </a:p>
          <a:p>
            <a:r>
              <a:rPr lang="en-US" sz="1400" dirty="0"/>
              <a:t>AI/ML mobility</a:t>
            </a:r>
          </a:p>
          <a:p>
            <a:r>
              <a:rPr lang="en-US" sz="1400" dirty="0"/>
              <a:t>IoT NTN</a:t>
            </a:r>
          </a:p>
          <a:p>
            <a:r>
              <a:rPr lang="en-US" sz="1400" dirty="0"/>
              <a:t>AI/ML for NG-RAN</a:t>
            </a:r>
          </a:p>
          <a:p>
            <a:endParaRPr lang="en-US" sz="1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DE004E-9256-77AA-CF8A-AE64898F49B2}"/>
              </a:ext>
            </a:extLst>
          </p:cNvPr>
          <p:cNvSpPr txBox="1">
            <a:spLocks/>
          </p:cNvSpPr>
          <p:nvPr/>
        </p:nvSpPr>
        <p:spPr bwMode="auto">
          <a:xfrm>
            <a:off x="7917600" y="1267200"/>
            <a:ext cx="3962400" cy="376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kern="0" dirty="0"/>
              <a:t>Additional RAN1-led Candidate Topics</a:t>
            </a:r>
          </a:p>
          <a:p>
            <a:pPr lvl="1"/>
            <a:r>
              <a:rPr lang="en-US" sz="1400" dirty="0"/>
              <a:t>Coverage </a:t>
            </a:r>
            <a:r>
              <a:rPr lang="en-US" sz="1400" dirty="0" err="1"/>
              <a:t>enh</a:t>
            </a:r>
            <a:r>
              <a:rPr lang="en-US" sz="1400" dirty="0"/>
              <a:t>. (incl. FR2)</a:t>
            </a:r>
          </a:p>
          <a:p>
            <a:pPr lvl="1"/>
            <a:r>
              <a:rPr lang="en-US" sz="1400" dirty="0"/>
              <a:t>NES</a:t>
            </a:r>
            <a:endParaRPr lang="en-US" sz="1400" strike="sngStrike" dirty="0"/>
          </a:p>
          <a:p>
            <a:r>
              <a:rPr lang="en-US" sz="1400" kern="0" dirty="0"/>
              <a:t>Additional RAN2-led Candidate Topics</a:t>
            </a:r>
          </a:p>
          <a:p>
            <a:pPr lvl="1"/>
            <a:r>
              <a:rPr lang="en-US" sz="1400" dirty="0"/>
              <a:t>Mobility </a:t>
            </a:r>
            <a:r>
              <a:rPr lang="en-US" sz="1400" dirty="0" err="1"/>
              <a:t>Enh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XR </a:t>
            </a:r>
            <a:endParaRPr lang="en-US" sz="1400" dirty="0">
              <a:highlight>
                <a:srgbClr val="FFFF00"/>
              </a:highlight>
            </a:endParaRPr>
          </a:p>
          <a:p>
            <a:pPr lvl="1"/>
            <a:r>
              <a:rPr lang="en-US" sz="1400" dirty="0"/>
              <a:t>UAV/UAM </a:t>
            </a:r>
            <a:r>
              <a:rPr lang="en-US" sz="1400" dirty="0" err="1"/>
              <a:t>Enh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NR NTN</a:t>
            </a:r>
            <a:endParaRPr lang="en-US" sz="1400" kern="0" dirty="0"/>
          </a:p>
          <a:p>
            <a:r>
              <a:rPr lang="en-US" sz="1400" kern="0" dirty="0"/>
              <a:t>Additional RAN3-led Candidate Topics</a:t>
            </a:r>
          </a:p>
          <a:p>
            <a:pPr lvl="1"/>
            <a:r>
              <a:rPr lang="en-US" sz="1400" dirty="0"/>
              <a:t>Sensing/ISAC</a:t>
            </a:r>
          </a:p>
          <a:p>
            <a:pPr lvl="1"/>
            <a:r>
              <a:rPr lang="en-US" sz="1400" kern="0" dirty="0"/>
              <a:t>SON/</a:t>
            </a:r>
            <a:r>
              <a:rPr lang="en-US" sz="1400" kern="0" dirty="0" err="1"/>
              <a:t>MDTEnh</a:t>
            </a:r>
            <a:r>
              <a:rPr lang="en-US" sz="1400" kern="0" dirty="0"/>
              <a:t>.</a:t>
            </a:r>
            <a:endParaRPr lang="en-US" sz="1400" dirty="0"/>
          </a:p>
          <a:p>
            <a:r>
              <a:rPr lang="en-US" altLang="ja-JP" sz="1400" kern="0" dirty="0"/>
              <a:t>Another candidate topic: Develop channel bandwidth 200MHz considering n104</a:t>
            </a:r>
            <a:endParaRPr lang="en-US" altLang="ja-JP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38B8769-AE7C-7965-C3FE-F9EF40138F0F}"/>
              </a:ext>
            </a:extLst>
          </p:cNvPr>
          <p:cNvSpPr txBox="1"/>
          <p:nvPr/>
        </p:nvSpPr>
        <p:spPr>
          <a:xfrm>
            <a:off x="625207" y="5638234"/>
            <a:ext cx="10941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b="1" dirty="0">
                <a:solidFill>
                  <a:schemeClr val="accent1"/>
                </a:solidFill>
              </a:rPr>
              <a:t>Proposal: </a:t>
            </a:r>
          </a:p>
          <a:p>
            <a:pPr algn="l"/>
            <a:r>
              <a:rPr kumimoji="1" lang="en-US" altLang="ja-JP" dirty="0">
                <a:solidFill>
                  <a:schemeClr val="accent1"/>
                </a:solidFill>
              </a:rPr>
              <a:t>In Rel-20, 60-70% TUs can be allocated for 6G, and 30-40% can be allocated for 5G-Advanced</a:t>
            </a:r>
            <a:endParaRPr kumimoji="1" lang="ja-JP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21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8EAB91-5A50-0398-7410-805F6535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High Level view on each items – 1</a:t>
            </a:r>
            <a:r>
              <a:rPr kumimoji="1" lang="en-US" altLang="ja-JP" baseline="30000" dirty="0"/>
              <a:t>st</a:t>
            </a:r>
            <a:r>
              <a:rPr kumimoji="1" lang="en-US" altLang="ja-JP" dirty="0"/>
              <a:t> tier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60E721-7CC0-BCB7-B82E-3216AEAEB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ja-JP" b="1" dirty="0"/>
              <a:t>AI/ML Air Interface</a:t>
            </a:r>
          </a:p>
          <a:p>
            <a:pPr lvl="1"/>
            <a:r>
              <a:rPr lang="en-US" altLang="ja-JP" dirty="0"/>
              <a:t>AI/ML based CSI compression with two-sided model in 5G-Advanced Rel-20</a:t>
            </a:r>
          </a:p>
          <a:p>
            <a:pPr lvl="1"/>
            <a:r>
              <a:rPr lang="en-US" altLang="ja-JP" dirty="0"/>
              <a:t>AI/ML based beam failure recovery operation with UE side model</a:t>
            </a:r>
          </a:p>
          <a:p>
            <a:pPr lvl="1"/>
            <a:r>
              <a:rPr lang="en-US" altLang="ja-JP" dirty="0"/>
              <a:t>See our companion contribution in RP-250162</a:t>
            </a:r>
          </a:p>
          <a:p>
            <a:r>
              <a:rPr lang="en-US" altLang="ja-JP" b="1" dirty="0"/>
              <a:t>MIMO Evolution</a:t>
            </a:r>
          </a:p>
          <a:p>
            <a:pPr lvl="1"/>
            <a:r>
              <a:rPr lang="en-US" altLang="ja-JP" dirty="0"/>
              <a:t>Further </a:t>
            </a:r>
            <a:r>
              <a:rPr lang="en-US" altLang="ja-JP" dirty="0" err="1"/>
              <a:t>enh</a:t>
            </a:r>
            <a:r>
              <a:rPr lang="en-US" altLang="ja-JP" dirty="0"/>
              <a:t>. on UL MIMO</a:t>
            </a:r>
          </a:p>
          <a:p>
            <a:pPr lvl="1"/>
            <a:r>
              <a:rPr lang="en-US" altLang="ja-JP" dirty="0"/>
              <a:t>Enhancement on UE initiated beam reporting</a:t>
            </a:r>
          </a:p>
          <a:p>
            <a:pPr lvl="1"/>
            <a:r>
              <a:rPr lang="en-US" altLang="ja-JP" dirty="0"/>
              <a:t>Enhanced </a:t>
            </a:r>
            <a:r>
              <a:rPr lang="en-US" altLang="ja-JP" dirty="0" err="1"/>
              <a:t>mTRP</a:t>
            </a:r>
            <a:r>
              <a:rPr lang="en-US" altLang="ja-JP" dirty="0"/>
              <a:t> operation</a:t>
            </a:r>
          </a:p>
          <a:p>
            <a:r>
              <a:rPr lang="en-US" altLang="ja-JP" b="1" dirty="0"/>
              <a:t>Ambient IoT</a:t>
            </a:r>
          </a:p>
          <a:p>
            <a:pPr lvl="1"/>
            <a:r>
              <a:rPr lang="en-US" altLang="ja-JP" dirty="0"/>
              <a:t>The scopes should be well deliberated and limited, so that WGs can have enough time to align considerations and assess potential solutions.</a:t>
            </a:r>
          </a:p>
          <a:p>
            <a:pPr lvl="2"/>
            <a:r>
              <a:rPr lang="en-US" altLang="ja-JP" dirty="0"/>
              <a:t>A normative phase for a part of the features left over from Rel-19 for the indoor deployment, which should be carefully examined reasonable enough.</a:t>
            </a:r>
          </a:p>
          <a:p>
            <a:pPr lvl="2"/>
            <a:r>
              <a:rPr lang="en-US" altLang="ja-JP" dirty="0"/>
              <a:t>A study phase for outdoor deployment, which may or may not be followed by a normative phase.</a:t>
            </a:r>
          </a:p>
          <a:p>
            <a:r>
              <a:rPr lang="en-US" altLang="ja-JP" b="1" dirty="0"/>
              <a:t>AI/ML mobility</a:t>
            </a:r>
          </a:p>
          <a:p>
            <a:pPr lvl="1"/>
            <a:r>
              <a:rPr lang="en-US" altLang="ja-JP" dirty="0"/>
              <a:t>Continuation from the Rel-19 study</a:t>
            </a:r>
          </a:p>
          <a:p>
            <a:r>
              <a:rPr lang="en-US" altLang="ja-JP" b="1" dirty="0"/>
              <a:t>IoT NTN</a:t>
            </a:r>
          </a:p>
          <a:p>
            <a:pPr lvl="1"/>
            <a:r>
              <a:rPr lang="en-US" altLang="ja-JP" dirty="0"/>
              <a:t>Voice call support </a:t>
            </a:r>
          </a:p>
          <a:p>
            <a:r>
              <a:rPr lang="en-US" altLang="ja-JP" b="1" dirty="0"/>
              <a:t>AI/ML for NG-RAN</a:t>
            </a:r>
          </a:p>
          <a:p>
            <a:pPr lvl="1"/>
            <a:r>
              <a:rPr lang="en-US" altLang="ja-JP" dirty="0"/>
              <a:t>No strong view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9344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8EAB91-5A50-0398-7410-805F6535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High Level view on each items – 2</a:t>
            </a:r>
            <a:r>
              <a:rPr kumimoji="1" lang="en-US" altLang="ja-JP" baseline="30000" dirty="0"/>
              <a:t>nd</a:t>
            </a:r>
            <a:r>
              <a:rPr kumimoji="1" lang="en-US" altLang="ja-JP" dirty="0"/>
              <a:t> tier (1)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F7BB13C-EBEF-F98F-243B-F8A8495ED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. (incl. FR2)</a:t>
            </a:r>
          </a:p>
          <a:p>
            <a:pPr lvl="1"/>
            <a:r>
              <a:rPr lang="en-US" altLang="ja-JP" dirty="0"/>
              <a:t>Msg.5 repetition (1</a:t>
            </a:r>
            <a:r>
              <a:rPr lang="en-US" altLang="ja-JP" baseline="30000" dirty="0"/>
              <a:t>st</a:t>
            </a:r>
            <a:r>
              <a:rPr lang="en-US" altLang="ja-JP" dirty="0"/>
              <a:t> priority)</a:t>
            </a:r>
          </a:p>
          <a:p>
            <a:pPr lvl="1"/>
            <a:r>
              <a:rPr lang="en-US" altLang="ja-JP" dirty="0"/>
              <a:t>PRACH repetition with different beams</a:t>
            </a:r>
          </a:p>
          <a:p>
            <a:r>
              <a:rPr lang="en-US" altLang="ja-JP" b="1" dirty="0"/>
              <a:t>NES</a:t>
            </a:r>
          </a:p>
          <a:p>
            <a:pPr lvl="1"/>
            <a:r>
              <a:rPr lang="en-US" altLang="ja-JP" dirty="0"/>
              <a:t>Better to focus on 6G because NES gain cannot be achieved due to backward compatibility constraint</a:t>
            </a:r>
          </a:p>
          <a:p>
            <a:pPr lvl="1"/>
            <a:r>
              <a:rPr lang="en-US" altLang="ja-JP" dirty="0"/>
              <a:t>i.e. no WI in Rel-20</a:t>
            </a:r>
          </a:p>
          <a:p>
            <a:r>
              <a:rPr lang="en-US" altLang="ja-JP" b="1" dirty="0"/>
              <a:t>Mobility </a:t>
            </a:r>
            <a:r>
              <a:rPr lang="en-US" altLang="ja-JP" b="1" dirty="0" err="1"/>
              <a:t>Enh</a:t>
            </a:r>
            <a:r>
              <a:rPr lang="en-US" altLang="ja-JP" b="1" dirty="0"/>
              <a:t>.</a:t>
            </a:r>
          </a:p>
          <a:p>
            <a:pPr lvl="1"/>
            <a:r>
              <a:rPr lang="en-US" altLang="ja-JP" dirty="0"/>
              <a:t>PDCP/RRC anchor based solution for Inter-</a:t>
            </a:r>
            <a:r>
              <a:rPr lang="en-US" altLang="ja-JP" dirty="0" err="1"/>
              <a:t>gNB</a:t>
            </a:r>
            <a:r>
              <a:rPr lang="en-US" altLang="ja-JP" dirty="0"/>
              <a:t>/Inter-CU LTM handover </a:t>
            </a:r>
          </a:p>
          <a:p>
            <a:pPr lvl="1"/>
            <a:r>
              <a:rPr lang="en-US" altLang="ja-JP" dirty="0"/>
              <a:t>L1-SINR and filtering</a:t>
            </a:r>
          </a:p>
          <a:p>
            <a:pPr lvl="1"/>
            <a:r>
              <a:rPr lang="en-US" altLang="ja-JP" dirty="0"/>
              <a:t>See our companion contribution in RP-250132</a:t>
            </a:r>
            <a:endParaRPr lang="en-US" altLang="ja-JP" b="1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55281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8EAB91-5A50-0398-7410-805F6535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High Level view on each items – 2</a:t>
            </a:r>
            <a:r>
              <a:rPr kumimoji="1" lang="en-US" altLang="ja-JP" baseline="30000" dirty="0"/>
              <a:t>nd</a:t>
            </a:r>
            <a:r>
              <a:rPr kumimoji="1" lang="en-US" altLang="ja-JP" dirty="0"/>
              <a:t> tier (2)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F7BB13C-EBEF-F98F-243B-F8A8495ED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XR </a:t>
            </a:r>
          </a:p>
          <a:p>
            <a:pPr lvl="1"/>
            <a:r>
              <a:rPr lang="en-US" altLang="ja-JP" dirty="0"/>
              <a:t>support for uplink mobile AI awareness </a:t>
            </a:r>
          </a:p>
          <a:p>
            <a:pPr lvl="1"/>
            <a:r>
              <a:rPr lang="en-US" altLang="ja-JP" dirty="0"/>
              <a:t>N3 interface delay measurement per PDU set</a:t>
            </a:r>
          </a:p>
          <a:p>
            <a:pPr lvl="1"/>
            <a:r>
              <a:rPr lang="en-US" altLang="ja-JP" dirty="0"/>
              <a:t>Separate L2 queue for packets of different PSIs in a single QoS flow</a:t>
            </a:r>
          </a:p>
          <a:p>
            <a:r>
              <a:rPr lang="en-US" altLang="ja-JP" b="1" dirty="0"/>
              <a:t>UAV/UAM </a:t>
            </a:r>
            <a:r>
              <a:rPr lang="en-US" altLang="ja-JP" b="1" dirty="0" err="1"/>
              <a:t>Enh</a:t>
            </a:r>
            <a:r>
              <a:rPr lang="en-US" altLang="ja-JP" b="1" dirty="0"/>
              <a:t>.</a:t>
            </a:r>
          </a:p>
          <a:p>
            <a:pPr lvl="1"/>
            <a:r>
              <a:rPr lang="en-US" altLang="ja-JP" dirty="0"/>
              <a:t>No strong view</a:t>
            </a:r>
          </a:p>
          <a:p>
            <a:r>
              <a:rPr lang="en-US" altLang="ja-JP" b="1" dirty="0"/>
              <a:t>NR NTN</a:t>
            </a:r>
          </a:p>
          <a:p>
            <a:pPr lvl="1"/>
            <a:r>
              <a:rPr lang="en-US" altLang="ja-JP" dirty="0"/>
              <a:t>Better to focus on 6G rather than introducing many optional features</a:t>
            </a:r>
          </a:p>
          <a:p>
            <a:pPr lvl="1"/>
            <a:r>
              <a:rPr lang="en-US" altLang="ja-JP" dirty="0"/>
              <a:t>i.e. no WI in Rel-20</a:t>
            </a:r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86923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F33E0D-D5DC-3178-B37F-8D839BE92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High Level view on each items – 2</a:t>
            </a:r>
            <a:r>
              <a:rPr kumimoji="1" lang="en-US" altLang="ja-JP" baseline="30000" dirty="0"/>
              <a:t>nd</a:t>
            </a:r>
            <a:r>
              <a:rPr kumimoji="1" lang="en-US" altLang="ja-JP" dirty="0"/>
              <a:t> </a:t>
            </a:r>
            <a:r>
              <a:rPr kumimoji="1" lang="en-US" altLang="ja-JP"/>
              <a:t>tier (3)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71AA3E-49C6-51B2-B1CF-D50E63B15D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Sensing/ISAC</a:t>
            </a:r>
          </a:p>
          <a:p>
            <a:pPr lvl="1"/>
            <a:r>
              <a:rPr lang="en-US" altLang="ja-JP" dirty="0"/>
              <a:t>No strong view</a:t>
            </a:r>
          </a:p>
          <a:p>
            <a:r>
              <a:rPr lang="en-US" altLang="ja-JP" b="1" dirty="0"/>
              <a:t>SON/MDT </a:t>
            </a:r>
            <a:r>
              <a:rPr lang="en-US" altLang="ja-JP" b="1" dirty="0" err="1"/>
              <a:t>Enh</a:t>
            </a:r>
            <a:r>
              <a:rPr lang="en-US" altLang="ja-JP" b="1" dirty="0"/>
              <a:t>.</a:t>
            </a:r>
          </a:p>
          <a:p>
            <a:pPr lvl="1"/>
            <a:r>
              <a:rPr lang="en-US" altLang="ja-JP" dirty="0"/>
              <a:t>Support of SON/MDT for Rel-19 functionalities</a:t>
            </a:r>
          </a:p>
          <a:p>
            <a:r>
              <a:rPr lang="en-US" altLang="ja-JP" sz="3200" b="1" kern="0" dirty="0"/>
              <a:t>Develop channel bandwidth 200MHz considering n104</a:t>
            </a:r>
          </a:p>
          <a:p>
            <a:pPr lvl="1"/>
            <a:r>
              <a:rPr kumimoji="1" lang="en-US" altLang="ja-JP" dirty="0"/>
              <a:t>If this item is approved</a:t>
            </a:r>
            <a:r>
              <a:rPr lang="en-US" altLang="ja-JP" dirty="0"/>
              <a:t>, our preference is to study the benefit (performance improvement) and cost (spec impact) first</a:t>
            </a:r>
          </a:p>
          <a:p>
            <a:pPr lvl="2"/>
            <a:r>
              <a:rPr kumimoji="1" lang="en-US" altLang="ja-JP" dirty="0"/>
              <a:t>Especially </a:t>
            </a:r>
            <a:r>
              <a:rPr lang="en-US" altLang="ja-JP" dirty="0"/>
              <a:t>200MHz single carrier vs 100MHz+100MHz intra-band contiguous CA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7905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D34961-8257-439E-B16C-F1DE6DAA9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 2023 Fujitsu Limited</a:t>
            </a:r>
            <a:endParaRPr kumimoji="1" lang="ja-JP" alt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FF9200-35A7-4187-AC92-23F70E8F30A3}"/>
              </a:ext>
            </a:extLst>
          </p:cNvPr>
          <p:cNvSpPr txBox="1">
            <a:spLocks/>
          </p:cNvSpPr>
          <p:nvPr/>
        </p:nvSpPr>
        <p:spPr bwMode="gray">
          <a:xfrm>
            <a:off x="367570" y="2851459"/>
            <a:ext cx="4639052" cy="73866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  <a:defRPr kumimoji="1"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5333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21000279"/>
      </p:ext>
    </p:extLst>
  </p:cSld>
  <p:clrMapOvr>
    <a:masterClrMapping/>
  </p:clrMapOvr>
</p:sld>
</file>

<file path=ppt/theme/theme1.xml><?xml version="1.0" encoding="utf-8"?>
<a:theme xmlns:a="http://schemas.openxmlformats.org/drawingml/2006/main" name="Fujisu-HD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FEFEF"/>
        </a:solidFill>
        <a:ln>
          <a:solidFill>
            <a:srgbClr val="DCDCDC"/>
          </a:solidFill>
        </a:ln>
      </a:spPr>
      <a:bodyPr rtlCol="0" anchor="ctr"/>
      <a:lstStyle>
        <a:defPPr algn="l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Fujisu-HD" id="{F914506C-7D6D-45FB-BB7A-059D87C4ED9C}" vid="{2BC8F820-E0C8-4E74-B93E-15F2BFC7961B}"/>
    </a:ext>
  </a:extLst>
</a:theme>
</file>

<file path=ppt/theme/theme2.xml><?xml version="1.0" encoding="utf-8"?>
<a:theme xmlns:a="http://schemas.openxmlformats.org/drawingml/2006/main" name="F_Tool_T2_01_JP_Orange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F_Tool_T2_01_JP_Blue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_Tool_T2_01_JP_Emerald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_Tool_T2_01_JP_Yellow">
  <a:themeElements>
    <a:clrScheme name="F_Tool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EA0000"/>
      </a:accent1>
      <a:accent2>
        <a:srgbClr val="FF8000"/>
      </a:accent2>
      <a:accent3>
        <a:srgbClr val="D80084"/>
      </a:accent3>
      <a:accent4>
        <a:srgbClr val="2400B0"/>
      </a:accent4>
      <a:accent5>
        <a:srgbClr val="61D600"/>
      </a:accent5>
      <a:accent6>
        <a:srgbClr val="008224"/>
      </a:accent6>
      <a:hlink>
        <a:srgbClr val="0563C1"/>
      </a:hlink>
      <a:folHlink>
        <a:srgbClr val="954F72"/>
      </a:folHlink>
    </a:clrScheme>
    <a:fontScheme name="F_Tool_JP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75000"/>
            </a:schemeClr>
          </a:solidFill>
        </a:ln>
      </a:spPr>
      <a:bodyPr rtlCol="0" anchor="ctr"/>
      <a:lstStyle>
        <a:defPPr algn="ctr">
          <a:defRPr kumimoji="1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17eed48-81dd-42e1-a0a5-ff459bb484b3">
      <Terms xmlns="http://schemas.microsoft.com/office/infopath/2007/PartnerControls"/>
    </lcf76f155ced4ddcb4097134ff3c332f>
    <TaxCatchAll xmlns="c8cffe67-c279-4b76-b57c-afc5218d121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AD63C5AFD9A50408F92A853392E9ACF" ma:contentTypeVersion="15" ma:contentTypeDescription="新しいドキュメントを作成します。" ma:contentTypeScope="" ma:versionID="6b1538d59e66af20480f5113e224864f">
  <xsd:schema xmlns:xsd="http://www.w3.org/2001/XMLSchema" xmlns:xs="http://www.w3.org/2001/XMLSchema" xmlns:p="http://schemas.microsoft.com/office/2006/metadata/properties" xmlns:ns2="417eed48-81dd-42e1-a0a5-ff459bb484b3" xmlns:ns3="c8cffe67-c279-4b76-b57c-afc5218d1211" targetNamespace="http://schemas.microsoft.com/office/2006/metadata/properties" ma:root="true" ma:fieldsID="a9721af250bd7fbbfa77643449171900" ns2:_="" ns3:_="">
    <xsd:import namespace="417eed48-81dd-42e1-a0a5-ff459bb484b3"/>
    <xsd:import namespace="c8cffe67-c279-4b76-b57c-afc5218d12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7eed48-81dd-42e1-a0a5-ff459bb484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bc4fd492-276b-4614-b3af-3a4c63b563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ffe67-c279-4b76-b57c-afc5218d12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6d58c8f3-532e-41fc-a87a-eb8a481b3b6a}" ma:internalName="TaxCatchAll" ma:showField="CatchAllData" ma:web="c8cffe67-c279-4b76-b57c-afc5218d12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B442CE-EA9A-4F53-8A1D-6DF49010C826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ef97c431-7e73-406c-9208-1c30ccbffb90"/>
    <ds:schemaRef ds:uri="http://schemas.microsoft.com/office/2006/metadata/properties"/>
    <ds:schemaRef ds:uri="http://purl.org/dc/elements/1.1/"/>
    <ds:schemaRef ds:uri="bdee8a3d-a2b0-4adc-8b14-38a47bee0c35"/>
    <ds:schemaRef ds:uri="http://www.w3.org/XML/1998/namespace"/>
    <ds:schemaRef ds:uri="http://purl.org/dc/dcmitype/"/>
    <ds:schemaRef ds:uri="417eed48-81dd-42e1-a0a5-ff459bb484b3"/>
    <ds:schemaRef ds:uri="c8cffe67-c279-4b76-b57c-afc5218d1211"/>
  </ds:schemaRefs>
</ds:datastoreItem>
</file>

<file path=customXml/itemProps2.xml><?xml version="1.0" encoding="utf-8"?>
<ds:datastoreItem xmlns:ds="http://schemas.openxmlformats.org/officeDocument/2006/customXml" ds:itemID="{87703FEA-9151-4AC2-8589-5C3203DC31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7eed48-81dd-42e1-a0a5-ff459bb484b3"/>
    <ds:schemaRef ds:uri="c8cffe67-c279-4b76-b57c-afc5218d12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BEF6D7-254C-4967-B3D6-CCBF779FC4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Fujisu-HD</Template>
  <TotalTime>1361</TotalTime>
  <Words>788</Words>
  <Application>Microsoft Office PowerPoint</Application>
  <PresentationFormat>ワイド画面</PresentationFormat>
  <Paragraphs>130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メイリオ</vt:lpstr>
      <vt:lpstr>游ゴシック</vt:lpstr>
      <vt:lpstr>Arial</vt:lpstr>
      <vt:lpstr>Wingdings</vt:lpstr>
      <vt:lpstr>Fujisu-HD</vt:lpstr>
      <vt:lpstr>F_Tool_T2_01_JP_Orange</vt:lpstr>
      <vt:lpstr>F_Tool_T2_01_JP_Blue</vt:lpstr>
      <vt:lpstr>F_Tool_T2_01_JP_Emerald</vt:lpstr>
      <vt:lpstr>F_Tool_T2_01_JP_Yellow</vt:lpstr>
      <vt:lpstr>General views on 5G-Advanced in Rel-20</vt:lpstr>
      <vt:lpstr>Guidance for next step (proposal by RAN chair)</vt:lpstr>
      <vt:lpstr>Time allocation</vt:lpstr>
      <vt:lpstr>High Level view on each items – 1st tier</vt:lpstr>
      <vt:lpstr>High Level view on each items – 2nd tier (1)</vt:lpstr>
      <vt:lpstr>High Level view on each items – 2nd tier (2)</vt:lpstr>
      <vt:lpstr>High Level view on each items – 2nd tier (3)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Rel-20 5G-A candidate topics</dc:title>
  <dc:creator>Kitagawa, Koichiro/北川 幸一郎</dc:creator>
  <cp:lastModifiedBy>Akimoto, Yosuke/秋元 陽介</cp:lastModifiedBy>
  <cp:revision>13</cp:revision>
  <dcterms:created xsi:type="dcterms:W3CDTF">2024-11-01T08:53:22Z</dcterms:created>
  <dcterms:modified xsi:type="dcterms:W3CDTF">2025-03-03T07:45:35Z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7295cc1-d279-42ac-ab4d-3b0f4fece050_Enabled">
    <vt:lpwstr>true</vt:lpwstr>
  </property>
  <property fmtid="{D5CDD505-2E9C-101B-9397-08002B2CF9AE}" pid="3" name="MSIP_Label_a7295cc1-d279-42ac-ab4d-3b0f4fece050_SetDate">
    <vt:lpwstr>2024-11-01T10:01:41Z</vt:lpwstr>
  </property>
  <property fmtid="{D5CDD505-2E9C-101B-9397-08002B2CF9AE}" pid="4" name="MSIP_Label_a7295cc1-d279-42ac-ab4d-3b0f4fece050_Method">
    <vt:lpwstr>Standard</vt:lpwstr>
  </property>
  <property fmtid="{D5CDD505-2E9C-101B-9397-08002B2CF9AE}" pid="5" name="MSIP_Label_a7295cc1-d279-42ac-ab4d-3b0f4fece050_Name">
    <vt:lpwstr>FUJITSU-RESTRICTED​</vt:lpwstr>
  </property>
  <property fmtid="{D5CDD505-2E9C-101B-9397-08002B2CF9AE}" pid="6" name="MSIP_Label_a7295cc1-d279-42ac-ab4d-3b0f4fece050_SiteId">
    <vt:lpwstr>a19f121d-81e1-4858-a9d8-736e267fd4c7</vt:lpwstr>
  </property>
  <property fmtid="{D5CDD505-2E9C-101B-9397-08002B2CF9AE}" pid="7" name="MSIP_Label_a7295cc1-d279-42ac-ab4d-3b0f4fece050_ActionId">
    <vt:lpwstr>aaa6e23d-74ca-42c7-8ead-8a34c198cd10</vt:lpwstr>
  </property>
  <property fmtid="{D5CDD505-2E9C-101B-9397-08002B2CF9AE}" pid="8" name="MSIP_Label_a7295cc1-d279-42ac-ab4d-3b0f4fece050_ContentBits">
    <vt:lpwstr>0</vt:lpwstr>
  </property>
  <property fmtid="{D5CDD505-2E9C-101B-9397-08002B2CF9AE}" pid="9" name="ContentTypeId">
    <vt:lpwstr>0x0101002AD63C5AFD9A50408F92A853392E9ACF</vt:lpwstr>
  </property>
  <property fmtid="{D5CDD505-2E9C-101B-9397-08002B2CF9AE}" pid="10" name="MediaServiceImageTags">
    <vt:lpwstr/>
  </property>
</Properties>
</file>