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373" r:id="rId5"/>
    <p:sldId id="422" r:id="rId6"/>
    <p:sldId id="429" r:id="rId7"/>
    <p:sldId id="439" r:id="rId8"/>
    <p:sldId id="438" r:id="rId9"/>
    <p:sldId id="435" r:id="rId10"/>
    <p:sldId id="434" r:id="rId11"/>
    <p:sldId id="437" r:id="rId12"/>
    <p:sldId id="440" r:id="rId13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ongho Jeon" initials="JJ" lastIdx="1" clrIdx="0">
    <p:extLst>
      <p:ext uri="{19B8F6BF-5375-455C-9EA6-DF929625EA0E}">
        <p15:presenceInfo xmlns:p15="http://schemas.microsoft.com/office/powerpoint/2012/main" userId="S-1-5-21-1569490900-2152479555-3239727262-58702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2B3"/>
    <a:srgbClr val="FFB545"/>
    <a:srgbClr val="6E6969"/>
    <a:srgbClr val="F2F2F2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38" autoAdjust="0"/>
    <p:restoredTop sz="94696"/>
  </p:normalViewPr>
  <p:slideViewPr>
    <p:cSldViewPr snapToGrid="0">
      <p:cViewPr varScale="1">
        <p:scale>
          <a:sx n="110" d="100"/>
          <a:sy n="110" d="100"/>
        </p:scale>
        <p:origin x="76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2025/3/2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2025/3/2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8727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3466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4526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3988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0987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357153" cy="219551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kumimoji="1" lang="ko-KR" altLang="en-US" dirty="0"/>
              <a:t>마스터 텍스트 스타일 편집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8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53710" y="6457950"/>
            <a:ext cx="914479" cy="155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1574800"/>
            <a:ext cx="10540480" cy="1072671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0878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318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+mn-lt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+mn-lt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709" r:id="rId3"/>
    <p:sldLayoutId id="2147483673" r:id="rId4"/>
    <p:sldLayoutId id="2147483712" r:id="rId5"/>
    <p:sldLayoutId id="2147483724" r:id="rId6"/>
    <p:sldLayoutId id="2147483726" r:id="rId7"/>
    <p:sldLayoutId id="2147483727" r:id="rId8"/>
  </p:sldLayoutIdLst>
  <p:hf sldNum="0" hdr="0" dt="0"/>
  <p:txStyles>
    <p:titleStyle>
      <a:lvl1pPr eaLnBrk="1" latinLnBrk="1" hangingPunct="1"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bodyStyle>
    <p:other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9569450" cy="2195512"/>
          </a:xfrm>
        </p:spPr>
        <p:txBody>
          <a:bodyPr/>
          <a:lstStyle/>
          <a:p>
            <a:r>
              <a:rPr lang="en-US" altLang="ko-KR" b="1" dirty="0">
                <a:latin typeface="+mj-ea"/>
                <a:ea typeface="+mj-ea"/>
                <a:cs typeface="Arial" panose="020B0604020202020204" pitchFamily="34" charset="0"/>
              </a:rPr>
              <a:t>Overview on Rel-20 RAN4-led 5G-Advanced Scope</a:t>
            </a:r>
            <a:endParaRPr lang="ko-KR" altLang="en-US" dirty="0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7813C1DD-7808-4013-883E-3B4ED8673633}"/>
              </a:ext>
            </a:extLst>
          </p:cNvPr>
          <p:cNvSpPr/>
          <p:nvPr/>
        </p:nvSpPr>
        <p:spPr>
          <a:xfrm>
            <a:off x="10781064" y="218652"/>
            <a:ext cx="14804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RP-250104</a:t>
            </a:r>
            <a:endParaRPr kumimoji="1" lang="en-US" altLang="ja-JP" sz="15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408EEA-56DD-4DBF-A59F-B018042C6ADA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 TSG RAN #107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Incheon, </a:t>
            </a:r>
            <a:r>
              <a:rPr kumimoji="1" lang="fr-FR" altLang="ja-JP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Korea</a:t>
            </a:r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, March 12-14,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1D4E9-5F8B-4ED3-9A36-7B98B584DE52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b="0" i="0" u="none" strike="noStrike" kern="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15.3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4527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Samsung prioritized Rel-20 RAN4-led 5G-A scope</a:t>
            </a:r>
            <a:endParaRPr lang="en-US" altLang="ja-JP" dirty="0"/>
          </a:p>
        </p:txBody>
      </p:sp>
      <p:sp>
        <p:nvSpPr>
          <p:cNvPr id="14" name="직사각형 5">
            <a:extLst>
              <a:ext uri="{FF2B5EF4-FFF2-40B4-BE49-F238E27FC236}">
                <a16:creationId xmlns:a16="http://schemas.microsoft.com/office/drawing/2014/main" id="{512D4ECB-C0B2-4B89-BF5F-695DC1AEF009}"/>
              </a:ext>
            </a:extLst>
          </p:cNvPr>
          <p:cNvSpPr/>
          <p:nvPr/>
        </p:nvSpPr>
        <p:spPr>
          <a:xfrm>
            <a:off x="428875" y="1238879"/>
            <a:ext cx="5251729" cy="212820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UE RF (incl. RAN4-centric NTN)</a:t>
            </a:r>
          </a:p>
          <a:p>
            <a:pPr marL="461963" lvl="1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1400" dirty="0">
                <a:solidFill>
                  <a:schemeClr val="tx1"/>
                </a:solidFill>
              </a:rPr>
              <a:t>FR1 UE RF enhancement: </a:t>
            </a:r>
          </a:p>
          <a:p>
            <a:pPr marL="739158" lvl="2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1400" dirty="0">
                <a:solidFill>
                  <a:schemeClr val="tx1"/>
                </a:solidFill>
              </a:rPr>
              <a:t>NR FR1 DL fragmented carriers or </a:t>
            </a:r>
            <a:br>
              <a:rPr lang="en-US" altLang="ko-KR" sz="1400" dirty="0">
                <a:solidFill>
                  <a:schemeClr val="tx1"/>
                </a:solidFill>
              </a:rPr>
            </a:br>
            <a:r>
              <a:rPr lang="en-US" altLang="ko-KR" sz="1400" dirty="0">
                <a:solidFill>
                  <a:schemeClr val="tx1"/>
                </a:solidFill>
              </a:rPr>
              <a:t>Low-Low Band CA via switching enhancement</a:t>
            </a:r>
          </a:p>
          <a:p>
            <a:pPr marL="461963" lvl="1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1400" dirty="0">
                <a:solidFill>
                  <a:schemeClr val="tx1"/>
                </a:solidFill>
              </a:rPr>
              <a:t>Irregular Channel Bandwidth: 6MHz</a:t>
            </a:r>
          </a:p>
          <a:p>
            <a:pPr marL="461963" lvl="1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ko-KR" sz="1400" dirty="0">
                <a:solidFill>
                  <a:schemeClr val="tx1"/>
                </a:solidFill>
              </a:rPr>
              <a:t>RAN4-centric NTN: HPUE, CA, etc.</a:t>
            </a:r>
          </a:p>
        </p:txBody>
      </p:sp>
      <p:sp>
        <p:nvSpPr>
          <p:cNvPr id="16" name="직사각형 5">
            <a:extLst>
              <a:ext uri="{FF2B5EF4-FFF2-40B4-BE49-F238E27FC236}">
                <a16:creationId xmlns:a16="http://schemas.microsoft.com/office/drawing/2014/main" id="{2E6D2319-ADE4-477F-83CF-C8533EFD3679}"/>
              </a:ext>
            </a:extLst>
          </p:cNvPr>
          <p:cNvSpPr/>
          <p:nvPr/>
        </p:nvSpPr>
        <p:spPr>
          <a:xfrm>
            <a:off x="6303694" y="1238879"/>
            <a:ext cx="5251729" cy="212820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RRM-centric enhancement</a:t>
            </a:r>
          </a:p>
          <a:p>
            <a:pPr marL="461963" lvl="1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zh-CN" sz="1400" dirty="0">
                <a:solidFill>
                  <a:schemeClr val="tx1"/>
                </a:solidFill>
              </a:rPr>
              <a:t>CA RRM enhancement</a:t>
            </a:r>
          </a:p>
          <a:p>
            <a:pPr marL="461963" lvl="1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zh-CN" sz="1400" dirty="0">
                <a:solidFill>
                  <a:schemeClr val="tx1"/>
                </a:solidFill>
              </a:rPr>
              <a:t>FR2 Multi-TX and Multi-RX</a:t>
            </a:r>
          </a:p>
        </p:txBody>
      </p:sp>
      <p:sp>
        <p:nvSpPr>
          <p:cNvPr id="17" name="직사각형 6">
            <a:extLst>
              <a:ext uri="{FF2B5EF4-FFF2-40B4-BE49-F238E27FC236}">
                <a16:creationId xmlns:a16="http://schemas.microsoft.com/office/drawing/2014/main" id="{BAEB1BCA-3763-421E-AE03-D8704AE48A54}"/>
              </a:ext>
            </a:extLst>
          </p:cNvPr>
          <p:cNvSpPr/>
          <p:nvPr/>
        </p:nvSpPr>
        <p:spPr>
          <a:xfrm>
            <a:off x="428875" y="3926086"/>
            <a:ext cx="5251729" cy="213080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Demodulation study</a:t>
            </a:r>
          </a:p>
          <a:p>
            <a:pPr marL="461963" lvl="1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zh-CN" sz="1400" dirty="0">
                <a:solidFill>
                  <a:schemeClr val="tx1"/>
                </a:solidFill>
              </a:rPr>
              <a:t>Further study on Spatial Channel Model (SCM)</a:t>
            </a:r>
          </a:p>
        </p:txBody>
      </p:sp>
      <p:sp>
        <p:nvSpPr>
          <p:cNvPr id="18" name="직사각형 5">
            <a:extLst>
              <a:ext uri="{FF2B5EF4-FFF2-40B4-BE49-F238E27FC236}">
                <a16:creationId xmlns:a16="http://schemas.microsoft.com/office/drawing/2014/main" id="{B72E6A95-DB54-40A7-9E51-01D7E1E368EA}"/>
              </a:ext>
            </a:extLst>
          </p:cNvPr>
          <p:cNvSpPr/>
          <p:nvPr/>
        </p:nvSpPr>
        <p:spPr>
          <a:xfrm>
            <a:off x="6303694" y="3926086"/>
            <a:ext cx="5251729" cy="213080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tx1"/>
                </a:solidFill>
              </a:rPr>
              <a:t>AI/ML-assisted receiver (cross-area)</a:t>
            </a:r>
          </a:p>
          <a:p>
            <a:pPr marL="360363" lvl="1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New use cases with AI/ML-assisted advanced receiver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AI/ML for Non-linear Compensation</a:t>
            </a:r>
          </a:p>
          <a:p>
            <a:pPr marL="637558" lvl="2" indent="-1841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AI/ML for Channel Estimation</a:t>
            </a:r>
          </a:p>
        </p:txBody>
      </p:sp>
    </p:spTree>
    <p:extLst>
      <p:ext uri="{BB962C8B-B14F-4D97-AF65-F5344CB8AC3E}">
        <p14:creationId xmlns:p14="http://schemas.microsoft.com/office/powerpoint/2010/main" val="987797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UE RF – </a:t>
            </a:r>
            <a:r>
              <a:rPr lang="en-US" altLang="zh-CN" dirty="0"/>
              <a:t>FR1 UE RF </a:t>
            </a:r>
            <a:r>
              <a:rPr lang="en-US" altLang="ko-KR" dirty="0"/>
              <a:t>enhancement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917703-3156-4384-ADA0-4FC18231A0D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53756" y="2140205"/>
            <a:ext cx="5270758" cy="335476"/>
          </a:xfrm>
          <a:solidFill>
            <a:srgbClr val="1428A0"/>
          </a:solidFill>
        </p:spPr>
        <p:txBody>
          <a:bodyPr/>
          <a:lstStyle/>
          <a:p>
            <a:r>
              <a:rPr lang="en-US" altLang="zh-CN" sz="2000" dirty="0"/>
              <a:t>NR FR1 DL fragmented carriers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A16A800-CC97-4FA3-A708-C85EC543E6A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274635" y="2527847"/>
            <a:ext cx="5270757" cy="3960038"/>
          </a:xfr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Rel-19 WI: </a:t>
            </a:r>
            <a:r>
              <a:rPr kumimoji="0" lang="en-US" altLang="ko-KR" sz="1400" kern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altLang="ko-KR" sz="1400" kern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enable low band carrier aggregation via switching:</a:t>
            </a: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kern="1200" noProof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Rel-20 WI </a:t>
            </a:r>
            <a:r>
              <a:rPr kumimoji="0" lang="en-US" altLang="ko-KR" sz="1400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proposed objectives: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02AD26D-9EFC-42E8-8371-BE29673657B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274635" y="2140205"/>
            <a:ext cx="5273075" cy="335476"/>
          </a:xfrm>
        </p:spPr>
        <p:txBody>
          <a:bodyPr/>
          <a:lstStyle/>
          <a:p>
            <a:r>
              <a:rPr lang="en-US" altLang="zh-CN" sz="2000" dirty="0"/>
              <a:t>Low-Low band CA via switching </a:t>
            </a:r>
            <a:r>
              <a:rPr lang="en-US" altLang="zh-CN" sz="2000" dirty="0" err="1"/>
              <a:t>enh</a:t>
            </a:r>
            <a:r>
              <a:rPr lang="en-US" altLang="zh-CN" sz="2000" dirty="0"/>
              <a:t>.</a:t>
            </a:r>
          </a:p>
        </p:txBody>
      </p:sp>
      <p:sp>
        <p:nvSpPr>
          <p:cNvPr id="10" name="TextBox 111">
            <a:extLst>
              <a:ext uri="{FF2B5EF4-FFF2-40B4-BE49-F238E27FC236}">
                <a16:creationId xmlns:a16="http://schemas.microsoft.com/office/drawing/2014/main" id="{25F11694-65CB-49ED-B9D7-916085ED345E}"/>
              </a:ext>
            </a:extLst>
          </p:cNvPr>
          <p:cNvSpPr txBox="1"/>
          <p:nvPr/>
        </p:nvSpPr>
        <p:spPr>
          <a:xfrm>
            <a:off x="6565876" y="2880753"/>
            <a:ext cx="4833644" cy="158504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Switching between {case 1, case 2}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- Case 1: Tx/Rx on FDD carrier 1 and no Rx on SDL carrier 2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- Case 2: Rx on SDL carrier 2 and no Tx/Rx on FDD carrier 1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Only a semi-static switching pattern based on RRC configuration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For FDD + SDL low-band carrier aggregation CA_n5A-n29A.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Constraints by: &lt;1GHz; co-located/sync network; single TAG; 15kHz SCS</a:t>
            </a:r>
          </a:p>
        </p:txBody>
      </p:sp>
      <p:sp>
        <p:nvSpPr>
          <p:cNvPr id="12" name="TextBox 111">
            <a:extLst>
              <a:ext uri="{FF2B5EF4-FFF2-40B4-BE49-F238E27FC236}">
                <a16:creationId xmlns:a16="http://schemas.microsoft.com/office/drawing/2014/main" id="{85D0774D-D772-4911-8B86-0850EF9C5046}"/>
              </a:ext>
            </a:extLst>
          </p:cNvPr>
          <p:cNvSpPr txBox="1"/>
          <p:nvPr/>
        </p:nvSpPr>
        <p:spPr>
          <a:xfrm>
            <a:off x="6565876" y="4960014"/>
            <a:ext cx="4833644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Extend Rel-19 “switched single DL” to other FDD+SDL combo, if any.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RF/RRM requirement for “dual DL” case: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For FDD+SDL combination </a:t>
            </a:r>
            <a:r>
              <a:rPr lang="pt-BR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n12+n29 and/or n28+n67;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Reuse the existing Rel-19 semi-static switching pattern design.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Minimize RAN1 impact by precluding </a:t>
            </a: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dynamic switching (e.g., DCI-based)</a:t>
            </a:r>
            <a:endParaRPr lang="en-US" altLang="ko-KR" sz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0226ED8-F1B1-473B-90CE-F4BE68B54368}"/>
              </a:ext>
            </a:extLst>
          </p:cNvPr>
          <p:cNvSpPr txBox="1">
            <a:spLocks/>
          </p:cNvSpPr>
          <p:nvPr/>
        </p:nvSpPr>
        <p:spPr>
          <a:xfrm>
            <a:off x="453757" y="2527846"/>
            <a:ext cx="5270757" cy="3960039"/>
          </a:xfrm>
          <a:prstGeom prst="rect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en-US" altLang="zh-CN" sz="1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el-19 SI status:</a:t>
            </a: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kern="12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kern="12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kern="12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Rel-20 WI </a:t>
            </a:r>
            <a:r>
              <a:rPr kumimoji="0" lang="en-US" altLang="ko-KR" sz="1400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proposed objectives:</a:t>
            </a:r>
          </a:p>
        </p:txBody>
      </p:sp>
      <p:sp>
        <p:nvSpPr>
          <p:cNvPr id="17" name="TextBox 111">
            <a:extLst>
              <a:ext uri="{FF2B5EF4-FFF2-40B4-BE49-F238E27FC236}">
                <a16:creationId xmlns:a16="http://schemas.microsoft.com/office/drawing/2014/main" id="{4A81E293-666F-40DD-95D8-379C1B1B78DC}"/>
              </a:ext>
            </a:extLst>
          </p:cNvPr>
          <p:cNvSpPr txBox="1"/>
          <p:nvPr/>
        </p:nvSpPr>
        <p:spPr>
          <a:xfrm>
            <a:off x="720876" y="2880753"/>
            <a:ext cx="4736517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Identified methods to reduce the number of UE Rx Chains 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Studied the impacted requirements (Limit to 2 CC intra-band NC CA)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Studied the ability to semi-statically switch hardware resources  </a:t>
            </a:r>
          </a:p>
        </p:txBody>
      </p:sp>
      <p:sp>
        <p:nvSpPr>
          <p:cNvPr id="18" name="TextBox 111">
            <a:extLst>
              <a:ext uri="{FF2B5EF4-FFF2-40B4-BE49-F238E27FC236}">
                <a16:creationId xmlns:a16="http://schemas.microsoft.com/office/drawing/2014/main" id="{E063B956-A867-4008-B175-AA8E3BFC8887}"/>
              </a:ext>
            </a:extLst>
          </p:cNvPr>
          <p:cNvSpPr txBox="1"/>
          <p:nvPr/>
        </p:nvSpPr>
        <p:spPr>
          <a:xfrm>
            <a:off x="720875" y="4867680"/>
            <a:ext cx="4835193" cy="15081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Specify the RF requirements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based on Rel-19 concluded RF architecture: 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- R</a:t>
            </a:r>
            <a:r>
              <a:rPr lang="en-US" altLang="ko-KR" sz="12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IBNC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 shall be specified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base on the specific </a:t>
            </a:r>
            <a:r>
              <a:rPr lang="en-US" altLang="zh-CN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lang="en-US" altLang="zh-CN" sz="1200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gap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 configuration.</a:t>
            </a:r>
            <a:endParaRPr lang="en-US" altLang="ko-KR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Specify trigger condition of </a:t>
            </a:r>
            <a:r>
              <a:rPr lang="zh-CN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fragmented</a:t>
            </a:r>
            <a:r>
              <a:rPr lang="zh-CN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”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and “legacy” mode switching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Specify RRM requirement for in-gap interference measurement, interruption, and other impacted RRM requirements if any. 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Note: Band combination examples can be CA_n2(2A), CA_n66(2A).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1DDE020-B43A-4B30-90B9-D6D593459B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445" y="3671776"/>
            <a:ext cx="3454054" cy="1014628"/>
          </a:xfrm>
          <a:prstGeom prst="rect">
            <a:avLst/>
          </a:prstGeom>
        </p:spPr>
      </p:pic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0E13F96-E867-48BA-A659-6E0D63A42F1D}"/>
              </a:ext>
            </a:extLst>
          </p:cNvPr>
          <p:cNvSpPr txBox="1">
            <a:spLocks/>
          </p:cNvSpPr>
          <p:nvPr/>
        </p:nvSpPr>
        <p:spPr>
          <a:xfrm>
            <a:off x="339724" y="975070"/>
            <a:ext cx="11506201" cy="889474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r>
              <a:rPr lang="en-US" altLang="ko-KR" sz="1600" b="1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General principle: </a:t>
            </a:r>
            <a:r>
              <a:rPr lang="en-US" altLang="ko-KR" sz="1600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UE RF topics shall be selected to  “address real and critical commercial deployment needs</a:t>
            </a:r>
            <a:r>
              <a:rPr lang="en-US" altLang="ko-KR" sz="1600" kern="0" baseline="3000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* </a:t>
            </a:r>
            <a:r>
              <a:rPr lang="en-US" altLang="ko-KR" sz="1600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”.</a:t>
            </a:r>
          </a:p>
          <a:p>
            <a:pPr defTabSz="914400">
              <a:spcAft>
                <a:spcPts val="600"/>
              </a:spcAft>
            </a:pPr>
            <a:r>
              <a:rPr lang="en-US" altLang="ko-KR" sz="1600" dirty="0">
                <a:solidFill>
                  <a:schemeClr val="tx1"/>
                </a:solidFill>
                <a:latin typeface="+mn-ea"/>
                <a:cs typeface="Calibri" panose="020F0502020204030204" pitchFamily="34" charset="0"/>
              </a:rPr>
              <a:t>Identified demands from operators: (a) NR FR1 DL fragmented carriers and (b) low-low band CA via switching enhancement. 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latin typeface="+mn-ea"/>
                <a:cs typeface="Calibri" panose="020F0502020204030204" pitchFamily="34" charset="0"/>
              </a:rPr>
              <a:t>Proposal: </a:t>
            </a:r>
            <a:r>
              <a:rPr lang="en-US" altLang="zh-CN" sz="1400" dirty="0">
                <a:latin typeface="+mn-ea"/>
                <a:cs typeface="Calibri" panose="020F0502020204030204" pitchFamily="34" charset="0"/>
              </a:rPr>
              <a:t>FFS </a:t>
            </a:r>
            <a:r>
              <a:rPr lang="en-US" altLang="ko-KR" sz="1400" dirty="0">
                <a:latin typeface="+mn-ea"/>
                <a:cs typeface="Calibri" panose="020F0502020204030204" pitchFamily="34" charset="0"/>
              </a:rPr>
              <a:t>prioritization between these 2 proposals, based on operator’s preference, implementation impact and benefits.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D26F9E-110C-433B-AEB0-86AB078BFC23}"/>
              </a:ext>
            </a:extLst>
          </p:cNvPr>
          <p:cNvSpPr txBox="1"/>
          <p:nvPr/>
        </p:nvSpPr>
        <p:spPr>
          <a:xfrm>
            <a:off x="349248" y="6622650"/>
            <a:ext cx="96284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zh-CN" sz="1100" kern="0" baseline="30000" dirty="0">
                <a:latin typeface="+mn-ea"/>
                <a:cs typeface="Calibri" panose="020F0502020204030204" pitchFamily="34" charset="0"/>
              </a:rPr>
              <a:t>*</a:t>
            </a:r>
            <a:r>
              <a:rPr lang="en-US" altLang="zh-CN" sz="1100" dirty="0"/>
              <a:t>Quoted from RP-242438: “Release 20 for 5G-Advanced … to ensure all approved items </a:t>
            </a:r>
            <a:r>
              <a:rPr lang="en-US" altLang="zh-CN" sz="1100" b="1" dirty="0"/>
              <a:t>address real and critical commercial deployment needs”</a:t>
            </a:r>
          </a:p>
        </p:txBody>
      </p:sp>
    </p:spTree>
    <p:extLst>
      <p:ext uri="{BB962C8B-B14F-4D97-AF65-F5344CB8AC3E}">
        <p14:creationId xmlns:p14="http://schemas.microsoft.com/office/powerpoint/2010/main" val="1943256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UE RF - Irregular Channel Bandwidth: 6MHz</a:t>
            </a:r>
          </a:p>
          <a:p>
            <a:endParaRPr lang="en-US" altLang="ko-KR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A16A800-CC97-4FA3-A708-C85EC543E6A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448596" y="2673723"/>
            <a:ext cx="5270757" cy="3650825"/>
          </a:xfr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Background: </a:t>
            </a:r>
            <a:r>
              <a:rPr kumimoji="0" lang="en-US" altLang="ko-KR" sz="1400" kern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Efficiently utilize spectrum is strongly requested given the large investment especially in low band spectrum.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02AD26D-9EFC-42E8-8371-BE29673657B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48596" y="2286081"/>
            <a:ext cx="5273075" cy="335476"/>
          </a:xfrm>
        </p:spPr>
        <p:txBody>
          <a:bodyPr/>
          <a:lstStyle/>
          <a:p>
            <a:r>
              <a:rPr lang="en-US" altLang="zh-CN" sz="2000" dirty="0"/>
              <a:t>Background for Irregular Channel BW</a:t>
            </a:r>
          </a:p>
        </p:txBody>
      </p:sp>
      <p:sp>
        <p:nvSpPr>
          <p:cNvPr id="10" name="TextBox 111">
            <a:extLst>
              <a:ext uri="{FF2B5EF4-FFF2-40B4-BE49-F238E27FC236}">
                <a16:creationId xmlns:a16="http://schemas.microsoft.com/office/drawing/2014/main" id="{25F11694-65CB-49ED-B9D7-916085ED345E}"/>
              </a:ext>
            </a:extLst>
          </p:cNvPr>
          <p:cNvSpPr txBox="1"/>
          <p:nvPr/>
        </p:nvSpPr>
        <p:spPr>
          <a:xfrm>
            <a:off x="690509" y="3194005"/>
            <a:ext cx="4688274" cy="18004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The support of irregular channel bandwidth are studied in Rel-18 with identified solutions, 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- i.e., using larger channel BW than licensed BW, overlapping UE channel BWs, combined UE CBW and overlapping CA. </a:t>
            </a:r>
            <a:endParaRPr lang="en-US" altLang="ko-KR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MHz </a:t>
            </a: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 introduced in</a:t>
            </a:r>
            <a:r>
              <a:rPr lang="en-US" altLang="ko-KR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Rel-18: </a:t>
            </a:r>
            <a:r>
              <a:rPr lang="en-US" altLang="ko-KR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8/13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MHz </a:t>
            </a: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be achieved via CA.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RAN#116 a new WID [RP-243323] approved for </a:t>
            </a:r>
            <a:r>
              <a:rPr lang="en-US" altLang="ko-KR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MHz</a:t>
            </a: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CBW for n5/n26, and guidance on future irregular CBW handling (including 6MHz per operators’ request) is endorsed in [RP-243322]: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0E13F96-E867-48BA-A659-6E0D63A42F1D}"/>
              </a:ext>
            </a:extLst>
          </p:cNvPr>
          <p:cNvSpPr txBox="1">
            <a:spLocks/>
          </p:cNvSpPr>
          <p:nvPr/>
        </p:nvSpPr>
        <p:spPr>
          <a:xfrm>
            <a:off x="339724" y="1132013"/>
            <a:ext cx="11509375" cy="920252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r>
              <a:rPr lang="en-US" altLang="ko-KR" sz="2000" kern="0" dirty="0">
                <a:solidFill>
                  <a:schemeClr val="tx1"/>
                </a:solidFill>
                <a:latin typeface="+mn-ea"/>
                <a:ea typeface="+mn-ea"/>
                <a:cs typeface="Calibri" panose="020F0502020204030204" pitchFamily="34" charset="0"/>
              </a:rPr>
              <a:t>6MHz irregular channel bandwidth: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latin typeface="+mn-ea"/>
                <a:cs typeface="Calibri" panose="020F0502020204030204" pitchFamily="34" charset="0"/>
              </a:rPr>
              <a:t>Identified demands from operators on 6MHz irregular channel BW; 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latin typeface="+mn-ea"/>
                <a:cs typeface="Calibri" panose="020F0502020204030204" pitchFamily="34" charset="0"/>
              </a:rPr>
              <a:t>Expected minimum standardization effort by reusing conclusion from 7MHz irregular channel BW.  </a:t>
            </a:r>
            <a:endParaRPr lang="en-US" altLang="ko-KR" sz="1600" dirty="0">
              <a:latin typeface="+mn-ea"/>
              <a:cs typeface="Calibri" panose="020F0502020204030204" pitchFamily="34" charset="0"/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8CDC7CE7-1C4B-4CC6-91B3-646BEAB44E95}"/>
              </a:ext>
            </a:extLst>
          </p:cNvPr>
          <p:cNvSpPr txBox="1">
            <a:spLocks/>
          </p:cNvSpPr>
          <p:nvPr/>
        </p:nvSpPr>
        <p:spPr>
          <a:xfrm>
            <a:off x="6230734" y="2673723"/>
            <a:ext cx="5270757" cy="3650825"/>
          </a:xfrm>
          <a:prstGeom prst="rect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>
            <a:lvl1pPr marL="0" eaLnBrk="1" latinLnBrk="1" hangingPunct="1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182563" indent="-182563" algn="l" defTabSz="554389" rtl="0" latinLnBrk="0">
              <a:spcBef>
                <a:spcPts val="18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Rel-20 WI </a:t>
            </a:r>
            <a:r>
              <a:rPr kumimoji="0" lang="en-US" altLang="ko-KR" sz="1400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proposed objective:</a:t>
            </a:r>
            <a:endParaRPr lang="zh-CN" kern="0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9423863E-A1F3-4801-8BCE-0B8A9306D860}"/>
              </a:ext>
            </a:extLst>
          </p:cNvPr>
          <p:cNvSpPr txBox="1">
            <a:spLocks/>
          </p:cNvSpPr>
          <p:nvPr/>
        </p:nvSpPr>
        <p:spPr>
          <a:xfrm>
            <a:off x="6230734" y="2286081"/>
            <a:ext cx="5273075" cy="335476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 marL="0" eaLnBrk="1" latinLnBrk="1" hangingPunct="1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 eaLnBrk="1" latinLnBrk="1" hangingPunct="1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altLang="zh-CN" sz="2000" kern="0" dirty="0"/>
              <a:t>6MHz Irregular Channel BW</a:t>
            </a:r>
          </a:p>
        </p:txBody>
      </p:sp>
      <p:sp>
        <p:nvSpPr>
          <p:cNvPr id="21" name="TextBox 111">
            <a:extLst>
              <a:ext uri="{FF2B5EF4-FFF2-40B4-BE49-F238E27FC236}">
                <a16:creationId xmlns:a16="http://schemas.microsoft.com/office/drawing/2014/main" id="{C2173CD7-8CF2-4B50-B236-B5536F41DD2C}"/>
              </a:ext>
            </a:extLst>
          </p:cNvPr>
          <p:cNvSpPr txBox="1"/>
          <p:nvPr/>
        </p:nvSpPr>
        <p:spPr>
          <a:xfrm>
            <a:off x="6566483" y="3046369"/>
            <a:ext cx="4738589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Generic core requirements to support 6MHz: </a:t>
            </a:r>
          </a:p>
          <a:p>
            <a:pPr marL="0" lvl="1">
              <a:spcBef>
                <a:spcPts val="600"/>
              </a:spcBef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        - for bands: n29, n5, n12, n85, n28</a:t>
            </a:r>
          </a:p>
          <a:p>
            <a:pPr marL="0" lvl="1">
              <a:spcBef>
                <a:spcPts val="600"/>
              </a:spcBef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- only include 15kHz SCS </a:t>
            </a:r>
          </a:p>
          <a:p>
            <a:pPr marL="0" lvl="1">
              <a:spcBef>
                <a:spcPts val="600"/>
              </a:spcBef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- UE/BS RF requirements for UL and DL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Band-specific requirements including REFSENS, A-MPR when needed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Optional UE support of 6 MHz channel bandwidth from Rel-15 onwards in a release independent manner.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Corresponding RAN2/3 specification impact.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AB656A-0CFA-4AFF-82B6-2A2CC309F079}"/>
              </a:ext>
            </a:extLst>
          </p:cNvPr>
          <p:cNvSpPr txBox="1"/>
          <p:nvPr/>
        </p:nvSpPr>
        <p:spPr>
          <a:xfrm>
            <a:off x="690509" y="5082442"/>
            <a:ext cx="4688274" cy="115416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9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Additional irregular channel bandwidth work, including 6 MHz channel bandwidth, will be deferred to Release 20 for possible consideration. </a:t>
            </a:r>
            <a:endParaRPr lang="zh-CN" altLang="zh-CN" sz="7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just"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9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Other than 6 and 7 MHz, it is agreed that no other new irregular channel bandwidths will be created for FR1 in the future.</a:t>
            </a:r>
            <a:endParaRPr lang="zh-CN" altLang="zh-CN" sz="7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algn="just">
              <a:spcAft>
                <a:spcPts val="9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altLang="zh-CN" sz="9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For other “irregular” channel bandwidths, operators will use the overlapping carrier or next wider channel bandwidth approaches.  </a:t>
            </a:r>
            <a:endParaRPr lang="zh-CN" altLang="zh-CN" sz="7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A145CF7-DC53-41B0-B655-B59F814516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634002"/>
              </p:ext>
            </p:extLst>
          </p:nvPr>
        </p:nvGraphicFramePr>
        <p:xfrm>
          <a:off x="7274299" y="5407396"/>
          <a:ext cx="3322955" cy="76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3195">
                  <a:extLst>
                    <a:ext uri="{9D8B030D-6E8A-4147-A177-3AD203B41FA5}">
                      <a16:colId xmlns:a16="http://schemas.microsoft.com/office/drawing/2014/main" val="529272177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35082614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Band (s)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Channel Bandwidth(s)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717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6, 11, 12 MHz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9252125"/>
                  </a:ext>
                </a:extLst>
              </a:tr>
              <a:tr h="5215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n12, n85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6, 12 MHz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2997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n28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13 MHz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19442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n29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6, 11 MHz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983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272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UE RF - RAN4-centric NTN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917703-3156-4384-ADA0-4FC18231A0D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49248" y="2000865"/>
            <a:ext cx="5270758" cy="335476"/>
          </a:xfrm>
          <a:solidFill>
            <a:srgbClr val="1428A0"/>
          </a:solidFill>
        </p:spPr>
        <p:txBody>
          <a:bodyPr/>
          <a:lstStyle/>
          <a:p>
            <a:r>
              <a:rPr lang="en-US" altLang="zh-CN" sz="2000" dirty="0"/>
              <a:t>NTN HPUE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A16A800-CC97-4FA3-A708-C85EC543E6A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170127" y="2388507"/>
            <a:ext cx="5270757" cy="3864247"/>
          </a:xfr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Background:</a:t>
            </a: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kern="1200" noProof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altLang="ko-KR" sz="1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Proposed objective for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Rel-20 NTN CA</a:t>
            </a:r>
            <a:r>
              <a:rPr kumimoji="0" lang="en-US" altLang="ko-KR" sz="1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:</a:t>
            </a:r>
          </a:p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altLang="zh-CN" sz="1400" kern="1200" dirty="0">
              <a:solidFill>
                <a:srgbClr val="000000"/>
              </a:solidFill>
              <a:latin typeface="Calibri" panose="020F0502020204030204" pitchFamily="34" charset="0"/>
              <a:ea typeface="SamsungOneKoreanOTF 400"/>
              <a:cs typeface="Calibri" panose="020F0502020204030204" pitchFamily="34" charset="0"/>
            </a:endParaRPr>
          </a:p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altLang="zh-CN" sz="1400" kern="1200" dirty="0">
              <a:solidFill>
                <a:srgbClr val="000000"/>
              </a:solidFill>
              <a:latin typeface="Calibri" panose="020F0502020204030204" pitchFamily="34" charset="0"/>
              <a:ea typeface="SamsungOneKoreanOTF 40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18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Proposed </a:t>
            </a:r>
            <a:r>
              <a:rPr kumimoji="0" lang="en-US" altLang="ko-KR" sz="1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objective</a:t>
            </a:r>
            <a:r>
              <a:rPr kumimoji="0" lang="en-US" altLang="ko-KR" sz="1400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 for </a:t>
            </a: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Rel-20 adv. VSAT</a:t>
            </a:r>
            <a:r>
              <a:rPr kumimoji="0" lang="en-US" altLang="ko-KR" sz="1400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:</a:t>
            </a:r>
            <a:endParaRPr kumimoji="0" lang="zh-CN" altLang="en-US" sz="1400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marR="0" lvl="0" indent="-182563" algn="l" defTabSz="554389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zh-CN" alt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02AD26D-9EFC-42E8-8371-BE29673657B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170127" y="2000865"/>
            <a:ext cx="5273075" cy="335476"/>
          </a:xfrm>
        </p:spPr>
        <p:txBody>
          <a:bodyPr/>
          <a:lstStyle/>
          <a:p>
            <a:r>
              <a:rPr lang="en-US" altLang="zh-CN" sz="2000" dirty="0"/>
              <a:t>NTN CA and Adv. VSAT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0226ED8-F1B1-473B-90CE-F4BE68B54368}"/>
              </a:ext>
            </a:extLst>
          </p:cNvPr>
          <p:cNvSpPr txBox="1">
            <a:spLocks/>
          </p:cNvSpPr>
          <p:nvPr/>
        </p:nvSpPr>
        <p:spPr>
          <a:xfrm>
            <a:off x="349249" y="2388507"/>
            <a:ext cx="5270757" cy="3864247"/>
          </a:xfrm>
          <a:prstGeom prst="rect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en-US" altLang="zh-CN" sz="1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el-19 WI</a:t>
            </a:r>
            <a:r>
              <a:rPr kumimoji="0"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status:</a:t>
            </a: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kern="12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kern="12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Proposed objectives for </a:t>
            </a: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Rel-20 NTN HPUE:</a:t>
            </a: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kern="1200" dirty="0">
              <a:solidFill>
                <a:srgbClr val="000000"/>
              </a:solidFill>
              <a:latin typeface="Calibri" panose="020F0502020204030204" pitchFamily="34" charset="0"/>
              <a:ea typeface="SamsungOneKoreanOTF 400"/>
              <a:cs typeface="Calibri" panose="020F0502020204030204" pitchFamily="34" charset="0"/>
            </a:endParaRP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0E13F96-E867-48BA-A659-6E0D63A42F1D}"/>
              </a:ext>
            </a:extLst>
          </p:cNvPr>
          <p:cNvSpPr txBox="1">
            <a:spLocks/>
          </p:cNvSpPr>
          <p:nvPr/>
        </p:nvSpPr>
        <p:spPr>
          <a:xfrm>
            <a:off x="339724" y="1052656"/>
            <a:ext cx="11509375" cy="627864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r>
              <a:rPr lang="en-US" altLang="ko-KR" sz="2000" kern="0" dirty="0">
                <a:solidFill>
                  <a:schemeClr val="tx1"/>
                </a:solidFill>
                <a:latin typeface="+mn-ea"/>
                <a:ea typeface="+mn-ea"/>
              </a:rPr>
              <a:t>RAN4-centric NTN topics identified in Rel-20 5G-A: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latin typeface="+mn-ea"/>
                <a:cs typeface="Arial" panose="020B0604020202020204" pitchFamily="34" charset="0"/>
              </a:rPr>
              <a:t>Potential remaining scope for NTN HPUE, and new scope for NTN CA and advanced VSAT requirements.</a:t>
            </a:r>
          </a:p>
        </p:txBody>
      </p:sp>
      <p:sp>
        <p:nvSpPr>
          <p:cNvPr id="19" name="TextBox 111">
            <a:extLst>
              <a:ext uri="{FF2B5EF4-FFF2-40B4-BE49-F238E27FC236}">
                <a16:creationId xmlns:a16="http://schemas.microsoft.com/office/drawing/2014/main" id="{9BAAD8B9-40CE-4BC8-AA1E-F1FA77CF24FA}"/>
              </a:ext>
            </a:extLst>
          </p:cNvPr>
          <p:cNvSpPr txBox="1"/>
          <p:nvPr/>
        </p:nvSpPr>
        <p:spPr>
          <a:xfrm>
            <a:off x="584210" y="4539589"/>
            <a:ext cx="4800834" cy="10926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Feasibility study and specify RF requirements for </a:t>
            </a:r>
            <a:r>
              <a:rPr lang="en-US" altLang="ko-KR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PC 1.5/PC 1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lang="en-US" altLang="ko-KR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hand-held NR-NTN and IoT-NTN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 devices;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Feasibility study and specify RF requirements for higher power classes than PC1 for hand-held and non-handheld NR-NTN and IoT-NTN devices.</a:t>
            </a:r>
          </a:p>
        </p:txBody>
      </p:sp>
      <p:sp>
        <p:nvSpPr>
          <p:cNvPr id="20" name="TextBox 111">
            <a:extLst>
              <a:ext uri="{FF2B5EF4-FFF2-40B4-BE49-F238E27FC236}">
                <a16:creationId xmlns:a16="http://schemas.microsoft.com/office/drawing/2014/main" id="{BC239064-A345-48B1-8859-9956923EBCCB}"/>
              </a:ext>
            </a:extLst>
          </p:cNvPr>
          <p:cNvSpPr txBox="1"/>
          <p:nvPr/>
        </p:nvSpPr>
        <p:spPr>
          <a:xfrm>
            <a:off x="6405088" y="4045958"/>
            <a:ext cx="4800834" cy="7232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Specify CA for NR-NTN for </a:t>
            </a:r>
            <a:r>
              <a:rPr lang="en-US" altLang="ko-KR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intra-SAN 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scenarios, where component carriers are </a:t>
            </a:r>
            <a:r>
              <a:rPr lang="en-US" altLang="ko-KR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co-located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 in same SAN;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Support </a:t>
            </a:r>
            <a:r>
              <a:rPr lang="en-US" altLang="ko-KR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intra-band and inter-band CA, for UL and DL CA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111">
            <a:extLst>
              <a:ext uri="{FF2B5EF4-FFF2-40B4-BE49-F238E27FC236}">
                <a16:creationId xmlns:a16="http://schemas.microsoft.com/office/drawing/2014/main" id="{4884B4C1-DA1A-4C56-8DD5-3CBA6ABA6A30}"/>
              </a:ext>
            </a:extLst>
          </p:cNvPr>
          <p:cNvSpPr txBox="1"/>
          <p:nvPr/>
        </p:nvSpPr>
        <p:spPr>
          <a:xfrm>
            <a:off x="6405088" y="2712398"/>
            <a:ext cx="4800834" cy="9079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NTN CA is demanded by satellite operators in both Ku-band and FR1-NTN bands, which is dropped in Rel-19 Ku-band WID.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Advanced VSAT features are demanded by satellite industry, e.g., NGSO ESIM (mobile VSAT).</a:t>
            </a:r>
          </a:p>
        </p:txBody>
      </p:sp>
      <p:sp>
        <p:nvSpPr>
          <p:cNvPr id="22" name="TextBox 111">
            <a:extLst>
              <a:ext uri="{FF2B5EF4-FFF2-40B4-BE49-F238E27FC236}">
                <a16:creationId xmlns:a16="http://schemas.microsoft.com/office/drawing/2014/main" id="{C7C14651-18FF-4535-A946-AD85C0AABFA5}"/>
              </a:ext>
            </a:extLst>
          </p:cNvPr>
          <p:cNvSpPr txBox="1"/>
          <p:nvPr/>
        </p:nvSpPr>
        <p:spPr>
          <a:xfrm>
            <a:off x="6405088" y="5415664"/>
            <a:ext cx="4800834" cy="7232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Specify RF and RRM for </a:t>
            </a:r>
            <a:r>
              <a:rPr lang="en-US" altLang="ko-KR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NGSO mobile VSAT 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in Ku-band and Ka-band;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Study and specify new VSAT antenna types, e.g., ‘Flat’ antenna, and VSAT with multiple antennas for FR2-NTN</a:t>
            </a:r>
          </a:p>
        </p:txBody>
      </p:sp>
      <p:sp>
        <p:nvSpPr>
          <p:cNvPr id="23" name="TextBox 111">
            <a:extLst>
              <a:ext uri="{FF2B5EF4-FFF2-40B4-BE49-F238E27FC236}">
                <a16:creationId xmlns:a16="http://schemas.microsoft.com/office/drawing/2014/main" id="{2DDC9D01-FEED-4BD5-9ED9-3AD054D4C12D}"/>
              </a:ext>
            </a:extLst>
          </p:cNvPr>
          <p:cNvSpPr txBox="1"/>
          <p:nvPr/>
        </p:nvSpPr>
        <p:spPr>
          <a:xfrm>
            <a:off x="584210" y="2755940"/>
            <a:ext cx="4800834" cy="9079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Progress achieved on Rel-19 RAN4-led WI for NR NTN and IoT NTN for non-handheld UE, while handheld HPUE is deprioritized;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Expected study is desired on GSM PA possibly support 1Tx PC1 and IoT NTN [33] dBm handheld UE, based on operator's interests.</a:t>
            </a:r>
          </a:p>
        </p:txBody>
      </p:sp>
    </p:spTree>
    <p:extLst>
      <p:ext uri="{BB962C8B-B14F-4D97-AF65-F5344CB8AC3E}">
        <p14:creationId xmlns:p14="http://schemas.microsoft.com/office/powerpoint/2010/main" val="2335984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DD064764-2BD2-4636-BFF9-00B0D98724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3" r="16252"/>
          <a:stretch/>
        </p:blipFill>
        <p:spPr>
          <a:xfrm>
            <a:off x="10455655" y="2662275"/>
            <a:ext cx="886095" cy="89878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zh-CN" dirty="0"/>
              <a:t>RRM-centric enhancement</a:t>
            </a:r>
            <a:endParaRPr lang="ja-JP" alt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917703-3156-4384-ADA0-4FC18231A0D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61062" y="2228011"/>
            <a:ext cx="5273076" cy="335476"/>
          </a:xfrm>
        </p:spPr>
        <p:txBody>
          <a:bodyPr/>
          <a:lstStyle/>
          <a:p>
            <a:r>
              <a:rPr lang="en-US" altLang="zh-CN" sz="2000" dirty="0"/>
              <a:t>CA RRM Enhancement</a:t>
            </a:r>
            <a:endParaRPr lang="zh-CN" altLang="en-US" sz="20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02AD26D-9EFC-42E8-8371-BE29673657B5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170127" y="2228011"/>
            <a:ext cx="5273075" cy="335476"/>
          </a:xfrm>
        </p:spPr>
        <p:txBody>
          <a:bodyPr/>
          <a:lstStyle/>
          <a:p>
            <a:r>
              <a:rPr lang="en-US" altLang="zh-CN" sz="2000" dirty="0"/>
              <a:t>FR2 Multi-TX and Multi-RX</a:t>
            </a:r>
            <a:endParaRPr lang="zh-CN" altLang="en-US" sz="2000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618F3508-80D5-4622-BC32-C6DCF65134D2}"/>
              </a:ext>
            </a:extLst>
          </p:cNvPr>
          <p:cNvSpPr txBox="1">
            <a:spLocks/>
          </p:cNvSpPr>
          <p:nvPr/>
        </p:nvSpPr>
        <p:spPr>
          <a:xfrm>
            <a:off x="361062" y="1006061"/>
            <a:ext cx="11509375" cy="920252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r>
              <a:rPr lang="en-US" altLang="ko-KR" sz="2000" kern="0" dirty="0">
                <a:solidFill>
                  <a:schemeClr val="tx1"/>
                </a:solidFill>
                <a:latin typeface="+mn-ea"/>
                <a:ea typeface="+mn-ea"/>
              </a:rPr>
              <a:t>RRM-centric enhancement topics are identified for Rel-20 5G-A: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latin typeface="+mn-ea"/>
                <a:cs typeface="Arial" panose="020B0604020202020204" pitchFamily="34" charset="0"/>
              </a:rPr>
              <a:t>CA RRM enhancement: Even faster </a:t>
            </a:r>
            <a:r>
              <a:rPr lang="en-US" altLang="ko-KR" sz="1400" dirty="0" err="1">
                <a:latin typeface="+mn-ea"/>
                <a:cs typeface="Arial" panose="020B0604020202020204" pitchFamily="34" charset="0"/>
              </a:rPr>
              <a:t>SCell</a:t>
            </a:r>
            <a:r>
              <a:rPr lang="en-US" altLang="ko-KR" sz="1400" dirty="0">
                <a:latin typeface="+mn-ea"/>
                <a:cs typeface="Arial" panose="020B0604020202020204" pitchFamily="34" charset="0"/>
              </a:rPr>
              <a:t> activation, and RRM support for uplink only </a:t>
            </a:r>
            <a:r>
              <a:rPr lang="en-US" altLang="ko-KR" sz="1400" dirty="0" err="1">
                <a:latin typeface="+mn-ea"/>
                <a:cs typeface="Arial" panose="020B0604020202020204" pitchFamily="34" charset="0"/>
              </a:rPr>
              <a:t>SCell</a:t>
            </a:r>
            <a:r>
              <a:rPr lang="en-US" altLang="ko-KR" sz="1400" dirty="0">
                <a:latin typeface="+mn-ea"/>
                <a:cs typeface="Arial" panose="020B0604020202020204" pitchFamily="34" charset="0"/>
              </a:rPr>
              <a:t>;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latin typeface="+mn-ea"/>
                <a:cs typeface="Arial" panose="020B0604020202020204" pitchFamily="34" charset="0"/>
              </a:rPr>
              <a:t>FR2 Multi-TX/RX: Remaining RRM requirement to enable UL </a:t>
            </a:r>
            <a:r>
              <a:rPr lang="en-US" altLang="ko-KR" sz="1400" dirty="0" err="1">
                <a:latin typeface="+mn-ea"/>
                <a:cs typeface="Arial" panose="020B0604020202020204" pitchFamily="34" charset="0"/>
              </a:rPr>
              <a:t>STxMP</a:t>
            </a:r>
            <a:r>
              <a:rPr lang="en-US" altLang="ko-KR" sz="1400" dirty="0">
                <a:latin typeface="+mn-ea"/>
                <a:cs typeface="Arial" panose="020B0604020202020204" pitchFamily="34" charset="0"/>
              </a:rPr>
              <a:t> and enhanced DL Multi-RX.</a:t>
            </a:r>
            <a:endParaRPr lang="en-US" altLang="ko-KR" sz="16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1F772405-F1B8-4418-A790-945683686216}"/>
              </a:ext>
            </a:extLst>
          </p:cNvPr>
          <p:cNvSpPr txBox="1">
            <a:spLocks/>
          </p:cNvSpPr>
          <p:nvPr/>
        </p:nvSpPr>
        <p:spPr>
          <a:xfrm>
            <a:off x="363381" y="2592957"/>
            <a:ext cx="5270757" cy="4005292"/>
          </a:xfrm>
          <a:prstGeom prst="rect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182563" indent="-182563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Even faster </a:t>
            </a:r>
            <a:r>
              <a:rPr kumimoji="0" lang="en-US" altLang="ko-KR" sz="1400" b="1" kern="1200" dirty="0" err="1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SCell</a:t>
            </a: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 activation</a:t>
            </a:r>
            <a:endParaRPr kumimoji="0" lang="en-US" altLang="ko-KR" sz="1400" kern="1200" dirty="0">
              <a:solidFill>
                <a:srgbClr val="000000"/>
              </a:solidFill>
              <a:latin typeface="Calibri" panose="020F0502020204030204" pitchFamily="34" charset="0"/>
              <a:ea typeface="SamsungOneKoreanOTF 40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kern="12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kern="12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>
              <a:spcBef>
                <a:spcPts val="18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zh-CN" sz="1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RRM support of Uplink Only </a:t>
            </a:r>
            <a:r>
              <a:rPr kumimoji="0" lang="en-US" altLang="zh-CN" sz="1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SCell</a:t>
            </a: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111">
            <a:extLst>
              <a:ext uri="{FF2B5EF4-FFF2-40B4-BE49-F238E27FC236}">
                <a16:creationId xmlns:a16="http://schemas.microsoft.com/office/drawing/2014/main" id="{A52698FB-85D2-40CF-A6C5-BAA9777CE7CB}"/>
              </a:ext>
            </a:extLst>
          </p:cNvPr>
          <p:cNvSpPr txBox="1"/>
          <p:nvPr/>
        </p:nvSpPr>
        <p:spPr>
          <a:xfrm>
            <a:off x="597183" y="4826383"/>
            <a:ext cx="4800834" cy="12464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Justification: 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- CA deployment demands for UL only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SCell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i.e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, the necessity is identified to enhance the uplink spectrum efficiency and flexibility.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Proposed objectives: 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- To specify RRM requirements including timing,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SCell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 activation.</a:t>
            </a:r>
          </a:p>
        </p:txBody>
      </p:sp>
      <p:sp>
        <p:nvSpPr>
          <p:cNvPr id="35" name="TextBox 111">
            <a:extLst>
              <a:ext uri="{FF2B5EF4-FFF2-40B4-BE49-F238E27FC236}">
                <a16:creationId xmlns:a16="http://schemas.microsoft.com/office/drawing/2014/main" id="{D68D088A-D1D0-4ABC-B53A-191DBE5FD511}"/>
              </a:ext>
            </a:extLst>
          </p:cNvPr>
          <p:cNvSpPr txBox="1"/>
          <p:nvPr/>
        </p:nvSpPr>
        <p:spPr>
          <a:xfrm>
            <a:off x="597183" y="2951575"/>
            <a:ext cx="4800834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Justification: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SCell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 activation can be even faster than previous releases.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Proposed objectives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448645" lvl="2" indent="-171450">
              <a:spcBef>
                <a:spcPts val="600"/>
              </a:spcBef>
              <a:buFontTx/>
              <a:buChar char="-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Specify RRM requirement for faster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SCell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 activation by:</a:t>
            </a:r>
          </a:p>
          <a:p>
            <a:pPr marL="554390" lvl="3">
              <a:spcBef>
                <a:spcPts val="600"/>
              </a:spcBef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(1) enhanced meas. before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SCell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 activation command reception;</a:t>
            </a:r>
          </a:p>
          <a:p>
            <a:pPr marL="554390" lvl="3">
              <a:spcBef>
                <a:spcPts val="600"/>
              </a:spcBef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(2) improved known condition for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SCell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E251A1C5-FDD2-4F39-812B-7E5D677E32BC}"/>
              </a:ext>
            </a:extLst>
          </p:cNvPr>
          <p:cNvSpPr txBox="1">
            <a:spLocks/>
          </p:cNvSpPr>
          <p:nvPr/>
        </p:nvSpPr>
        <p:spPr>
          <a:xfrm>
            <a:off x="6170127" y="2600535"/>
            <a:ext cx="5270757" cy="4007441"/>
          </a:xfrm>
          <a:prstGeom prst="rect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zh-CN" sz="1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Justification for enhancement to support FR2-1 FWA: </a:t>
            </a: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zh-CN" sz="1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zh-CN" sz="1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12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zh-CN" sz="1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FR2 Multi-TX:</a:t>
            </a:r>
            <a:endParaRPr kumimoji="0" lang="en-US" altLang="ko-KR" sz="1400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b="1" kern="12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18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b="1" kern="1200" dirty="0">
                <a:solidFill>
                  <a:srgbClr val="000000"/>
                </a:solidFill>
                <a:latin typeface="Calibri" panose="020F0502020204030204" pitchFamily="34" charset="0"/>
                <a:ea typeface="SamsungOneKoreanOTF 400"/>
                <a:cs typeface="Calibri" panose="020F0502020204030204" pitchFamily="34" charset="0"/>
              </a:rPr>
              <a:t>FR2 Multi-RX:</a:t>
            </a: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kern="1200" dirty="0">
              <a:solidFill>
                <a:srgbClr val="000000"/>
              </a:solidFill>
              <a:latin typeface="Calibri" panose="020F0502020204030204" pitchFamily="34" charset="0"/>
              <a:ea typeface="SamsungOneKoreanOTF 400"/>
              <a:cs typeface="Calibri" panose="020F0502020204030204" pitchFamily="34" charset="0"/>
            </a:endParaRPr>
          </a:p>
        </p:txBody>
      </p:sp>
      <p:sp>
        <p:nvSpPr>
          <p:cNvPr id="37" name="TextBox 111">
            <a:extLst>
              <a:ext uri="{FF2B5EF4-FFF2-40B4-BE49-F238E27FC236}">
                <a16:creationId xmlns:a16="http://schemas.microsoft.com/office/drawing/2014/main" id="{DDA7AF2D-863A-494C-9102-CEE3BF0E8561}"/>
              </a:ext>
            </a:extLst>
          </p:cNvPr>
          <p:cNvSpPr txBox="1"/>
          <p:nvPr/>
        </p:nvSpPr>
        <p:spPr>
          <a:xfrm>
            <a:off x="6456665" y="3867762"/>
            <a:ext cx="4800834" cy="6924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Proposed objective to enable UL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STxMP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*: 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- Necessary RRM requirement to support simultaneous multi-panel UL transmission to 2 TRPs, targeted for CPE/FWA devices.</a:t>
            </a:r>
          </a:p>
        </p:txBody>
      </p:sp>
      <p:sp>
        <p:nvSpPr>
          <p:cNvPr id="38" name="TextBox 111">
            <a:extLst>
              <a:ext uri="{FF2B5EF4-FFF2-40B4-BE49-F238E27FC236}">
                <a16:creationId xmlns:a16="http://schemas.microsoft.com/office/drawing/2014/main" id="{1ECB691C-B2E3-4326-9A36-F0198D8A2A80}"/>
              </a:ext>
            </a:extLst>
          </p:cNvPr>
          <p:cNvSpPr txBox="1"/>
          <p:nvPr/>
        </p:nvSpPr>
        <p:spPr>
          <a:xfrm>
            <a:off x="6456665" y="4885490"/>
            <a:ext cx="4800834" cy="1107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Proposed objective for supporting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. simultaneous DL reception: 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- To specify necessary RRM requirements to support Rel-17/Rel-18 unified TCI state framework;</a:t>
            </a:r>
          </a:p>
          <a:p>
            <a:pPr marL="277195" lvl="2">
              <a:spcBef>
                <a:spcPts val="600"/>
              </a:spcBef>
              <a:defRPr/>
            </a:pP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- To specify necessary RRM requirements to support inter-cell multi-TRP scenario.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8A5F1A8-78EB-4C62-A078-E6068D026DA0}"/>
              </a:ext>
            </a:extLst>
          </p:cNvPr>
          <p:cNvGrpSpPr/>
          <p:nvPr/>
        </p:nvGrpSpPr>
        <p:grpSpPr>
          <a:xfrm>
            <a:off x="8254985" y="5851939"/>
            <a:ext cx="2898938" cy="747091"/>
            <a:chOff x="1433339" y="3588544"/>
            <a:chExt cx="6239234" cy="1869785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5E695FB1-6E0E-4F3F-AC89-CA69494F7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5530" y="3748919"/>
              <a:ext cx="793475" cy="845844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A2CE3025-49BA-4EF7-9B82-432424B3E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318" y="3588544"/>
              <a:ext cx="793475" cy="845844"/>
            </a:xfrm>
            <a:prstGeom prst="rect">
              <a:avLst/>
            </a:prstGeom>
          </p:spPr>
        </p:pic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66A0A416-6E94-43A2-9AFF-98090B0DE290}"/>
                </a:ext>
              </a:extLst>
            </p:cNvPr>
            <p:cNvSpPr/>
            <p:nvPr/>
          </p:nvSpPr>
          <p:spPr>
            <a:xfrm>
              <a:off x="1433339" y="3992391"/>
              <a:ext cx="3157979" cy="119720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rgbClr val="00B050"/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A0F7FD3-0B1A-48CE-90DE-A627B79336BB}"/>
                </a:ext>
              </a:extLst>
            </p:cNvPr>
            <p:cNvSpPr/>
            <p:nvPr/>
          </p:nvSpPr>
          <p:spPr>
            <a:xfrm>
              <a:off x="3421366" y="3835786"/>
              <a:ext cx="3157979" cy="119720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pic>
          <p:nvPicPr>
            <p:cNvPr id="30" name="Picture 20">
              <a:extLst>
                <a:ext uri="{FF2B5EF4-FFF2-40B4-BE49-F238E27FC236}">
                  <a16:creationId xmlns:a16="http://schemas.microsoft.com/office/drawing/2014/main" id="{D90409EC-A1C5-4599-A36D-865410567B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2311" t="34223" r="8835" b="11722"/>
            <a:stretch/>
          </p:blipFill>
          <p:spPr>
            <a:xfrm flipH="1">
              <a:off x="3684165" y="4305156"/>
              <a:ext cx="260767" cy="571673"/>
            </a:xfrm>
            <a:prstGeom prst="rect">
              <a:avLst/>
            </a:prstGeom>
          </p:spPr>
        </p:pic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FAE7B8F-A3D6-4079-BE01-30BF5F0A14DB}"/>
                </a:ext>
              </a:extLst>
            </p:cNvPr>
            <p:cNvSpPr/>
            <p:nvPr/>
          </p:nvSpPr>
          <p:spPr>
            <a:xfrm rot="1067707">
              <a:off x="3019233" y="4399510"/>
              <a:ext cx="635845" cy="117355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C4C794B5-1735-4A73-BC68-390954CD925B}"/>
                </a:ext>
              </a:extLst>
            </p:cNvPr>
            <p:cNvSpPr/>
            <p:nvPr/>
          </p:nvSpPr>
          <p:spPr>
            <a:xfrm rot="9035461">
              <a:off x="3988478" y="4298073"/>
              <a:ext cx="835714" cy="8891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2A5D82-5355-47CC-A167-2D35FD79A604}"/>
                </a:ext>
              </a:extLst>
            </p:cNvPr>
            <p:cNvSpPr txBox="1"/>
            <p:nvPr/>
          </p:nvSpPr>
          <p:spPr>
            <a:xfrm>
              <a:off x="1781984" y="4637438"/>
              <a:ext cx="1836124" cy="635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rgbClr val="00B050"/>
                  </a:solidFill>
                </a:rPr>
                <a:t>Source Cell</a:t>
              </a:r>
              <a:endParaRPr lang="zh-CN" altLang="en-US" sz="1000" dirty="0">
                <a:solidFill>
                  <a:srgbClr val="00B050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274E603-F205-4B2A-A4DF-89214F47B4E6}"/>
                </a:ext>
              </a:extLst>
            </p:cNvPr>
            <p:cNvSpPr txBox="1"/>
            <p:nvPr/>
          </p:nvSpPr>
          <p:spPr>
            <a:xfrm>
              <a:off x="4666881" y="4456952"/>
              <a:ext cx="3005692" cy="10013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altLang="zh-CN" sz="10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Cell with different PCI </a:t>
              </a:r>
              <a:br>
                <a:rPr lang="en-GB" altLang="zh-CN" sz="10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</a:br>
              <a:r>
                <a:rPr lang="en-GB" altLang="zh-CN" sz="10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from serving cell</a:t>
              </a:r>
              <a:endParaRPr lang="zh-CN" altLang="en-US" sz="1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9" name="TextBox 111">
            <a:extLst>
              <a:ext uri="{FF2B5EF4-FFF2-40B4-BE49-F238E27FC236}">
                <a16:creationId xmlns:a16="http://schemas.microsoft.com/office/drawing/2014/main" id="{E94ABF9A-4ADD-48B7-BC39-B60FA98E1A3C}"/>
              </a:ext>
            </a:extLst>
          </p:cNvPr>
          <p:cNvSpPr txBox="1"/>
          <p:nvPr/>
        </p:nvSpPr>
        <p:spPr>
          <a:xfrm>
            <a:off x="6456665" y="2896200"/>
            <a:ext cx="3357517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FWA is identified as one of the most successful business use cases for </a:t>
            </a:r>
            <a:r>
              <a:rPr lang="en-US" altLang="ko-K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mmWave</a:t>
            </a: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 deployment, especially in North America market.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8C4BCDD-88E6-4076-B097-9F1560AD73AA}"/>
              </a:ext>
            </a:extLst>
          </p:cNvPr>
          <p:cNvSpPr txBox="1"/>
          <p:nvPr/>
        </p:nvSpPr>
        <p:spPr>
          <a:xfrm>
            <a:off x="8365692" y="6634516"/>
            <a:ext cx="40589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2pPr lvl="1">
              <a:defRPr sz="1100" kern="0" baseline="30000">
                <a:latin typeface="+mn-ea"/>
                <a:cs typeface="Calibri" panose="020F0502020204030204" pitchFamily="34" charset="0"/>
              </a:defRPr>
            </a:lvl2pPr>
          </a:lstStyle>
          <a:p>
            <a:r>
              <a:rPr lang="en-US" altLang="zh-CN" dirty="0"/>
              <a:t>*</a:t>
            </a:r>
            <a:r>
              <a:rPr lang="en-US" altLang="zh-CN" dirty="0" err="1"/>
              <a:t>STxMP</a:t>
            </a:r>
            <a:r>
              <a:rPr lang="en-US" altLang="zh-CN" dirty="0"/>
              <a:t>: Simultaneous transmission across multiple panels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10273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DBB95E0B-7B7B-440C-ACD8-378643F09D18}"/>
              </a:ext>
            </a:extLst>
          </p:cNvPr>
          <p:cNvSpPr txBox="1">
            <a:spLocks/>
          </p:cNvSpPr>
          <p:nvPr/>
        </p:nvSpPr>
        <p:spPr>
          <a:xfrm>
            <a:off x="349248" y="2050057"/>
            <a:ext cx="5724978" cy="4527042"/>
          </a:xfrm>
          <a:prstGeom prst="rect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b="1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el-19 SI</a:t>
            </a:r>
            <a:r>
              <a:rPr kumimoji="0"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scope for study</a:t>
            </a: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Observations on Rel-19 SCM study (till RAN4#114): </a:t>
            </a:r>
            <a:endParaRPr lang="en-US" altLang="ko-K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indent="-182563">
              <a:buFont typeface="Wingdings" panose="05000000000000000000" pitchFamily="2" charset="2"/>
              <a:buChar char="q"/>
              <a:defRPr/>
            </a:pPr>
            <a:endParaRPr lang="en-US" altLang="ko-K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zh-CN" dirty="0"/>
              <a:t>Demodulation</a:t>
            </a:r>
            <a:endParaRPr lang="ja-JP" alt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917703-3156-4384-ADA0-4FC18231A0D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49247" y="1675733"/>
            <a:ext cx="5724979" cy="335476"/>
          </a:xfrm>
        </p:spPr>
        <p:txBody>
          <a:bodyPr/>
          <a:lstStyle/>
          <a:p>
            <a:r>
              <a:rPr lang="en-US" altLang="zh-CN" sz="2000" dirty="0"/>
              <a:t>Rel-19 SCM SI status</a:t>
            </a:r>
            <a:endParaRPr lang="zh-CN" altLang="en-US" sz="2000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BCE348C-6D36-4D76-BAFA-A26D8D3D4321}"/>
              </a:ext>
            </a:extLst>
          </p:cNvPr>
          <p:cNvSpPr txBox="1">
            <a:spLocks/>
          </p:cNvSpPr>
          <p:nvPr/>
        </p:nvSpPr>
        <p:spPr>
          <a:xfrm>
            <a:off x="6377552" y="1675732"/>
            <a:ext cx="5270758" cy="335476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altLang="zh-CN" sz="2000" kern="0" dirty="0"/>
              <a:t>Rel-20 Scope for SCM further study</a:t>
            </a:r>
            <a:endParaRPr lang="zh-CN" altLang="en-US" sz="2000" kern="0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CB3932E9-2872-4013-8336-7EC3E7609167}"/>
              </a:ext>
            </a:extLst>
          </p:cNvPr>
          <p:cNvSpPr txBox="1">
            <a:spLocks/>
          </p:cNvSpPr>
          <p:nvPr/>
        </p:nvSpPr>
        <p:spPr>
          <a:xfrm>
            <a:off x="319538" y="961070"/>
            <a:ext cx="11509375" cy="59708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r>
              <a:rPr lang="en-US" altLang="ko-KR" sz="1800" kern="0" dirty="0">
                <a:solidFill>
                  <a:schemeClr val="tx1"/>
                </a:solidFill>
                <a:latin typeface="+mn-ea"/>
                <a:ea typeface="+mn-ea"/>
              </a:rPr>
              <a:t>Further study on Spatial Channel Model (SCM):</a:t>
            </a:r>
          </a:p>
          <a:p>
            <a:pPr marL="742950" lvl="1" indent="-2857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latin typeface="+mn-ea"/>
                <a:cs typeface="Arial" panose="020B0604020202020204" pitchFamily="34" charset="0"/>
              </a:rPr>
              <a:t>SCM channel shall be further studied for potentially not completed scope, AI/ML use case, etc. </a:t>
            </a:r>
          </a:p>
        </p:txBody>
      </p:sp>
      <p:sp>
        <p:nvSpPr>
          <p:cNvPr id="20" name="TextBox 111">
            <a:extLst>
              <a:ext uri="{FF2B5EF4-FFF2-40B4-BE49-F238E27FC236}">
                <a16:creationId xmlns:a16="http://schemas.microsoft.com/office/drawing/2014/main" id="{5FFCE9D8-0444-4FD4-B2C4-ED2850C05152}"/>
              </a:ext>
            </a:extLst>
          </p:cNvPr>
          <p:cNvSpPr txBox="1"/>
          <p:nvPr/>
        </p:nvSpPr>
        <p:spPr>
          <a:xfrm>
            <a:off x="668482" y="2332787"/>
            <a:ext cx="4826627" cy="18312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Scenarios identified to be studied, but </a:t>
            </a:r>
            <a:r>
              <a:rPr lang="en-US" altLang="ko-KR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 yet covered</a:t>
            </a: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448645" lvl="2" indent="-171450">
              <a:spcAft>
                <a:spcPts val="300"/>
              </a:spcAft>
              <a:buFontTx/>
              <a:buChar char="-"/>
              <a:defRPr/>
            </a:pP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SU-MIMO </a:t>
            </a:r>
            <a:r>
              <a:rPr lang="en-US" altLang="ko-KR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MU-MIMO</a:t>
            </a:r>
          </a:p>
          <a:p>
            <a:pPr marL="448645" lvl="2" indent="-171450">
              <a:spcAft>
                <a:spcPts val="300"/>
              </a:spcAft>
              <a:buFontTx/>
              <a:buChar char="-"/>
              <a:defRPr/>
            </a:pP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FR1 </a:t>
            </a:r>
            <a:r>
              <a:rPr lang="en-US" altLang="ko-KR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FR2, </a:t>
            </a: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TDD </a:t>
            </a:r>
            <a:r>
              <a:rPr lang="en-US" altLang="ko-KR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FDD, </a:t>
            </a: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DL </a:t>
            </a:r>
            <a:r>
              <a:rPr lang="en-US" altLang="ko-KR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UL</a:t>
            </a:r>
          </a:p>
          <a:p>
            <a:pPr marL="180000" lvl="1" indent="-1800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Methods identified to be studied, but </a:t>
            </a:r>
            <a:r>
              <a:rPr lang="en-US" altLang="ko-KR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 yet covered</a:t>
            </a: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448645" lvl="2" indent="-171450">
              <a:spcAft>
                <a:spcPts val="300"/>
              </a:spcAft>
              <a:buFontTx/>
              <a:buChar char="-"/>
              <a:defRPr/>
            </a:pP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CDL-based methodologies: TR38.827 based or </a:t>
            </a:r>
            <a:r>
              <a:rPr lang="en-US" altLang="ko-KR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TR38.901 based</a:t>
            </a:r>
          </a:p>
          <a:p>
            <a:pPr marL="448645" lvl="2" indent="-171450">
              <a:spcAft>
                <a:spcPts val="300"/>
              </a:spcAft>
              <a:buFontTx/>
              <a:buChar char="-"/>
              <a:defRPr/>
            </a:pPr>
            <a:r>
              <a:rPr lang="en-US" altLang="ko-KR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TDL based Methodologies: Introduce spatial component </a:t>
            </a:r>
          </a:p>
          <a:p>
            <a:pPr marL="180000" lvl="1" indent="-1800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Rel-19 study is expected to only cover: </a:t>
            </a:r>
          </a:p>
          <a:p>
            <a:pPr marL="448645" lvl="2" indent="-171450">
              <a:spcAft>
                <a:spcPts val="300"/>
              </a:spcAft>
              <a:buFontTx/>
              <a:buChar char="-"/>
              <a:defRPr/>
            </a:pPr>
            <a:r>
              <a:rPr lang="en-US" altLang="zh-CN" sz="1100" b="1" dirty="0">
                <a:latin typeface="Calibri" panose="020F0502020204030204" pitchFamily="34" charset="0"/>
                <a:cs typeface="Calibri" panose="020F0502020204030204" pitchFamily="34" charset="0"/>
              </a:rPr>
              <a:t>FR1 TDD DL SU-MIMO </a:t>
            </a:r>
            <a:r>
              <a:rPr lang="en-US" altLang="zh-CN" sz="1100" b="1" dirty="0" err="1">
                <a:latin typeface="Calibri" panose="020F0502020204030204" pitchFamily="34" charset="0"/>
                <a:cs typeface="Calibri" panose="020F0502020204030204" pitchFamily="34" charset="0"/>
              </a:rPr>
              <a:t>UMa</a:t>
            </a:r>
            <a:r>
              <a:rPr lang="en-US" altLang="zh-CN" sz="1100" b="1" dirty="0">
                <a:latin typeface="Calibri" panose="020F0502020204030204" pitchFamily="34" charset="0"/>
                <a:cs typeface="Calibri" panose="020F0502020204030204" pitchFamily="34" charset="0"/>
              </a:rPr>
              <a:t> scenario based on TR38.827 CDL-C.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F330410-ABA5-4B8E-8EE1-AFB3ACFDB3A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419791" y="3876003"/>
            <a:ext cx="2974512" cy="1669013"/>
          </a:xfrm>
          <a:prstGeom prst="rect">
            <a:avLst/>
          </a:prstGeom>
        </p:spPr>
      </p:pic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AF1F55B6-BA8F-4DD5-8BFD-C00D7885163E}"/>
              </a:ext>
            </a:extLst>
          </p:cNvPr>
          <p:cNvSpPr txBox="1">
            <a:spLocks/>
          </p:cNvSpPr>
          <p:nvPr/>
        </p:nvSpPr>
        <p:spPr>
          <a:xfrm>
            <a:off x="6377552" y="2052185"/>
            <a:ext cx="5270758" cy="4524913"/>
          </a:xfrm>
          <a:prstGeom prst="rect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ko-KR" sz="1400" b="1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el-20 SI </a:t>
            </a:r>
            <a:r>
              <a:rPr kumimoji="0"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proposed study objectives:</a:t>
            </a:r>
          </a:p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 defTabSz="554389" rtl="0">
              <a:spcBef>
                <a:spcPts val="600"/>
              </a:spcBef>
              <a:defRPr/>
            </a:pPr>
            <a:endParaRPr kumimoji="0" lang="en-US" altLang="ko-K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111">
            <a:extLst>
              <a:ext uri="{FF2B5EF4-FFF2-40B4-BE49-F238E27FC236}">
                <a16:creationId xmlns:a16="http://schemas.microsoft.com/office/drawing/2014/main" id="{55D4DB5F-789F-4BB2-A23B-B6FB0159468F}"/>
              </a:ext>
            </a:extLst>
          </p:cNvPr>
          <p:cNvSpPr txBox="1"/>
          <p:nvPr/>
        </p:nvSpPr>
        <p:spPr>
          <a:xfrm>
            <a:off x="6614051" y="2363821"/>
            <a:ext cx="4909467" cy="14311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Further study on SCM impact on demodulation performance by considering testability and test repeatability. 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Study the scenarios, at least including MU-MIMO, FR2, UL, FDD.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Study the performance impact on Rel-19 AI/ML use case with SCM, e.g. AI-CSI prediction test cases (expected to use TDL model in Rel-19).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Study the performance impact by introducing possible extension for ISAC.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35B9A6F-6D7B-4325-A4EE-7B0CD16315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62550"/>
              </p:ext>
            </p:extLst>
          </p:nvPr>
        </p:nvGraphicFramePr>
        <p:xfrm>
          <a:off x="978675" y="5052577"/>
          <a:ext cx="4206240" cy="14363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8935">
                  <a:extLst>
                    <a:ext uri="{9D8B030D-6E8A-4147-A177-3AD203B41FA5}">
                      <a16:colId xmlns:a16="http://schemas.microsoft.com/office/drawing/2014/main" val="201139006"/>
                    </a:ext>
                  </a:extLst>
                </a:gridCol>
                <a:gridCol w="1627104">
                  <a:extLst>
                    <a:ext uri="{9D8B030D-6E8A-4147-A177-3AD203B41FA5}">
                      <a16:colId xmlns:a16="http://schemas.microsoft.com/office/drawing/2014/main" val="886919730"/>
                    </a:ext>
                  </a:extLst>
                </a:gridCol>
                <a:gridCol w="1800201">
                  <a:extLst>
                    <a:ext uri="{9D8B030D-6E8A-4147-A177-3AD203B41FA5}">
                      <a16:colId xmlns:a16="http://schemas.microsoft.com/office/drawing/2014/main" val="323941867"/>
                    </a:ext>
                  </a:extLst>
                </a:gridCol>
              </a:tblGrid>
              <a:tr h="12551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effectLst/>
                        </a:rPr>
                        <a:t>SNR working point for 70% maximum TP, 4Tx4Rx 4layer, 30kmh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8793135"/>
                  </a:ext>
                </a:extLst>
              </a:tr>
              <a:tr h="241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u="none" strike="noStrike">
                          <a:effectLst/>
                        </a:rPr>
                        <a:t>　</a:t>
                      </a:r>
                      <a:endParaRPr lang="zh-CN" altLang="en-US" sz="8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CDL Option 1Y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Antenna Configuration (8,2,2,8,1)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CDL Option3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Antenna Configuration (1,2,2,1,1)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19489225"/>
                  </a:ext>
                </a:extLst>
              </a:tr>
              <a:tr h="125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effectLst/>
                        </a:rPr>
                        <a:t>Nokia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20.0dB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u="none" strike="noStrike" dirty="0">
                          <a:effectLst/>
                        </a:rPr>
                        <a:t>N/A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226784"/>
                  </a:ext>
                </a:extLst>
              </a:tr>
              <a:tr h="125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effectLst/>
                        </a:rPr>
                        <a:t>BT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14.3dB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N/A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20697011"/>
                  </a:ext>
                </a:extLst>
              </a:tr>
              <a:tr h="125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effectLst/>
                        </a:rPr>
                        <a:t>Ericsson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3.9dB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18.3dB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8699435"/>
                  </a:ext>
                </a:extLst>
              </a:tr>
              <a:tr h="125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effectLst/>
                        </a:rPr>
                        <a:t>Samsung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18.4dB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18.1dB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79867558"/>
                  </a:ext>
                </a:extLst>
              </a:tr>
              <a:tr h="125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>
                          <a:effectLst/>
                        </a:rPr>
                        <a:t>MediaTek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17.8dB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17.5dB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911806"/>
                  </a:ext>
                </a:extLst>
              </a:tr>
              <a:tr h="125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effectLst/>
                        </a:rPr>
                        <a:t>Huawei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17.2dB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15.1dB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28364800"/>
                  </a:ext>
                </a:extLst>
              </a:tr>
              <a:tr h="125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effectLst/>
                        </a:rPr>
                        <a:t>ZTE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11.2dB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20.6dB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31767983"/>
                  </a:ext>
                </a:extLst>
              </a:tr>
              <a:tr h="1255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effectLst/>
                        </a:rPr>
                        <a:t>Apple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n/A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19.9dB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48313340"/>
                  </a:ext>
                </a:extLst>
              </a:tr>
            </a:tbl>
          </a:graphicData>
        </a:graphic>
      </p:graphicFrame>
      <p:sp>
        <p:nvSpPr>
          <p:cNvPr id="16" name="TextBox 111">
            <a:extLst>
              <a:ext uri="{FF2B5EF4-FFF2-40B4-BE49-F238E27FC236}">
                <a16:creationId xmlns:a16="http://schemas.microsoft.com/office/drawing/2014/main" id="{09C08D57-7272-4F97-AF17-2C1DFD696752}"/>
              </a:ext>
            </a:extLst>
          </p:cNvPr>
          <p:cNvSpPr txBox="1"/>
          <p:nvPr/>
        </p:nvSpPr>
        <p:spPr>
          <a:xfrm>
            <a:off x="668482" y="4456595"/>
            <a:ext cx="4826627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Misaligned simulation results among companies,</a:t>
            </a:r>
            <a:r>
              <a:rPr lang="zh-CN" alt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even</a:t>
            </a:r>
            <a:r>
              <a:rPr lang="zh-CN" alt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zh-CN" alt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same</a:t>
            </a:r>
            <a:r>
              <a:rPr lang="zh-CN" alt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assumption</a:t>
            </a:r>
            <a:r>
              <a:rPr lang="en-US" altLang="ko-KR" sz="11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80000" lvl="1" indent="-1800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ko-KR" sz="11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CDL-based SCM studied in RAN4 is hardly to be claimed as “calibrated”.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A49E00-04BA-40C9-B48F-7AFBF8364F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70" t="4487" r="2913"/>
          <a:stretch/>
        </p:blipFill>
        <p:spPr>
          <a:xfrm>
            <a:off x="9206037" y="4791530"/>
            <a:ext cx="2379518" cy="166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11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AI/ML-assisted receiver (cross-area)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917703-3156-4384-ADA0-4FC18231A0D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49247" y="2114082"/>
            <a:ext cx="11091637" cy="335476"/>
          </a:xfrm>
          <a:solidFill>
            <a:srgbClr val="1428A0"/>
          </a:solidFill>
        </p:spPr>
        <p:txBody>
          <a:bodyPr/>
          <a:lstStyle/>
          <a:p>
            <a:r>
              <a:rPr lang="it-IT" altLang="zh-CN" sz="2000" dirty="0"/>
              <a:t>Case-1: AI/ML-assisted Non-linear</a:t>
            </a:r>
            <a:r>
              <a:rPr lang="en-US" altLang="zh-CN" sz="2000" dirty="0" err="1"/>
              <a:t>ity</a:t>
            </a:r>
            <a:r>
              <a:rPr lang="it-IT" altLang="zh-CN" sz="2000" dirty="0"/>
              <a:t> Compensation (AI-NC) </a:t>
            </a:r>
            <a:r>
              <a:rPr lang="en-US" altLang="zh-CN" sz="2000" dirty="0"/>
              <a:t>at</a:t>
            </a:r>
            <a:r>
              <a:rPr lang="zh-CN" altLang="en-US" sz="2000" dirty="0"/>
              <a:t> </a:t>
            </a:r>
            <a:r>
              <a:rPr lang="en-US" altLang="zh-CN" sz="2000" dirty="0"/>
              <a:t>BS</a:t>
            </a:r>
            <a:endParaRPr lang="it-IT" altLang="zh-CN" sz="20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A16A800-CC97-4FA3-A708-C85EC543E6A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061646" y="2501724"/>
            <a:ext cx="3379238" cy="3899082"/>
          </a:xfr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/>
          <a:p>
            <a:pPr marR="0" lvl="0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zh-CN" dirty="0"/>
          </a:p>
          <a:p>
            <a:pPr marR="0" lvl="0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lang="zh-CN" alt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0226ED8-F1B1-473B-90CE-F4BE68B54368}"/>
              </a:ext>
            </a:extLst>
          </p:cNvPr>
          <p:cNvSpPr txBox="1">
            <a:spLocks/>
          </p:cNvSpPr>
          <p:nvPr/>
        </p:nvSpPr>
        <p:spPr>
          <a:xfrm>
            <a:off x="349248" y="2501724"/>
            <a:ext cx="7657335" cy="3899082"/>
          </a:xfrm>
          <a:prstGeom prst="rect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kern="1200" dirty="0">
              <a:solidFill>
                <a:srgbClr val="000000"/>
              </a:solidFill>
              <a:latin typeface="Calibri" panose="020F0502020204030204" pitchFamily="34" charset="0"/>
              <a:ea typeface="SamsungOneKoreanOTF 40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497976-D68E-43A5-8533-D701EBC975B3}"/>
              </a:ext>
            </a:extLst>
          </p:cNvPr>
          <p:cNvSpPr txBox="1"/>
          <p:nvPr/>
        </p:nvSpPr>
        <p:spPr>
          <a:xfrm>
            <a:off x="8047096" y="2555030"/>
            <a:ext cx="3312989" cy="78483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285750" indent="-285750">
              <a:buFont typeface="Wingdings" panose="05000000000000000000" pitchFamily="2" charset="2"/>
              <a:buChar char="n"/>
              <a:defRPr kumimoji="1" lang="ja-JP" altLang="en-US" sz="1500" baseline="0" dirty="0"/>
            </a:lvl1pPr>
            <a:lvl2pPr marL="563012" lvl="1" indent="-285750">
              <a:buFont typeface="Arial" panose="020B0604020202020204" pitchFamily="34" charset="0"/>
              <a:buChar char="•"/>
              <a:defRPr kumimoji="1" sz="1500"/>
            </a:lvl2pPr>
            <a:lvl3pPr marL="840274" lvl="2" indent="-285750">
              <a:buFont typeface="Arial" panose="020B0604020202020204" pitchFamily="34" charset="0"/>
              <a:buChar char="•"/>
              <a:defRPr kumimoji="1" sz="1500"/>
            </a:lvl3pPr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pPr marL="182563" lvl="1" indent="-182563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lang="en-US" altLang="zh-CN" sz="1400" dirty="0">
                <a:latin typeface="Calibri" panose="020F0502020204030204" pitchFamily="34" charset="0"/>
                <a:ea typeface="SamsungOne 400C" panose="020B0506030303020204" pitchFamily="34" charset="0"/>
                <a:cs typeface="Calibri" panose="020F0502020204030204" pitchFamily="34" charset="0"/>
              </a:rPr>
              <a:t>Rel-20 proposed objectives: </a:t>
            </a:r>
            <a:br>
              <a:rPr lang="en-US" altLang="zh-CN" sz="1400" dirty="0">
                <a:latin typeface="Calibri" panose="020F0502020204030204" pitchFamily="34" charset="0"/>
                <a:ea typeface="SamsungOne 400C" panose="020B0506030303020204" pitchFamily="34" charset="0"/>
                <a:cs typeface="Calibri" panose="020F0502020204030204" pitchFamily="34" charset="0"/>
              </a:rPr>
            </a:br>
            <a:endParaRPr lang="en-US" altLang="en-US" sz="1400" dirty="0">
              <a:latin typeface="Calibri" panose="020F0502020204030204" pitchFamily="34" charset="0"/>
              <a:ea typeface="SamsungOne 400C" panose="020B050603030302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Picture 9">
            <a:extLst>
              <a:ext uri="{FF2B5EF4-FFF2-40B4-BE49-F238E27FC236}">
                <a16:creationId xmlns:a16="http://schemas.microsoft.com/office/drawing/2014/main" id="{D6C629FD-758C-4F25-B313-C19AD8DA4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27" y="2809409"/>
            <a:ext cx="6861175" cy="157999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EC2B571-187B-4EE7-A703-AD5B5465DB1D}"/>
              </a:ext>
            </a:extLst>
          </p:cNvPr>
          <p:cNvSpPr txBox="1"/>
          <p:nvPr/>
        </p:nvSpPr>
        <p:spPr>
          <a:xfrm>
            <a:off x="385322" y="2555030"/>
            <a:ext cx="7295638" cy="55399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285750" indent="-285750">
              <a:buFont typeface="Wingdings" panose="05000000000000000000" pitchFamily="2" charset="2"/>
              <a:buChar char="n"/>
              <a:defRPr kumimoji="1" sz="1500" baseline="0"/>
            </a:lvl1pPr>
            <a:lvl2pPr marL="563012" lvl="1" indent="-285750">
              <a:buFont typeface="Wingdings" panose="05000000000000000000" pitchFamily="2" charset="2"/>
              <a:buChar char="n"/>
              <a:defRPr kumimoji="1" sz="1400"/>
            </a:lvl2pPr>
            <a:lvl3pPr marL="840274" lvl="2" indent="-285750">
              <a:buFont typeface="Arial" panose="020B0604020202020204" pitchFamily="34" charset="0"/>
              <a:buChar char="•"/>
              <a:defRPr kumimoji="1" sz="1500"/>
            </a:lvl3pPr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pPr marL="182563" indent="-182563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Justification: Non-linearity from RF front-end to hinder</a:t>
            </a:r>
            <a:r>
              <a:rPr kumimoji="0" lang="zh-CN" alt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higher-order modulation performance</a:t>
            </a:r>
            <a:endParaRPr kumimoji="0"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ADD9B91F-1E3A-40D8-99F4-5EF4C13A4E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932722"/>
              </p:ext>
            </p:extLst>
          </p:nvPr>
        </p:nvGraphicFramePr>
        <p:xfrm>
          <a:off x="405039" y="4836088"/>
          <a:ext cx="4297680" cy="142748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074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6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0196"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Solution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App. in 5G FR1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App. in 5G</a:t>
                      </a:r>
                      <a:r>
                        <a:rPr lang="en-US" altLang="zh-CN" sz="9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FR2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Drawbacks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196"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800" dirty="0">
                          <a:solidFill>
                            <a:schemeClr val="tx1"/>
                          </a:solidFill>
                        </a:rPr>
                        <a:t>PA power back off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8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zh-CN" altLang="en-US" sz="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Tx/>
                        <a:buChar char="-"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</a:rPr>
                        <a:t>Lower PA efficiency</a:t>
                      </a:r>
                      <a:endParaRPr lang="en-US" altLang="zh-CN" sz="800" kern="12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 algn="l" defTabSz="914400" rtl="0" eaLnBrk="1" latinLnBrk="0" hangingPunct="1">
                        <a:buFontTx/>
                        <a:buChar char="-"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</a:rPr>
                        <a:t>Reduced coverage</a:t>
                      </a:r>
                      <a:endParaRPr lang="zh-CN" altLang="en-US" sz="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196"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800" dirty="0">
                          <a:solidFill>
                            <a:schemeClr val="tx1"/>
                          </a:solidFill>
                        </a:rPr>
                        <a:t>DPD at UE TX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800" dirty="0">
                          <a:solidFill>
                            <a:schemeClr val="tx1"/>
                          </a:solidFill>
                        </a:rPr>
                        <a:t>Not yet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Tx/>
                        <a:buChar char="-"/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</a:rPr>
                        <a:t>Additional</a:t>
                      </a:r>
                      <a:r>
                        <a:rPr lang="en-US" altLang="zh-CN" sz="800" kern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</a:rPr>
                        <a:t>H/W Cost</a:t>
                      </a:r>
                      <a:r>
                        <a:rPr lang="en-US" altLang="zh-CN" sz="800" kern="1200" baseline="0" dirty="0">
                          <a:solidFill>
                            <a:schemeClr val="tx1"/>
                          </a:solidFill>
                        </a:rPr>
                        <a:t> with high complexity</a:t>
                      </a:r>
                      <a:endParaRPr lang="en-US" altLang="zh-CN" sz="800" kern="120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196"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800" dirty="0">
                          <a:solidFill>
                            <a:schemeClr val="tx1"/>
                          </a:solidFill>
                        </a:rPr>
                        <a:t>Model-based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</a:rPr>
                        <a:t> non-linearity RX equalizer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en-US" altLang="zh-CN" sz="800" dirty="0">
                          <a:solidFill>
                            <a:schemeClr val="tx1"/>
                          </a:solidFill>
                        </a:rPr>
                        <a:t>Not yet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</a:rPr>
                        <a:t>Not yet</a:t>
                      </a:r>
                      <a:endParaRPr lang="zh-CN" alt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>
                  <a:txBody>
                    <a:bodyPr/>
                    <a:lstStyle/>
                    <a:p>
                      <a:pPr marL="171450" indent="-171450" algn="l" eaLnBrk="1" latinLnBrk="0" hangingPunct="1">
                        <a:buFontTx/>
                        <a:buChar char="-"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</a:rPr>
                        <a:t>Model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</a:rPr>
                        <a:t> deficit</a:t>
                      </a:r>
                      <a:endParaRPr lang="en-US" altLang="zh-CN" sz="80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196">
                <a:tc>
                  <a:txBody>
                    <a:bodyPr/>
                    <a:lstStyle/>
                    <a:p>
                      <a:pPr algn="ctr" eaLnBrk="1" latinLnBrk="0" hangingPunct="1"/>
                      <a:r>
                        <a:rPr lang="it-IT" altLang="zh-CN" sz="8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AI-NC at BS RX </a:t>
                      </a:r>
                      <a:endParaRPr lang="zh-CN" altLang="en-US" sz="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 gridSpan="3">
                  <a:txBody>
                    <a:bodyPr/>
                    <a:lstStyle/>
                    <a:p>
                      <a:pPr marL="0" marR="0" lvl="3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8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Efficiently compensate RF impairment with low complexity</a:t>
                      </a:r>
                      <a:br>
                        <a:rPr lang="en-US" altLang="en-US" sz="8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altLang="ko-KR" sz="8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 BLER performance for high-order modulations</a:t>
                      </a:r>
                    </a:p>
                  </a:txBody>
                  <a:tcPr marL="45481" marR="45481" marT="22741" marB="22741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tc hMerge="1">
                  <a:txBody>
                    <a:bodyPr/>
                    <a:lstStyle/>
                    <a:p>
                      <a:pPr marL="171450" indent="-171450" algn="l" eaLnBrk="1" latinLnBrk="0" hangingPunct="1">
                        <a:buFontTx/>
                        <a:buChar char="-"/>
                      </a:pPr>
                      <a:endParaRPr lang="en-US" altLang="zh-CN" sz="1000" baseline="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481" marR="45481" marT="22741" marB="22741" anchor="ctr"/>
                </a:tc>
                <a:extLst>
                  <a:ext uri="{0D108BD9-81ED-4DB2-BD59-A6C34878D82A}">
                    <a16:rowId xmlns:a16="http://schemas.microsoft.com/office/drawing/2014/main" val="2965051658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10A59211-3616-4CAC-8F05-D21501A51A4F}"/>
              </a:ext>
            </a:extLst>
          </p:cNvPr>
          <p:cNvSpPr txBox="1"/>
          <p:nvPr/>
        </p:nvSpPr>
        <p:spPr>
          <a:xfrm>
            <a:off x="342898" y="779808"/>
            <a:ext cx="1131445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 Sharp Sans Bold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rPr>
              <a:t>AI/ML-assisted receiver, as RAN4-centric work item: 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noProof="0" dirty="0">
                <a:latin typeface="+mn-ea"/>
                <a:cs typeface="Arial" panose="020B0604020202020204" pitchFamily="34" charset="0"/>
              </a:rPr>
              <a:t>Focus on identified use cases without or with limited collaboration (collaboration level x).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latin typeface="+mn-ea"/>
                <a:cs typeface="Arial" panose="020B0604020202020204" pitchFamily="34" charset="0"/>
              </a:rPr>
              <a:t>RAN4-centric study/work in Rel-20 5G-Adv. is important to identify use cases for 6G day-1 features for AI-native design.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latin typeface="+mn-ea"/>
                <a:cs typeface="Arial" panose="020B0604020202020204" pitchFamily="34" charset="0"/>
              </a:rPr>
              <a:t>New use cases to be selected by considering AI/ML feasibility and practical performance benefits: AI-NC at BS as Case-1.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32C95C-4A89-498F-88DD-81558AFE2AB1}"/>
              </a:ext>
            </a:extLst>
          </p:cNvPr>
          <p:cNvSpPr txBox="1"/>
          <p:nvPr/>
        </p:nvSpPr>
        <p:spPr>
          <a:xfrm>
            <a:off x="381069" y="4515868"/>
            <a:ext cx="7295638" cy="55399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182563" indent="-182563">
              <a:spcBef>
                <a:spcPts val="600"/>
              </a:spcBef>
              <a:buFont typeface="Wingdings" panose="05000000000000000000" pitchFamily="2" charset="2"/>
              <a:buChar char="q"/>
              <a:defRPr kumimoji="0" sz="14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63012" lvl="1" indent="-285750">
              <a:buFont typeface="Wingdings" panose="05000000000000000000" pitchFamily="2" charset="2"/>
              <a:buChar char="n"/>
              <a:defRPr kumimoji="1" sz="1400"/>
            </a:lvl2pPr>
            <a:lvl3pPr marL="840274" lvl="2" indent="-285750">
              <a:buFont typeface="Arial" panose="020B0604020202020204" pitchFamily="34" charset="0"/>
              <a:buChar char="•"/>
              <a:defRPr kumimoji="1" sz="1500"/>
            </a:lvl3pPr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r>
              <a:rPr lang="en-US" altLang="zh-CN" dirty="0"/>
              <a:t>Compared to other solutions, AI-NC greatly enhanced BLER performance with low complexity. </a:t>
            </a:r>
            <a:endParaRPr lang="zh-CN" altLang="en-US" dirty="0"/>
          </a:p>
        </p:txBody>
      </p:sp>
      <p:graphicFrame>
        <p:nvGraphicFramePr>
          <p:cNvPr id="18" name="표 56">
            <a:extLst>
              <a:ext uri="{FF2B5EF4-FFF2-40B4-BE49-F238E27FC236}">
                <a16:creationId xmlns:a16="http://schemas.microsoft.com/office/drawing/2014/main" id="{BA428B05-19DC-4050-88C7-80770CDD6B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758448"/>
              </p:ext>
            </p:extLst>
          </p:nvPr>
        </p:nvGraphicFramePr>
        <p:xfrm>
          <a:off x="4759109" y="4836088"/>
          <a:ext cx="3194753" cy="142748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091633">
                  <a:extLst>
                    <a:ext uri="{9D8B030D-6E8A-4147-A177-3AD203B41FA5}">
                      <a16:colId xmlns:a16="http://schemas.microsoft.com/office/drawing/2014/main" val="414087277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37048157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74660090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921960800"/>
                    </a:ext>
                  </a:extLst>
                </a:gridCol>
              </a:tblGrid>
              <a:tr h="57910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Required</a:t>
                      </a:r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</a:rPr>
                        <a:t> SNR </a:t>
                      </a:r>
                      <a:br>
                        <a:rPr lang="en-US" altLang="ko-KR" sz="90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</a:rPr>
                        <a:t>for 10% BLER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Conv. </a:t>
                      </a:r>
                    </a:p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receiver</a:t>
                      </a:r>
                      <a:endParaRPr lang="en-US" altLang="ko-KR" sz="90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</a:rPr>
                        <a:t>3.5% EVM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AI-receiver</a:t>
                      </a:r>
                      <a:endParaRPr lang="en-US" altLang="ko-KR" sz="90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</a:rPr>
                        <a:t>3.5% EVM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AI-receiver</a:t>
                      </a:r>
                      <a:endParaRPr lang="en-US" altLang="ko-KR" sz="90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</a:rPr>
                        <a:t>6% EVM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41747"/>
                  </a:ext>
                </a:extLst>
              </a:tr>
              <a:tr h="42418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4RX, 256QAM, TDL-A,</a:t>
                      </a:r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</a:rPr>
                        <a:t> 30ns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24.2 dB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22.8 dB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22.8 dB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5316430"/>
                  </a:ext>
                </a:extLst>
              </a:tr>
              <a:tr h="424189">
                <a:tc>
                  <a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64RX, 256QAM, TDL-A,</a:t>
                      </a:r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</a:rPr>
                        <a:t> 30ns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15.5 dB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11.5 dB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solidFill>
                            <a:schemeClr val="tx1"/>
                          </a:solidFill>
                        </a:rPr>
                        <a:t>10.8</a:t>
                      </a:r>
                      <a:r>
                        <a:rPr lang="en-US" altLang="ko-KR" sz="900" baseline="0" dirty="0">
                          <a:solidFill>
                            <a:schemeClr val="tx1"/>
                          </a:solidFill>
                        </a:rPr>
                        <a:t> dB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SamsungOne 400C" panose="020B0506030303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893649"/>
                  </a:ext>
                </a:extLst>
              </a:tr>
            </a:tbl>
          </a:graphicData>
        </a:graphic>
      </p:graphicFrame>
      <p:sp>
        <p:nvSpPr>
          <p:cNvPr id="26" name="양쪽 대괄호 7">
            <a:extLst>
              <a:ext uri="{FF2B5EF4-FFF2-40B4-BE49-F238E27FC236}">
                <a16:creationId xmlns:a16="http://schemas.microsoft.com/office/drawing/2014/main" id="{7E362C21-CC13-4FB1-BF14-D5872ED344D8}"/>
              </a:ext>
            </a:extLst>
          </p:cNvPr>
          <p:cNvSpPr/>
          <p:nvPr/>
        </p:nvSpPr>
        <p:spPr>
          <a:xfrm>
            <a:off x="8155172" y="4270265"/>
            <a:ext cx="3169358" cy="2007961"/>
          </a:xfrm>
          <a:prstGeom prst="bracketPair">
            <a:avLst>
              <a:gd name="adj" fmla="val 3106"/>
            </a:avLst>
          </a:prstGeom>
          <a:solidFill>
            <a:schemeClr val="bg1">
              <a:lumMod val="50000"/>
            </a:schemeClr>
          </a:solidFill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27" name="직사각형 9">
            <a:extLst>
              <a:ext uri="{FF2B5EF4-FFF2-40B4-BE49-F238E27FC236}">
                <a16:creationId xmlns:a16="http://schemas.microsoft.com/office/drawing/2014/main" id="{638E7B04-33BB-4377-B9E6-A424666FB2F9}"/>
              </a:ext>
            </a:extLst>
          </p:cNvPr>
          <p:cNvSpPr/>
          <p:nvPr/>
        </p:nvSpPr>
        <p:spPr>
          <a:xfrm>
            <a:off x="8374934" y="4505609"/>
            <a:ext cx="647318" cy="27933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Training sequence</a:t>
            </a:r>
            <a:endParaRPr kumimoji="1" lang="ko-KR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직사각형 10">
            <a:extLst>
              <a:ext uri="{FF2B5EF4-FFF2-40B4-BE49-F238E27FC236}">
                <a16:creationId xmlns:a16="http://schemas.microsoft.com/office/drawing/2014/main" id="{34991A02-2E3C-4018-8943-06B2AAEFB82D}"/>
              </a:ext>
            </a:extLst>
          </p:cNvPr>
          <p:cNvSpPr/>
          <p:nvPr/>
        </p:nvSpPr>
        <p:spPr>
          <a:xfrm>
            <a:off x="9444768" y="4505609"/>
            <a:ext cx="611353" cy="27933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AI model update</a:t>
            </a:r>
            <a:endParaRPr kumimoji="1" lang="ko-KR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직사각형 11">
            <a:extLst>
              <a:ext uri="{FF2B5EF4-FFF2-40B4-BE49-F238E27FC236}">
                <a16:creationId xmlns:a16="http://schemas.microsoft.com/office/drawing/2014/main" id="{0DDD320D-9005-49DE-A16A-905A23B26FD9}"/>
              </a:ext>
            </a:extLst>
          </p:cNvPr>
          <p:cNvSpPr/>
          <p:nvPr/>
        </p:nvSpPr>
        <p:spPr>
          <a:xfrm>
            <a:off x="10268691" y="4505608"/>
            <a:ext cx="692961" cy="100854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Post-processing</a:t>
            </a:r>
            <a:endParaRPr kumimoji="1" lang="ko-KR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직선 화살표 연결선 13">
            <a:extLst>
              <a:ext uri="{FF2B5EF4-FFF2-40B4-BE49-F238E27FC236}">
                <a16:creationId xmlns:a16="http://schemas.microsoft.com/office/drawing/2014/main" id="{4E3D87E8-7AF9-4C9E-8F4B-2BD65C23BD0B}"/>
              </a:ext>
            </a:extLst>
          </p:cNvPr>
          <p:cNvCxnSpPr>
            <a:stCxn id="27" idx="3"/>
            <a:endCxn id="28" idx="1"/>
          </p:cNvCxnSpPr>
          <p:nvPr/>
        </p:nvCxnSpPr>
        <p:spPr>
          <a:xfrm>
            <a:off x="9022252" y="4645279"/>
            <a:ext cx="422516" cy="0"/>
          </a:xfrm>
          <a:prstGeom prst="straightConnector1">
            <a:avLst/>
          </a:prstGeom>
          <a:ln>
            <a:tailEnd type="stealth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31" name="직선 화살표 연결선 14">
            <a:extLst>
              <a:ext uri="{FF2B5EF4-FFF2-40B4-BE49-F238E27FC236}">
                <a16:creationId xmlns:a16="http://schemas.microsoft.com/office/drawing/2014/main" id="{5F9D8C88-8434-4DEA-82C3-B859E3E1B68C}"/>
              </a:ext>
            </a:extLst>
          </p:cNvPr>
          <p:cNvCxnSpPr>
            <a:stCxn id="28" idx="3"/>
          </p:cNvCxnSpPr>
          <p:nvPr/>
        </p:nvCxnSpPr>
        <p:spPr>
          <a:xfrm flipV="1">
            <a:off x="10056121" y="4644118"/>
            <a:ext cx="212570" cy="1161"/>
          </a:xfrm>
          <a:prstGeom prst="straightConnector1">
            <a:avLst/>
          </a:prstGeom>
          <a:ln>
            <a:tailEnd type="stealth" w="sm" len="sm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cxnSp>
        <p:nvCxnSpPr>
          <p:cNvPr id="32" name="직선 화살표 연결선 27">
            <a:extLst>
              <a:ext uri="{FF2B5EF4-FFF2-40B4-BE49-F238E27FC236}">
                <a16:creationId xmlns:a16="http://schemas.microsoft.com/office/drawing/2014/main" id="{927E66A8-528F-4D09-A2CC-E0003EBFBCBC}"/>
              </a:ext>
            </a:extLst>
          </p:cNvPr>
          <p:cNvCxnSpPr>
            <a:stCxn id="38" idx="3"/>
          </p:cNvCxnSpPr>
          <p:nvPr/>
        </p:nvCxnSpPr>
        <p:spPr>
          <a:xfrm>
            <a:off x="10068864" y="5374485"/>
            <a:ext cx="199827" cy="594"/>
          </a:xfrm>
          <a:prstGeom prst="straightConnector1">
            <a:avLst/>
          </a:prstGeom>
          <a:ln>
            <a:tailEnd type="stealth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33" name="직사각형 33">
            <a:extLst>
              <a:ext uri="{FF2B5EF4-FFF2-40B4-BE49-F238E27FC236}">
                <a16:creationId xmlns:a16="http://schemas.microsoft.com/office/drawing/2014/main" id="{0314E007-C2D8-4265-9FCE-FF2EA6857C85}"/>
              </a:ext>
            </a:extLst>
          </p:cNvPr>
          <p:cNvSpPr/>
          <p:nvPr/>
        </p:nvSpPr>
        <p:spPr>
          <a:xfrm>
            <a:off x="10288515" y="5921550"/>
            <a:ext cx="692961" cy="29012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Receiver</a:t>
            </a:r>
            <a:endParaRPr kumimoji="1" lang="ko-KR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꺾인 연결선 35">
            <a:extLst>
              <a:ext uri="{FF2B5EF4-FFF2-40B4-BE49-F238E27FC236}">
                <a16:creationId xmlns:a16="http://schemas.microsoft.com/office/drawing/2014/main" id="{24013090-132B-4A23-890A-426FA154D9B4}"/>
              </a:ext>
            </a:extLst>
          </p:cNvPr>
          <p:cNvCxnSpPr>
            <a:cxnSpLocks/>
            <a:stCxn id="29" idx="3"/>
            <a:endCxn id="33" idx="3"/>
          </p:cNvCxnSpPr>
          <p:nvPr/>
        </p:nvCxnSpPr>
        <p:spPr>
          <a:xfrm>
            <a:off x="10961652" y="5009881"/>
            <a:ext cx="19824" cy="1056730"/>
          </a:xfrm>
          <a:prstGeom prst="bentConnector3">
            <a:avLst>
              <a:gd name="adj1" fmla="val 1253148"/>
            </a:avLst>
          </a:prstGeom>
          <a:ln>
            <a:tailEnd type="stealth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35" name="직선 화살표 연결선 38">
            <a:extLst>
              <a:ext uri="{FF2B5EF4-FFF2-40B4-BE49-F238E27FC236}">
                <a16:creationId xmlns:a16="http://schemas.microsoft.com/office/drawing/2014/main" id="{97DC329A-5625-455E-830F-79B3AD2410D6}"/>
              </a:ext>
            </a:extLst>
          </p:cNvPr>
          <p:cNvCxnSpPr>
            <a:cxnSpLocks/>
            <a:stCxn id="33" idx="1"/>
            <a:endCxn id="36" idx="3"/>
          </p:cNvCxnSpPr>
          <p:nvPr/>
        </p:nvCxnSpPr>
        <p:spPr>
          <a:xfrm flipH="1" flipV="1">
            <a:off x="10162406" y="6062494"/>
            <a:ext cx="126109" cy="4117"/>
          </a:xfrm>
          <a:prstGeom prst="straightConnector1">
            <a:avLst/>
          </a:prstGeom>
          <a:ln>
            <a:tailEnd type="stealth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62789BCA-9A98-43B1-801D-3D7CF31629F3}"/>
              </a:ext>
            </a:extLst>
          </p:cNvPr>
          <p:cNvSpPr txBox="1"/>
          <p:nvPr/>
        </p:nvSpPr>
        <p:spPr>
          <a:xfrm>
            <a:off x="8623202" y="5954772"/>
            <a:ext cx="1539204" cy="21544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Enable high-order modulation</a:t>
            </a:r>
            <a:endParaRPr kumimoji="0" lang="ko-KR" altLang="en-US" sz="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그룹 50">
            <a:extLst>
              <a:ext uri="{FF2B5EF4-FFF2-40B4-BE49-F238E27FC236}">
                <a16:creationId xmlns:a16="http://schemas.microsoft.com/office/drawing/2014/main" id="{12041FF3-10A0-431D-8D77-5858ECD3FDDE}"/>
              </a:ext>
            </a:extLst>
          </p:cNvPr>
          <p:cNvGrpSpPr/>
          <p:nvPr/>
        </p:nvGrpSpPr>
        <p:grpSpPr>
          <a:xfrm>
            <a:off x="8217193" y="4825575"/>
            <a:ext cx="1519766" cy="1260437"/>
            <a:chOff x="1148456" y="4552117"/>
            <a:chExt cx="1598045" cy="1412240"/>
          </a:xfrm>
        </p:grpSpPr>
        <p:pic>
          <p:nvPicPr>
            <p:cNvPr id="39" name="Picture 9">
              <a:extLst>
                <a:ext uri="{FF2B5EF4-FFF2-40B4-BE49-F238E27FC236}">
                  <a16:creationId xmlns:a16="http://schemas.microsoft.com/office/drawing/2014/main" id="{B290E689-B14F-4CEB-8A06-A6F8AED871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alphaModFix/>
            </a:blip>
            <a:srcRect l="25766" r="51002" b="10838"/>
            <a:stretch/>
          </p:blipFill>
          <p:spPr>
            <a:xfrm>
              <a:off x="1148456" y="4552117"/>
              <a:ext cx="1598045" cy="1412240"/>
            </a:xfrm>
            <a:prstGeom prst="rect">
              <a:avLst/>
            </a:prstGeom>
          </p:spPr>
        </p:pic>
        <p:sp>
          <p:nvSpPr>
            <p:cNvPr id="40" name="자유형 46">
              <a:extLst>
                <a:ext uri="{FF2B5EF4-FFF2-40B4-BE49-F238E27FC236}">
                  <a16:creationId xmlns:a16="http://schemas.microsoft.com/office/drawing/2014/main" id="{EA9F44D3-E1D5-4B83-B7A8-5A06AD13B0EF}"/>
                </a:ext>
              </a:extLst>
            </p:cNvPr>
            <p:cNvSpPr/>
            <p:nvPr/>
          </p:nvSpPr>
          <p:spPr>
            <a:xfrm>
              <a:off x="1284288" y="4884738"/>
              <a:ext cx="1022032" cy="693737"/>
            </a:xfrm>
            <a:custGeom>
              <a:avLst/>
              <a:gdLst>
                <a:gd name="connsiteX0" fmla="*/ 0 w 985520"/>
                <a:gd name="connsiteY0" fmla="*/ 716280 h 716280"/>
                <a:gd name="connsiteX1" fmla="*/ 0 w 985520"/>
                <a:gd name="connsiteY1" fmla="*/ 716280 h 716280"/>
                <a:gd name="connsiteX2" fmla="*/ 421640 w 985520"/>
                <a:gd name="connsiteY2" fmla="*/ 350520 h 716280"/>
                <a:gd name="connsiteX3" fmla="*/ 690880 w 985520"/>
                <a:gd name="connsiteY3" fmla="*/ 147320 h 716280"/>
                <a:gd name="connsiteX4" fmla="*/ 949960 w 985520"/>
                <a:gd name="connsiteY4" fmla="*/ 15240 h 716280"/>
                <a:gd name="connsiteX5" fmla="*/ 985520 w 985520"/>
                <a:gd name="connsiteY5" fmla="*/ 0 h 716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520" h="716280">
                  <a:moveTo>
                    <a:pt x="0" y="716280"/>
                  </a:moveTo>
                  <a:lnTo>
                    <a:pt x="0" y="716280"/>
                  </a:lnTo>
                  <a:lnTo>
                    <a:pt x="421640" y="350520"/>
                  </a:lnTo>
                  <a:lnTo>
                    <a:pt x="690880" y="147320"/>
                  </a:lnTo>
                  <a:lnTo>
                    <a:pt x="949960" y="15240"/>
                  </a:lnTo>
                  <a:lnTo>
                    <a:pt x="985520" y="0"/>
                  </a:lnTo>
                </a:path>
              </a:pathLst>
            </a:custGeom>
            <a:noFill/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400"/>
                <a:cs typeface="+mn-cs"/>
              </a:endParaRPr>
            </a:p>
          </p:txBody>
        </p:sp>
        <p:cxnSp>
          <p:nvCxnSpPr>
            <p:cNvPr id="41" name="직선 연결선 44">
              <a:extLst>
                <a:ext uri="{FF2B5EF4-FFF2-40B4-BE49-F238E27FC236}">
                  <a16:creationId xmlns:a16="http://schemas.microsoft.com/office/drawing/2014/main" id="{339DB783-194D-4C7D-A359-EF4457448F40}"/>
                </a:ext>
              </a:extLst>
            </p:cNvPr>
            <p:cNvCxnSpPr/>
            <p:nvPr/>
          </p:nvCxnSpPr>
          <p:spPr>
            <a:xfrm flipV="1">
              <a:off x="1284288" y="4784726"/>
              <a:ext cx="1022032" cy="793749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111">
            <a:extLst>
              <a:ext uri="{FF2B5EF4-FFF2-40B4-BE49-F238E27FC236}">
                <a16:creationId xmlns:a16="http://schemas.microsoft.com/office/drawing/2014/main" id="{B024A824-C493-4AD0-ABEB-EDC5356E0677}"/>
              </a:ext>
            </a:extLst>
          </p:cNvPr>
          <p:cNvSpPr txBox="1"/>
          <p:nvPr/>
        </p:nvSpPr>
        <p:spPr>
          <a:xfrm>
            <a:off x="8155172" y="2868369"/>
            <a:ext cx="3219464" cy="12772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Study on the feasibility of AI/ML-assisted non-linearity compensation (AI-NC) under existing and relaxed UE TX EVM requirements;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Specify reduced MPR with relax EVM requirements for high order modulations (64QAM, 256QAM). </a:t>
            </a:r>
          </a:p>
        </p:txBody>
      </p:sp>
      <p:sp>
        <p:nvSpPr>
          <p:cNvPr id="38" name="직사각형 21">
            <a:extLst>
              <a:ext uri="{FF2B5EF4-FFF2-40B4-BE49-F238E27FC236}">
                <a16:creationId xmlns:a16="http://schemas.microsoft.com/office/drawing/2014/main" id="{DC75FEF0-2BA9-4729-9E5E-63CB591B26D9}"/>
              </a:ext>
            </a:extLst>
          </p:cNvPr>
          <p:cNvSpPr/>
          <p:nvPr/>
        </p:nvSpPr>
        <p:spPr>
          <a:xfrm>
            <a:off x="9421546" y="5234815"/>
            <a:ext cx="647318" cy="27933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Received signal</a:t>
            </a:r>
            <a:endParaRPr kumimoji="1" lang="ko-KR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649B0D-9F0F-4A15-AB2D-FCA7F1964E42}"/>
              </a:ext>
            </a:extLst>
          </p:cNvPr>
          <p:cNvSpPr txBox="1"/>
          <p:nvPr/>
        </p:nvSpPr>
        <p:spPr>
          <a:xfrm>
            <a:off x="8149707" y="4226527"/>
            <a:ext cx="24125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Processing in </a:t>
            </a:r>
            <a:r>
              <a:rPr kumimoji="0" lang="en-US" altLang="ko-K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gNB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 (receiver side)</a:t>
            </a:r>
            <a:endParaRPr kumimoji="0" lang="ko-KR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937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AI/ML-assisted receiver (cross-area)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917703-3156-4384-ADA0-4FC18231A0D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49247" y="2114082"/>
            <a:ext cx="11091637" cy="335476"/>
          </a:xfrm>
          <a:solidFill>
            <a:srgbClr val="1428A0"/>
          </a:solidFill>
        </p:spPr>
        <p:txBody>
          <a:bodyPr/>
          <a:lstStyle/>
          <a:p>
            <a:r>
              <a:rPr lang="en-US" altLang="zh-CN" sz="2000" dirty="0"/>
              <a:t>Case-2: </a:t>
            </a:r>
            <a:r>
              <a:rPr lang="it-IT" altLang="zh-CN" sz="2000" dirty="0"/>
              <a:t>AI/ML-Channel Estimation </a:t>
            </a:r>
            <a:r>
              <a:rPr lang="en-US" altLang="zh-CN" sz="2000" dirty="0"/>
              <a:t>(AI-CE)</a:t>
            </a:r>
            <a:r>
              <a:rPr lang="it-IT" altLang="zh-CN" sz="2000" dirty="0"/>
              <a:t> at BS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A16A800-CC97-4FA3-A708-C85EC543E6A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072575" y="2501724"/>
            <a:ext cx="5368309" cy="3899082"/>
          </a:xfr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/>
          <a:p>
            <a:pPr marR="0" lvl="0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zh-CN" dirty="0"/>
          </a:p>
          <a:p>
            <a:pPr marR="0" lvl="0" algn="l" defTabSz="554389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lang="zh-CN" alt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0226ED8-F1B1-473B-90CE-F4BE68B54368}"/>
              </a:ext>
            </a:extLst>
          </p:cNvPr>
          <p:cNvSpPr txBox="1">
            <a:spLocks/>
          </p:cNvSpPr>
          <p:nvPr/>
        </p:nvSpPr>
        <p:spPr>
          <a:xfrm>
            <a:off x="349248" y="2501724"/>
            <a:ext cx="5603877" cy="3899082"/>
          </a:xfrm>
          <a:prstGeom prst="rect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182563" indent="-182563" algn="l" defTabSz="554389" rtl="0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endParaRPr kumimoji="0" lang="en-US" altLang="ko-KR" sz="1400" kern="1200" dirty="0">
              <a:solidFill>
                <a:srgbClr val="000000"/>
              </a:solidFill>
              <a:latin typeface="Calibri" panose="020F0502020204030204" pitchFamily="34" charset="0"/>
              <a:ea typeface="SamsungOneKoreanOTF 400"/>
              <a:cs typeface="Calibri" panose="020F0502020204030204" pitchFamily="34" charset="0"/>
            </a:endParaRPr>
          </a:p>
        </p:txBody>
      </p:sp>
      <p:pic>
        <p:nvPicPr>
          <p:cNvPr id="16" name="图片 18">
            <a:extLst>
              <a:ext uri="{FF2B5EF4-FFF2-40B4-BE49-F238E27FC236}">
                <a16:creationId xmlns:a16="http://schemas.microsoft.com/office/drawing/2014/main" id="{53F5B715-8136-4678-94CA-6A73CD6D4EF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2"/>
          <a:stretch/>
        </p:blipFill>
        <p:spPr bwMode="auto">
          <a:xfrm>
            <a:off x="1592602" y="4219711"/>
            <a:ext cx="2531412" cy="216341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0A59211-3616-4CAC-8F05-D21501A51A4F}"/>
              </a:ext>
            </a:extLst>
          </p:cNvPr>
          <p:cNvSpPr txBox="1"/>
          <p:nvPr/>
        </p:nvSpPr>
        <p:spPr>
          <a:xfrm>
            <a:off x="342898" y="1025189"/>
            <a:ext cx="11314457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 Sharp Sans Bold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rPr>
              <a:t>AI/ML-assisted receiver, as RAN4-centric work item: 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dirty="0">
                <a:latin typeface="+mn-ea"/>
                <a:cs typeface="Arial" panose="020B0604020202020204" pitchFamily="34" charset="0"/>
              </a:rPr>
              <a:t>New use cases to be selected by considering AI/ML feasibility and practical performance benefits: AI-CE at BS as Case-2.</a:t>
            </a:r>
          </a:p>
        </p:txBody>
      </p:sp>
      <p:graphicFrame>
        <p:nvGraphicFramePr>
          <p:cNvPr id="18" name="표 74">
            <a:extLst>
              <a:ext uri="{FF2B5EF4-FFF2-40B4-BE49-F238E27FC236}">
                <a16:creationId xmlns:a16="http://schemas.microsoft.com/office/drawing/2014/main" id="{86A6A3F9-550C-4E4F-B4A8-40CA9ABCD8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372012"/>
              </p:ext>
            </p:extLst>
          </p:nvPr>
        </p:nvGraphicFramePr>
        <p:xfrm>
          <a:off x="927612" y="3152910"/>
          <a:ext cx="4447148" cy="11277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414087277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70481571"/>
                    </a:ext>
                  </a:extLst>
                </a:gridCol>
                <a:gridCol w="1080574">
                  <a:extLst>
                    <a:ext uri="{9D8B030D-6E8A-4147-A177-3AD203B41FA5}">
                      <a16:colId xmlns:a16="http://schemas.microsoft.com/office/drawing/2014/main" val="174660090"/>
                    </a:ext>
                  </a:extLst>
                </a:gridCol>
                <a:gridCol w="1080574">
                  <a:extLst>
                    <a:ext uri="{9D8B030D-6E8A-4147-A177-3AD203B41FA5}">
                      <a16:colId xmlns:a16="http://schemas.microsoft.com/office/drawing/2014/main" val="1921960800"/>
                    </a:ext>
                  </a:extLst>
                </a:gridCol>
              </a:tblGrid>
              <a:tr h="38553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DMRS </a:t>
                      </a:r>
                      <a:br>
                        <a:rPr lang="en-US" altLang="ko-KR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compression ratio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Schemes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NMSE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FLOPs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641747"/>
                  </a:ext>
                </a:extLst>
              </a:tr>
              <a:tr h="23725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LMMSE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-11.39 dB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4.9e7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5316430"/>
                  </a:ext>
                </a:extLst>
              </a:tr>
              <a:tr h="237250">
                <a:tc>
                  <a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1/8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err="1">
                          <a:solidFill>
                            <a:schemeClr val="tx1"/>
                          </a:solidFill>
                        </a:rPr>
                        <a:t>cdDNN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-L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-11.04 dB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0.17e7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93649"/>
                  </a:ext>
                </a:extLst>
              </a:tr>
              <a:tr h="237250">
                <a:tc>
                  <a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1/17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err="1">
                          <a:solidFill>
                            <a:schemeClr val="tx1"/>
                          </a:solidFill>
                        </a:rPr>
                        <a:t>cdDNN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-L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-11.55 dB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0.25e7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454356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C296FF8D-E36C-4BF2-BB8E-1D3F2DAB9FE7}"/>
              </a:ext>
            </a:extLst>
          </p:cNvPr>
          <p:cNvSpPr txBox="1"/>
          <p:nvPr/>
        </p:nvSpPr>
        <p:spPr>
          <a:xfrm>
            <a:off x="349248" y="2538177"/>
            <a:ext cx="5603877" cy="55399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285750" indent="-285750">
              <a:buFont typeface="Wingdings" panose="05000000000000000000" pitchFamily="2" charset="2"/>
              <a:buChar char="n"/>
              <a:defRPr kumimoji="1" sz="1500" baseline="0"/>
            </a:lvl1pPr>
            <a:lvl2pPr marL="563012" lvl="1" indent="-285750">
              <a:buFont typeface="Wingdings" panose="05000000000000000000" pitchFamily="2" charset="2"/>
              <a:buChar char="n"/>
              <a:defRPr kumimoji="1" sz="1400"/>
            </a:lvl2pPr>
            <a:lvl3pPr marL="840274" lvl="2" indent="-285750">
              <a:buFont typeface="Arial" panose="020B0604020202020204" pitchFamily="34" charset="0"/>
              <a:buChar char="•"/>
              <a:defRPr kumimoji="1" sz="1500"/>
            </a:lvl3pPr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pPr marL="182563" indent="-182563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kumimoji="0"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Justification: AI-based channel estimation to reduce DMRS overhead for data channel can significantly improve coverage and link performance</a:t>
            </a:r>
            <a:endParaRPr kumimoji="0"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A824CF9-BF8E-40C2-B884-CECDABCA67DC}"/>
              </a:ext>
            </a:extLst>
          </p:cNvPr>
          <p:cNvSpPr txBox="1"/>
          <p:nvPr/>
        </p:nvSpPr>
        <p:spPr>
          <a:xfrm>
            <a:off x="6095998" y="2542442"/>
            <a:ext cx="5035485" cy="78483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285750" indent="-285750">
              <a:buFont typeface="Wingdings" panose="05000000000000000000" pitchFamily="2" charset="2"/>
              <a:buChar char="n"/>
              <a:defRPr kumimoji="1" lang="ja-JP" altLang="en-US" sz="1500" baseline="0" dirty="0"/>
            </a:lvl1pPr>
            <a:lvl2pPr marL="563012" lvl="1" indent="-285750">
              <a:buFont typeface="Arial" panose="020B0604020202020204" pitchFamily="34" charset="0"/>
              <a:buChar char="•"/>
              <a:defRPr kumimoji="1" sz="1500"/>
            </a:lvl2pPr>
            <a:lvl3pPr marL="840274" lvl="2" indent="-285750">
              <a:buFont typeface="Arial" panose="020B0604020202020204" pitchFamily="34" charset="0"/>
              <a:buChar char="•"/>
              <a:defRPr kumimoji="1" sz="1500"/>
            </a:lvl3pPr>
            <a:lvl4pPr marL="831786"/>
            <a:lvl5pPr marL="1109048"/>
            <a:lvl6pPr marL="1386310"/>
            <a:lvl7pPr marL="1663570"/>
            <a:lvl8pPr marL="1940834"/>
            <a:lvl9pPr marL="2218095"/>
          </a:lstStyle>
          <a:p>
            <a:pPr marL="182563" lvl="1" indent="-182563">
              <a:spcBef>
                <a:spcPts val="600"/>
              </a:spcBef>
              <a:buFont typeface="Wingdings" panose="05000000000000000000" pitchFamily="2" charset="2"/>
              <a:buChar char="q"/>
              <a:defRPr/>
            </a:pPr>
            <a:r>
              <a:rPr lang="en-US" altLang="zh-CN" sz="1400" dirty="0">
                <a:latin typeface="Calibri" panose="020F0502020204030204" pitchFamily="34" charset="0"/>
                <a:ea typeface="SamsungOne 400C" panose="020B0506030303020204" pitchFamily="34" charset="0"/>
                <a:cs typeface="Calibri" panose="020F0502020204030204" pitchFamily="34" charset="0"/>
              </a:rPr>
              <a:t>Rel-20 proposed objectives: </a:t>
            </a:r>
            <a:br>
              <a:rPr lang="en-US" altLang="zh-CN" sz="1400" dirty="0">
                <a:latin typeface="Calibri" panose="020F0502020204030204" pitchFamily="34" charset="0"/>
                <a:ea typeface="SamsungOne 400C" panose="020B0506030303020204" pitchFamily="34" charset="0"/>
                <a:cs typeface="Calibri" panose="020F0502020204030204" pitchFamily="34" charset="0"/>
              </a:rPr>
            </a:br>
            <a:endParaRPr lang="en-US" altLang="en-US" sz="1400" dirty="0">
              <a:latin typeface="Calibri" panose="020F0502020204030204" pitchFamily="34" charset="0"/>
              <a:ea typeface="SamsungOne 400C" panose="020B050603030302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111">
            <a:extLst>
              <a:ext uri="{FF2B5EF4-FFF2-40B4-BE49-F238E27FC236}">
                <a16:creationId xmlns:a16="http://schemas.microsoft.com/office/drawing/2014/main" id="{A7412829-AA5F-4814-A895-5315E973AE8F}"/>
              </a:ext>
            </a:extLst>
          </p:cNvPr>
          <p:cNvSpPr txBox="1"/>
          <p:nvPr/>
        </p:nvSpPr>
        <p:spPr>
          <a:xfrm>
            <a:off x="6361667" y="2880903"/>
            <a:ext cx="4769816" cy="7232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Study on the feasibility of AI/ML-assisted channel estimation (AI-CE) with comparable and reduced DMRS overhead;</a:t>
            </a:r>
          </a:p>
          <a:p>
            <a:pPr marL="180000" lvl="1" indent="-18000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Specify demodulation performance for receiver with AI-CE.</a:t>
            </a:r>
          </a:p>
        </p:txBody>
      </p:sp>
      <p:sp>
        <p:nvSpPr>
          <p:cNvPr id="27" name="양쪽 대괄호 58">
            <a:extLst>
              <a:ext uri="{FF2B5EF4-FFF2-40B4-BE49-F238E27FC236}">
                <a16:creationId xmlns:a16="http://schemas.microsoft.com/office/drawing/2014/main" id="{930D75F1-CC26-4786-BC55-7E3F49C76587}"/>
              </a:ext>
            </a:extLst>
          </p:cNvPr>
          <p:cNvSpPr/>
          <p:nvPr/>
        </p:nvSpPr>
        <p:spPr>
          <a:xfrm>
            <a:off x="6627317" y="3778399"/>
            <a:ext cx="4116883" cy="2542165"/>
          </a:xfrm>
          <a:prstGeom prst="bracketPair">
            <a:avLst>
              <a:gd name="adj" fmla="val 3106"/>
            </a:avLst>
          </a:prstGeom>
          <a:solidFill>
            <a:schemeClr val="bg1">
              <a:lumMod val="50000"/>
            </a:schemeClr>
          </a:solidFill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4630E9B-126E-4764-8CE0-FA8296DD7565}"/>
              </a:ext>
            </a:extLst>
          </p:cNvPr>
          <p:cNvSpPr txBox="1"/>
          <p:nvPr/>
        </p:nvSpPr>
        <p:spPr>
          <a:xfrm>
            <a:off x="6627317" y="3756469"/>
            <a:ext cx="24125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Processing in </a:t>
            </a:r>
            <a:r>
              <a:rPr kumimoji="0" lang="en-US" altLang="ko-KR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gNB</a:t>
            </a:r>
            <a:r>
              <a: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 (receiver side)</a:t>
            </a:r>
            <a:endParaRPr kumimoji="0" lang="ko-KR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직사각형 45">
            <a:extLst>
              <a:ext uri="{FF2B5EF4-FFF2-40B4-BE49-F238E27FC236}">
                <a16:creationId xmlns:a16="http://schemas.microsoft.com/office/drawing/2014/main" id="{7EEEFA61-FED3-4372-8744-F098DB808EC8}"/>
              </a:ext>
            </a:extLst>
          </p:cNvPr>
          <p:cNvSpPr/>
          <p:nvPr/>
        </p:nvSpPr>
        <p:spPr>
          <a:xfrm>
            <a:off x="8397001" y="5822262"/>
            <a:ext cx="864386" cy="348442"/>
          </a:xfrm>
          <a:prstGeom prst="rect">
            <a:avLst/>
          </a:prstGeom>
          <a:solidFill>
            <a:schemeClr val="accent5">
              <a:alpha val="29000"/>
            </a:schemeClr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AI model for CE</a:t>
            </a:r>
            <a:endParaRPr kumimoji="1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직사각형 48">
            <a:extLst>
              <a:ext uri="{FF2B5EF4-FFF2-40B4-BE49-F238E27FC236}">
                <a16:creationId xmlns:a16="http://schemas.microsoft.com/office/drawing/2014/main" id="{A0BB3C8F-44EA-4855-9236-3FA3C206B67E}"/>
              </a:ext>
            </a:extLst>
          </p:cNvPr>
          <p:cNvSpPr/>
          <p:nvPr/>
        </p:nvSpPr>
        <p:spPr>
          <a:xfrm>
            <a:off x="8404227" y="4393858"/>
            <a:ext cx="864386" cy="1225515"/>
          </a:xfrm>
          <a:prstGeom prst="rect">
            <a:avLst/>
          </a:prstGeom>
          <a:solidFill>
            <a:srgbClr val="51588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>
                <a:solidFill>
                  <a:srgbClr val="FFFFFF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Legacy CE and decoding process</a:t>
            </a:r>
            <a:endParaRPr kumimoji="1" lang="ko-KR" altLang="en-US" sz="1000" dirty="0">
              <a:solidFill>
                <a:srgbClr val="FFFFFF"/>
              </a:solidFill>
              <a:latin typeface="Arial" panose="020B0604020202020204" pitchFamily="34" charset="0"/>
              <a:ea typeface="SamsungOne 400"/>
              <a:cs typeface="Arial" panose="020B0604020202020204" pitchFamily="34" charset="0"/>
            </a:endParaRPr>
          </a:p>
        </p:txBody>
      </p:sp>
      <p:cxnSp>
        <p:nvCxnSpPr>
          <p:cNvPr id="31" name="직선 화살표 연결선 49">
            <a:extLst>
              <a:ext uri="{FF2B5EF4-FFF2-40B4-BE49-F238E27FC236}">
                <a16:creationId xmlns:a16="http://schemas.microsoft.com/office/drawing/2014/main" id="{4D15F5E3-3662-43CC-8A39-826272488E8B}"/>
              </a:ext>
            </a:extLst>
          </p:cNvPr>
          <p:cNvCxnSpPr>
            <a:cxnSpLocks/>
          </p:cNvCxnSpPr>
          <p:nvPr/>
        </p:nvCxnSpPr>
        <p:spPr>
          <a:xfrm flipV="1">
            <a:off x="7991207" y="4663278"/>
            <a:ext cx="321584" cy="1"/>
          </a:xfrm>
          <a:prstGeom prst="straightConnector1">
            <a:avLst/>
          </a:prstGeom>
          <a:ln w="6350">
            <a:solidFill>
              <a:schemeClr val="bg1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54">
            <a:extLst>
              <a:ext uri="{FF2B5EF4-FFF2-40B4-BE49-F238E27FC236}">
                <a16:creationId xmlns:a16="http://schemas.microsoft.com/office/drawing/2014/main" id="{5A131A7A-E65A-46F2-914D-1BD8A461B3E4}"/>
              </a:ext>
            </a:extLst>
          </p:cNvPr>
          <p:cNvSpPr/>
          <p:nvPr/>
        </p:nvSpPr>
        <p:spPr>
          <a:xfrm>
            <a:off x="6712037" y="5270931"/>
            <a:ext cx="1249252" cy="543371"/>
          </a:xfrm>
          <a:prstGeom prst="rect">
            <a:avLst/>
          </a:prstGeom>
          <a:solidFill>
            <a:schemeClr val="accent5">
              <a:alpha val="29000"/>
            </a:schemeClr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>
                <a:solidFill>
                  <a:srgbClr val="FFFFFF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UE signal with lower DMRS density</a:t>
            </a:r>
            <a:endParaRPr kumimoji="1" lang="ko-KR" altLang="en-US" sz="1000" dirty="0">
              <a:solidFill>
                <a:srgbClr val="FFFFFF"/>
              </a:solidFill>
              <a:latin typeface="Arial" panose="020B0604020202020204" pitchFamily="34" charset="0"/>
              <a:ea typeface="SamsungOne 400"/>
              <a:cs typeface="Arial" panose="020B0604020202020204" pitchFamily="34" charset="0"/>
            </a:endParaRPr>
          </a:p>
        </p:txBody>
      </p:sp>
      <p:cxnSp>
        <p:nvCxnSpPr>
          <p:cNvPr id="33" name="직선 화살표 연결선 55">
            <a:extLst>
              <a:ext uri="{FF2B5EF4-FFF2-40B4-BE49-F238E27FC236}">
                <a16:creationId xmlns:a16="http://schemas.microsoft.com/office/drawing/2014/main" id="{5A0DCC0C-389C-4484-8C5A-A047E8AE56B3}"/>
              </a:ext>
            </a:extLst>
          </p:cNvPr>
          <p:cNvCxnSpPr>
            <a:cxnSpLocks/>
            <a:endCxn id="30" idx="2"/>
          </p:cNvCxnSpPr>
          <p:nvPr/>
        </p:nvCxnSpPr>
        <p:spPr>
          <a:xfrm flipV="1">
            <a:off x="8836420" y="5619373"/>
            <a:ext cx="0" cy="194928"/>
          </a:xfrm>
          <a:prstGeom prst="straightConnector1">
            <a:avLst/>
          </a:prstGeom>
          <a:ln w="6350">
            <a:solidFill>
              <a:schemeClr val="accent5"/>
            </a:solidFill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꺾인 연결선 61">
            <a:extLst>
              <a:ext uri="{FF2B5EF4-FFF2-40B4-BE49-F238E27FC236}">
                <a16:creationId xmlns:a16="http://schemas.microsoft.com/office/drawing/2014/main" id="{C5FF423B-1C79-4855-B486-FE1F40F4FAFD}"/>
              </a:ext>
            </a:extLst>
          </p:cNvPr>
          <p:cNvCxnSpPr>
            <a:cxnSpLocks/>
            <a:stCxn id="32" idx="2"/>
            <a:endCxn id="29" idx="1"/>
          </p:cNvCxnSpPr>
          <p:nvPr/>
        </p:nvCxnSpPr>
        <p:spPr>
          <a:xfrm rot="16200000" flipH="1">
            <a:off x="7775742" y="5375223"/>
            <a:ext cx="182181" cy="1060338"/>
          </a:xfrm>
          <a:prstGeom prst="bentConnector2">
            <a:avLst/>
          </a:prstGeom>
          <a:ln w="6350">
            <a:solidFill>
              <a:schemeClr val="accent5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62">
            <a:extLst>
              <a:ext uri="{FF2B5EF4-FFF2-40B4-BE49-F238E27FC236}">
                <a16:creationId xmlns:a16="http://schemas.microsoft.com/office/drawing/2014/main" id="{E93410E9-84F7-456E-83FD-45EA6118B3C5}"/>
              </a:ext>
            </a:extLst>
          </p:cNvPr>
          <p:cNvCxnSpPr>
            <a:cxnSpLocks/>
          </p:cNvCxnSpPr>
          <p:nvPr/>
        </p:nvCxnSpPr>
        <p:spPr>
          <a:xfrm flipV="1">
            <a:off x="7991208" y="5428945"/>
            <a:ext cx="368380" cy="1"/>
          </a:xfrm>
          <a:prstGeom prst="straightConnector1">
            <a:avLst/>
          </a:prstGeom>
          <a:ln w="6350">
            <a:solidFill>
              <a:schemeClr val="accent5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직사각형 63">
            <a:extLst>
              <a:ext uri="{FF2B5EF4-FFF2-40B4-BE49-F238E27FC236}">
                <a16:creationId xmlns:a16="http://schemas.microsoft.com/office/drawing/2014/main" id="{26D3EC05-BA37-46CD-B78F-3D7989865E43}"/>
              </a:ext>
            </a:extLst>
          </p:cNvPr>
          <p:cNvSpPr/>
          <p:nvPr/>
        </p:nvSpPr>
        <p:spPr>
          <a:xfrm>
            <a:off x="9533964" y="4766947"/>
            <a:ext cx="1037085" cy="479336"/>
          </a:xfrm>
          <a:prstGeom prst="rect">
            <a:avLst/>
          </a:prstGeom>
          <a:solidFill>
            <a:schemeClr val="accent5">
              <a:alpha val="29000"/>
            </a:schemeClr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Performance</a:t>
            </a:r>
            <a:r>
              <a:rPr kumimoji="1" lang="en-US" altLang="ko-KR" sz="10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 Monitoring</a:t>
            </a:r>
            <a:endParaRPr kumimoji="1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직선 화살표 연결선 64">
            <a:extLst>
              <a:ext uri="{FF2B5EF4-FFF2-40B4-BE49-F238E27FC236}">
                <a16:creationId xmlns:a16="http://schemas.microsoft.com/office/drawing/2014/main" id="{DA971FAF-19A3-4B82-9744-9001F00C7D10}"/>
              </a:ext>
            </a:extLst>
          </p:cNvPr>
          <p:cNvCxnSpPr>
            <a:cxnSpLocks/>
            <a:stCxn id="30" idx="3"/>
            <a:endCxn id="36" idx="1"/>
          </p:cNvCxnSpPr>
          <p:nvPr/>
        </p:nvCxnSpPr>
        <p:spPr>
          <a:xfrm flipV="1">
            <a:off x="9268613" y="5006615"/>
            <a:ext cx="265351" cy="1"/>
          </a:xfrm>
          <a:prstGeom prst="straightConnector1">
            <a:avLst/>
          </a:prstGeom>
          <a:ln w="6350">
            <a:solidFill>
              <a:schemeClr val="bg1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직사각형 67">
            <a:extLst>
              <a:ext uri="{FF2B5EF4-FFF2-40B4-BE49-F238E27FC236}">
                <a16:creationId xmlns:a16="http://schemas.microsoft.com/office/drawing/2014/main" id="{571CC99A-631E-4E87-B897-17C820F801B3}"/>
              </a:ext>
            </a:extLst>
          </p:cNvPr>
          <p:cNvSpPr/>
          <p:nvPr/>
        </p:nvSpPr>
        <p:spPr>
          <a:xfrm>
            <a:off x="9569824" y="4018079"/>
            <a:ext cx="965367" cy="348442"/>
          </a:xfrm>
          <a:prstGeom prst="rect">
            <a:avLst/>
          </a:prstGeom>
          <a:solidFill>
            <a:schemeClr val="accent5">
              <a:alpha val="29000"/>
            </a:schemeClr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dirty="0">
                <a:solidFill>
                  <a:srgbClr val="FFFFFF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Configuration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Scheduling</a:t>
            </a:r>
            <a:endParaRPr kumimoji="1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직선 화살표 연결선 68">
            <a:extLst>
              <a:ext uri="{FF2B5EF4-FFF2-40B4-BE49-F238E27FC236}">
                <a16:creationId xmlns:a16="http://schemas.microsoft.com/office/drawing/2014/main" id="{6EC41EDA-813A-4014-A061-F6FCF556FA27}"/>
              </a:ext>
            </a:extLst>
          </p:cNvPr>
          <p:cNvCxnSpPr>
            <a:cxnSpLocks/>
            <a:stCxn id="36" idx="0"/>
            <a:endCxn id="38" idx="2"/>
          </p:cNvCxnSpPr>
          <p:nvPr/>
        </p:nvCxnSpPr>
        <p:spPr>
          <a:xfrm flipV="1">
            <a:off x="10052507" y="4366521"/>
            <a:ext cx="1" cy="400426"/>
          </a:xfrm>
          <a:prstGeom prst="straightConnector1">
            <a:avLst/>
          </a:prstGeom>
          <a:ln w="6350">
            <a:solidFill>
              <a:schemeClr val="bg1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꺾인 연결선 71">
            <a:extLst>
              <a:ext uri="{FF2B5EF4-FFF2-40B4-BE49-F238E27FC236}">
                <a16:creationId xmlns:a16="http://schemas.microsoft.com/office/drawing/2014/main" id="{B57246DC-2BD5-4B57-AF97-1D312963C3F7}"/>
              </a:ext>
            </a:extLst>
          </p:cNvPr>
          <p:cNvCxnSpPr>
            <a:cxnSpLocks/>
            <a:stCxn id="38" idx="1"/>
            <a:endCxn id="32" idx="0"/>
          </p:cNvCxnSpPr>
          <p:nvPr/>
        </p:nvCxnSpPr>
        <p:spPr>
          <a:xfrm rot="10800000" flipV="1">
            <a:off x="7336664" y="4192299"/>
            <a:ext cx="2233161" cy="1078631"/>
          </a:xfrm>
          <a:prstGeom prst="bentConnector2">
            <a:avLst/>
          </a:prstGeom>
          <a:ln w="6350">
            <a:solidFill>
              <a:schemeClr val="accent5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7">
            <a:extLst>
              <a:ext uri="{FF2B5EF4-FFF2-40B4-BE49-F238E27FC236}">
                <a16:creationId xmlns:a16="http://schemas.microsoft.com/office/drawing/2014/main" id="{83B3D4C5-7B74-49B7-8B55-75B6BF167A63}"/>
              </a:ext>
            </a:extLst>
          </p:cNvPr>
          <p:cNvSpPr/>
          <p:nvPr/>
        </p:nvSpPr>
        <p:spPr>
          <a:xfrm>
            <a:off x="6701957" y="4511055"/>
            <a:ext cx="1259331" cy="348442"/>
          </a:xfrm>
          <a:prstGeom prst="rect">
            <a:avLst/>
          </a:prstGeom>
          <a:solidFill>
            <a:srgbClr val="51588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>
                <a:solidFill>
                  <a:srgbClr val="FFFFFF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UE signal with high DMRS density</a:t>
            </a:r>
            <a:endParaRPr kumimoji="1" lang="ko-KR" altLang="en-US" sz="1000" dirty="0">
              <a:solidFill>
                <a:srgbClr val="FFFFFF"/>
              </a:solidFill>
              <a:latin typeface="Arial" panose="020B0604020202020204" pitchFamily="34" charset="0"/>
              <a:ea typeface="SamsungOne 40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946335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2">
      <a:majorFont>
        <a:latin typeface="Samsung Sharp Sans"/>
        <a:ea typeface="Samsung Sharp Sans Bold"/>
        <a:cs typeface=""/>
      </a:majorFont>
      <a:minorFont>
        <a:latin typeface="SamsungOne 400"/>
        <a:ea typeface="SamsungOne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neSamsung_Presentation Duplex Presentation for Rel-19 Outside.pptx" id="{5A5AB07C-70FC-4CC8-847C-6F142F9DCD6C}" vid="{B674D851-7B73-4FC5-A88C-EAC4DE221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OneSamsung_Presentation Duplex Presentation for Rel-19 Outside</Template>
  <TotalTime>31302</TotalTime>
  <Words>2116</Words>
  <Application>Microsoft Office PowerPoint</Application>
  <PresentationFormat>Widescreen</PresentationFormat>
  <Paragraphs>310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SamsungOneKoreanOTF 400</vt:lpstr>
      <vt:lpstr>等线</vt:lpstr>
      <vt:lpstr>Arial</vt:lpstr>
      <vt:lpstr>Calibri</vt:lpstr>
      <vt:lpstr>Courier New</vt:lpstr>
      <vt:lpstr>Samsung Sharp Sans Bold</vt:lpstr>
      <vt:lpstr>SamsungOne 400</vt:lpstr>
      <vt:lpstr>SamsungOne 400C</vt:lpstr>
      <vt:lpstr>SamsungOne 700</vt:lpstr>
      <vt:lpstr>Symbol</vt:lpstr>
      <vt:lpstr>Times New Roman</vt:lpstr>
      <vt:lpstr>Wingdings</vt:lpstr>
      <vt:lpstr>Samsung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지형주/통신표준연구팀(SR)/삼성전자</dc:creator>
  <cp:lastModifiedBy>He Wang/Advanced Solution Research Lab /SRC-Beijing/Principal Engineer/Samsung Electronics</cp:lastModifiedBy>
  <cp:revision>528</cp:revision>
  <cp:lastPrinted>2017-12-18T22:10:10Z</cp:lastPrinted>
  <dcterms:created xsi:type="dcterms:W3CDTF">2023-05-31T23:46:01Z</dcterms:created>
  <dcterms:modified xsi:type="dcterms:W3CDTF">2025-03-02T02:21:52Z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