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
  </p:notesMasterIdLst>
  <p:handoutMasterIdLst>
    <p:handoutMasterId r:id="rId9"/>
  </p:handoutMasterIdLst>
  <p:sldIdLst>
    <p:sldId id="373" r:id="rId5"/>
    <p:sldId id="434" r:id="rId6"/>
    <p:sldId id="439" r:id="rId7"/>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ongho Jeon" initials="JJ" lastIdx="1" clrIdx="0">
    <p:extLst>
      <p:ext uri="{19B8F6BF-5375-455C-9EA6-DF929625EA0E}">
        <p15:presenceInfo xmlns:p15="http://schemas.microsoft.com/office/powerpoint/2012/main" userId="S-1-5-21-1569490900-2152479555-3239727262-58702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52B3"/>
    <a:srgbClr val="FFB545"/>
    <a:srgbClr val="6E6969"/>
    <a:srgbClr val="F2F2F2"/>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034E78-7F5D-4C2E-B375-FC64B27BC917}" styleName="어두운 스타일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66" autoAdjust="0"/>
    <p:restoredTop sz="94696"/>
  </p:normalViewPr>
  <p:slideViewPr>
    <p:cSldViewPr snapToGrid="0">
      <p:cViewPr varScale="1">
        <p:scale>
          <a:sx n="117" d="100"/>
          <a:sy n="117" d="100"/>
        </p:scale>
        <p:origin x="504" y="296"/>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5" d="100"/>
          <a:sy n="75" d="100"/>
        </p:scale>
        <p:origin x="45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2025/2/28</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2025/2/28</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0" y="1920806"/>
            <a:ext cx="8357153" cy="2195512"/>
          </a:xfrm>
          <a:prstGeom prst="rect">
            <a:avLst/>
          </a:prstGeom>
        </p:spPr>
        <p:txBody>
          <a:bodyPr/>
          <a:lstStyle>
            <a:lvl1pPr>
              <a:defRPr sz="4800">
                <a:solidFill>
                  <a:schemeClr val="tx1"/>
                </a:solidFill>
                <a:latin typeface="Samsung Sharp Sans Bold" pitchFamily="2" charset="0"/>
                <a:cs typeface="Samsung Sharp Sans Bold" pitchFamily="2" charset="0"/>
              </a:defRPr>
            </a:lvl1pPr>
          </a:lstStyle>
          <a:p>
            <a:pPr lvl="0"/>
            <a:r>
              <a:rPr kumimoji="1" lang="ko-KR" altLang="en-US" dirty="0"/>
              <a:t>마스터 텍스트 스타일 편집</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SamsungOneKoreanOTF 400" panose="020B0503030303020204" pitchFamily="34" charset="-127"/>
            </a:endParaRPr>
          </a:p>
        </p:txBody>
      </p:sp>
      <p:sp>
        <p:nvSpPr>
          <p:cNvPr id="8" name="Freeform 1">
            <a:extLst>
              <a:ext uri="{FF2B5EF4-FFF2-40B4-BE49-F238E27FC236}">
                <a16:creationId xmlns:a16="http://schemas.microsoft.com/office/drawing/2014/main" id="{8B04E392-1042-E34E-9679-5EB9AB6584CB}"/>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latin typeface="SamsungOneKoreanOTF 400" panose="020B0503030303020204" pitchFamily="34" charset="-127"/>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cs typeface="Samsung Sharp Sans Bold" pitchFamily="2" charset="0"/>
              </a:defRPr>
            </a:lvl1pPr>
          </a:lstStyle>
          <a:p>
            <a:pPr lvl="0"/>
            <a:r>
              <a:rPr lang="ko-KR" altLang="en-US"/>
              <a:t>마스터 텍스트 스타일 편집</a:t>
            </a:r>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KoreanOTF 400" panose="020B0503030303020204" pitchFamily="34" charset="-127"/>
              </a:defRPr>
            </a:lvl1pPr>
            <a:lvl2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2pPr>
            <a:lvl3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3pPr>
            <a:lvl4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4pPr>
            <a:lvl5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latin typeface="SamsungOneKoreanOTF 400" panose="020B0503030303020204" pitchFamily="34" charset="-127"/>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cs typeface="Samsung Sharp Sans Bold" pitchFamily="2" charset="0"/>
              </a:defRPr>
            </a:lvl1pPr>
          </a:lstStyle>
          <a:p>
            <a:pPr lvl="0"/>
            <a:r>
              <a:rPr lang="ko-KR" altLang="en-US" dirty="0"/>
              <a:t>마스터 텍스트 스타일 편집</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latin typeface="SamsungOneKoreanOTF 400" panose="020B0503030303020204" pitchFamily="34" charset="-127"/>
            </a:endParaRPr>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mn-lt"/>
              </a:defRPr>
            </a:lvl1pPr>
          </a:lstStyle>
          <a:p>
            <a:pPr lvl="0"/>
            <a:r>
              <a:rPr lang="ko-KR" altLang="en-US" dirty="0"/>
              <a:t>마스터 텍스트 스타일 편집</a:t>
            </a:r>
          </a:p>
        </p:txBody>
      </p:sp>
      <p:pic>
        <p:nvPicPr>
          <p:cNvPr id="4" name="그림 3"/>
          <p:cNvPicPr>
            <a:picLocks noChangeAspect="1"/>
          </p:cNvPicPr>
          <p:nvPr userDrawn="1"/>
        </p:nvPicPr>
        <p:blipFill>
          <a:blip r:embed="rId2"/>
          <a:stretch>
            <a:fillRect/>
          </a:stretch>
        </p:blipFill>
        <p:spPr>
          <a:xfrm>
            <a:off x="10953710" y="6457950"/>
            <a:ext cx="914479" cy="15583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mj-ea"/>
                <a:ea typeface="+mj-ea"/>
                <a:cs typeface="Samsung Sharp Sans Bold" pitchFamily="2" charset="0"/>
              </a:defRPr>
            </a:lvl1pPr>
          </a:lstStyle>
          <a:p>
            <a:pPr lvl="0"/>
            <a:r>
              <a:rPr lang="ko-KR" altLang="en-US" dirty="0"/>
              <a:t>마스터 텍스트 스타일 편집</a:t>
            </a:r>
          </a:p>
        </p:txBody>
      </p: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latin typeface="SamsungOne 400" panose="020B0503030303020204" pitchFamily="34" charset="0"/>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1574800"/>
            <a:ext cx="10540480" cy="1072671"/>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pic>
        <p:nvPicPr>
          <p:cNvPr id="6" name="그림 5"/>
          <p:cNvPicPr>
            <a:picLocks noChangeAspect="1"/>
          </p:cNvPicPr>
          <p:nvPr userDrawn="1"/>
        </p:nvPicPr>
        <p:blipFill>
          <a:blip r:embed="rId2"/>
          <a:stretch>
            <a:fillRect/>
          </a:stretch>
        </p:blipFill>
        <p:spPr>
          <a:xfrm>
            <a:off x="10930388" y="6461136"/>
            <a:ext cx="914479" cy="140220"/>
          </a:xfrm>
          <a:prstGeom prst="rect">
            <a:avLst/>
          </a:prstGeom>
        </p:spPr>
      </p:pic>
    </p:spTree>
    <p:extLst>
      <p:ext uri="{BB962C8B-B14F-4D97-AF65-F5344CB8AC3E}">
        <p14:creationId xmlns:p14="http://schemas.microsoft.com/office/powerpoint/2010/main" val="501960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mj-ea"/>
                <a:ea typeface="+mj-ea"/>
                <a:cs typeface="Samsung Sharp Sans Bold" pitchFamily="2" charset="0"/>
              </a:defRPr>
            </a:lvl1pPr>
          </a:lstStyle>
          <a:p>
            <a:pPr lvl="0"/>
            <a:r>
              <a:rPr lang="ko-KR" altLang="en-US" dirty="0"/>
              <a:t>마스터 텍스트 스타일 편집</a:t>
            </a:r>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latin typeface="SamsungOne 400" panose="020B0503030303020204" pitchFamily="34" charset="0"/>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pic>
        <p:nvPicPr>
          <p:cNvPr id="15" name="그림 14"/>
          <p:cNvPicPr>
            <a:picLocks noChangeAspect="1"/>
          </p:cNvPicPr>
          <p:nvPr userDrawn="1"/>
        </p:nvPicPr>
        <p:blipFill>
          <a:blip r:embed="rId2"/>
          <a:stretch>
            <a:fillRect/>
          </a:stretch>
        </p:blipFill>
        <p:spPr>
          <a:xfrm>
            <a:off x="10930388" y="6461136"/>
            <a:ext cx="914479" cy="140220"/>
          </a:xfrm>
          <a:prstGeom prst="rect">
            <a:avLst/>
          </a:prstGeom>
        </p:spPr>
      </p:pic>
    </p:spTree>
    <p:extLst>
      <p:ext uri="{BB962C8B-B14F-4D97-AF65-F5344CB8AC3E}">
        <p14:creationId xmlns:p14="http://schemas.microsoft.com/office/powerpoint/2010/main" val="26755026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348065" y="6489711"/>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mn-lt"/>
                <a:ea typeface="SamsungOneKoreanOTF 400" panose="020B0503030303020204" pitchFamily="34" charset="-127"/>
                <a:cs typeface="Samsung Sharp Sans Bold" pitchFamily="2" charset="0"/>
              </a:rPr>
              <a:pPr algn="l"/>
              <a:t>‹#›</a:t>
            </a:fld>
            <a:endParaRPr lang="en-US" sz="750" b="0" dirty="0">
              <a:solidFill>
                <a:schemeClr val="tx1"/>
              </a:solidFill>
              <a:latin typeface="+mn-lt"/>
              <a:ea typeface="SamsungOneKoreanOTF 400" panose="020B0503030303020204" pitchFamily="34" charset="-127"/>
              <a:cs typeface="Samsung Sharp Sans Bold" pitchFamily="2" charset="0"/>
            </a:endParaRPr>
          </a:p>
        </p:txBody>
      </p:sp>
    </p:spTree>
  </p:cSld>
  <p:clrMap bg1="lt1" tx1="dk1" bg2="lt2" tx2="dk2" accent1="accent1" accent2="accent2" accent3="accent3" accent4="accent4" accent5="accent5" accent6="accent6" hlink="hlink" folHlink="folHlink"/>
  <p:sldLayoutIdLst>
    <p:sldLayoutId id="2147483662" r:id="rId1"/>
    <p:sldLayoutId id="2147483666" r:id="rId2"/>
    <p:sldLayoutId id="2147483709" r:id="rId3"/>
    <p:sldLayoutId id="2147483673" r:id="rId4"/>
    <p:sldLayoutId id="2147483712" r:id="rId5"/>
    <p:sldLayoutId id="2147483724" r:id="rId6"/>
  </p:sldLayoutIdLst>
  <p:hf sldNum="0" hdr="0" dt="0"/>
  <p:txStyles>
    <p:titleStyle>
      <a:lvl1pPr eaLnBrk="1" latinLnBrk="1" hangingPunct="1">
        <a:defRPr sz="750">
          <a:latin typeface="SamsungOne 700" panose="020B0803030303020204" pitchFamily="34" charset="0"/>
          <a:ea typeface="+mj-ea"/>
          <a:cs typeface="+mj-cs"/>
        </a:defRPr>
      </a:lvl1pPr>
    </p:titleStyle>
    <p:body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p:bodyStyle>
    <p:other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222250" y="1920806"/>
            <a:ext cx="8993468" cy="2195512"/>
          </a:xfrm>
        </p:spPr>
        <p:txBody>
          <a:bodyPr/>
          <a:lstStyle/>
          <a:p>
            <a:r>
              <a:rPr lang="en-US" altLang="ko-KR" b="1" dirty="0">
                <a:latin typeface="+mj-ea"/>
                <a:ea typeface="+mj-ea"/>
                <a:cs typeface="Arial" panose="020B0604020202020204" pitchFamily="34" charset="0"/>
              </a:rPr>
              <a:t>Clarification for scope in Solutions for Ambient IoT</a:t>
            </a:r>
            <a:endParaRPr lang="ko-KR" altLang="en-US" dirty="0"/>
          </a:p>
        </p:txBody>
      </p:sp>
      <p:sp>
        <p:nvSpPr>
          <p:cNvPr id="4" name="Rectangle 14">
            <a:extLst>
              <a:ext uri="{FF2B5EF4-FFF2-40B4-BE49-F238E27FC236}">
                <a16:creationId xmlns:a16="http://schemas.microsoft.com/office/drawing/2014/main" id="{7813C1DD-7808-4013-883E-3B4ED8673633}"/>
              </a:ext>
            </a:extLst>
          </p:cNvPr>
          <p:cNvSpPr/>
          <p:nvPr/>
        </p:nvSpPr>
        <p:spPr>
          <a:xfrm>
            <a:off x="10781064" y="218652"/>
            <a:ext cx="1480488" cy="323165"/>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RP-250071</a:t>
            </a:r>
            <a:endParaRPr kumimoji="1" lang="en-US" altLang="ja-JP" sz="1500" dirty="0"/>
          </a:p>
        </p:txBody>
      </p:sp>
      <p:sp>
        <p:nvSpPr>
          <p:cNvPr id="5" name="Rectangle 4">
            <a:extLst>
              <a:ext uri="{FF2B5EF4-FFF2-40B4-BE49-F238E27FC236}">
                <a16:creationId xmlns:a16="http://schemas.microsoft.com/office/drawing/2014/main" id="{7B408EEA-56DD-4DBF-A59F-B018042C6ADA}"/>
              </a:ext>
            </a:extLst>
          </p:cNvPr>
          <p:cNvSpPr/>
          <p:nvPr/>
        </p:nvSpPr>
        <p:spPr>
          <a:xfrm>
            <a:off x="241913" y="254511"/>
            <a:ext cx="3852250" cy="553998"/>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3GPP TSG RAN #107</a:t>
            </a:r>
            <a:endParaRPr kumimoji="1" lang="en-US" altLang="ja-JP" sz="1500" baseline="0" dirty="0">
              <a:latin typeface="SamsungOne 700" panose="020B0803030303020204" pitchFamily="34" charset="0"/>
              <a:ea typeface="SamsungOne 700" panose="020B0803030303020204" pitchFamily="34" charset="0"/>
            </a:endParaRPr>
          </a:p>
          <a:p>
            <a:r>
              <a:rPr kumimoji="1" lang="fr-FR" altLang="ja-JP" sz="1500" baseline="0" dirty="0">
                <a:latin typeface="SamsungOne 700" panose="020B0803030303020204" pitchFamily="34" charset="0"/>
                <a:ea typeface="SamsungOne 700" panose="020B0803030303020204" pitchFamily="34" charset="0"/>
              </a:rPr>
              <a:t>Incheon, </a:t>
            </a:r>
            <a:r>
              <a:rPr kumimoji="1" lang="fr-FR" altLang="ja-JP" sz="1500" baseline="0" dirty="0" err="1">
                <a:latin typeface="SamsungOne 700" panose="020B0803030303020204" pitchFamily="34" charset="0"/>
                <a:ea typeface="SamsungOne 700" panose="020B0803030303020204" pitchFamily="34" charset="0"/>
              </a:rPr>
              <a:t>Korea</a:t>
            </a:r>
            <a:r>
              <a:rPr kumimoji="1" lang="fr-FR" altLang="ja-JP" sz="1500" baseline="0" dirty="0">
                <a:latin typeface="SamsungOne 700" panose="020B0803030303020204" pitchFamily="34" charset="0"/>
                <a:ea typeface="SamsungOne 700" panose="020B0803030303020204" pitchFamily="34" charset="0"/>
              </a:rPr>
              <a:t>, March 12-14, 2025</a:t>
            </a:r>
          </a:p>
        </p:txBody>
      </p:sp>
      <p:sp>
        <p:nvSpPr>
          <p:cNvPr id="6" name="TextBox 5">
            <a:extLst>
              <a:ext uri="{FF2B5EF4-FFF2-40B4-BE49-F238E27FC236}">
                <a16:creationId xmlns:a16="http://schemas.microsoft.com/office/drawing/2014/main" id="{7B11D4E9-5F8B-4ED3-9A36-7B98B584DE52}"/>
              </a:ext>
            </a:extLst>
          </p:cNvPr>
          <p:cNvSpPr txBox="1"/>
          <p:nvPr/>
        </p:nvSpPr>
        <p:spPr>
          <a:xfrm>
            <a:off x="241601" y="5705596"/>
            <a:ext cx="5368624" cy="784830"/>
          </a:xfrm>
          <a:prstGeom prst="rect">
            <a:avLst/>
          </a:prstGeom>
          <a:noFill/>
        </p:spPr>
        <p:txBody>
          <a:bodyPr wrap="square" rtlCol="0">
            <a:spAutoFit/>
          </a:bodyPr>
          <a:lstStyle/>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Agenda: 		</a:t>
            </a:r>
            <a:r>
              <a:rPr kumimoji="1" lang="en-US" altLang="ja-JP" sz="1500" b="0" i="0" u="none" strike="noStrike" kern="0" cap="none" spc="0" normalizeH="0" baseline="0" dirty="0">
                <a:ln>
                  <a:noFill/>
                </a:ln>
                <a:solidFill>
                  <a:schemeClr val="tx1"/>
                </a:solidFill>
                <a:effectLst/>
                <a:uLnTx/>
                <a:uFillTx/>
                <a:latin typeface="SamsungOne 700" panose="020B0803030303020204" pitchFamily="34" charset="0"/>
                <a:ea typeface="SamsungOne 700" panose="020B0803030303020204" pitchFamily="34" charset="0"/>
                <a:cs typeface="+mn-cs"/>
              </a:rPr>
              <a:t>9.3.1.7</a:t>
            </a:r>
            <a:endParaRPr kumimoji="1" lang="en-US" altLang="ja-JP" sz="1500" b="0" i="0" u="none" strike="noStrike" kern="0" cap="none" spc="0" normalizeH="0" baseline="0" noProof="0" dirty="0">
              <a:ln>
                <a:noFill/>
              </a:ln>
              <a:effectLst/>
              <a:uLnTx/>
              <a:uFillTx/>
              <a:latin typeface="SamsungOne 700" panose="020B0803030303020204" pitchFamily="34" charset="0"/>
              <a:ea typeface="SamsungOne 700" panose="020B0803030303020204" pitchFamily="34" charset="0"/>
            </a:endParaRP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Source:		Samsung</a:t>
            </a: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Document for : 	Discussion and decision</a:t>
            </a:r>
            <a:endParaRPr kumimoji="1" lang="ja-JP" altLang="en-US" sz="1500" dirty="0">
              <a:solidFill>
                <a:schemeClr val="tx1"/>
              </a:solidFill>
              <a:latin typeface="SamsungOne 700" panose="020B0803030303020204" pitchFamily="34" charset="0"/>
              <a:ea typeface="+mn-ea"/>
            </a:endParaRPr>
          </a:p>
        </p:txBody>
      </p:sp>
    </p:spTree>
    <p:extLst>
      <p:ext uri="{BB962C8B-B14F-4D97-AF65-F5344CB8AC3E}">
        <p14:creationId xmlns:p14="http://schemas.microsoft.com/office/powerpoint/2010/main" val="1184527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3FADD0-DC96-4BCE-B28E-FE5DF7E2C2E6}"/>
              </a:ext>
            </a:extLst>
          </p:cNvPr>
          <p:cNvSpPr>
            <a:spLocks noGrp="1"/>
          </p:cNvSpPr>
          <p:nvPr>
            <p:ph type="body" idx="1"/>
          </p:nvPr>
        </p:nvSpPr>
        <p:spPr/>
        <p:txBody>
          <a:bodyPr/>
          <a:lstStyle/>
          <a:p>
            <a:r>
              <a:rPr lang="en-US" dirty="0"/>
              <a:t>Background</a:t>
            </a:r>
          </a:p>
        </p:txBody>
      </p:sp>
      <p:sp>
        <p:nvSpPr>
          <p:cNvPr id="5" name="텍스트 개체 틀 5">
            <a:extLst>
              <a:ext uri="{FF2B5EF4-FFF2-40B4-BE49-F238E27FC236}">
                <a16:creationId xmlns:a16="http://schemas.microsoft.com/office/drawing/2014/main" id="{911F6760-95B4-4AE0-A458-E5660E4A1AD2}"/>
              </a:ext>
            </a:extLst>
          </p:cNvPr>
          <p:cNvSpPr txBox="1">
            <a:spLocks/>
          </p:cNvSpPr>
          <p:nvPr/>
        </p:nvSpPr>
        <p:spPr>
          <a:xfrm>
            <a:off x="693418" y="1162771"/>
            <a:ext cx="10908032" cy="424155"/>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342900" indent="-342900" defTabSz="914400">
              <a:spcBef>
                <a:spcPts val="300"/>
              </a:spcBef>
              <a:buFont typeface="Wingdings" panose="05000000000000000000" pitchFamily="2" charset="2"/>
              <a:buChar char="q"/>
            </a:pPr>
            <a:r>
              <a:rPr lang="en-US" altLang="ko-KR" sz="18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In</a:t>
            </a:r>
            <a:r>
              <a:rPr lang="ko-KR" altLang="en-US" sz="18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 </a:t>
            </a:r>
            <a:r>
              <a:rPr lang="en-US" altLang="ko-KR" sz="18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Rel-19 Ambient IoT WID, </a:t>
            </a:r>
          </a:p>
        </p:txBody>
      </p:sp>
      <p:sp>
        <p:nvSpPr>
          <p:cNvPr id="6" name="텍스트 개체 틀 5">
            <a:extLst>
              <a:ext uri="{FF2B5EF4-FFF2-40B4-BE49-F238E27FC236}">
                <a16:creationId xmlns:a16="http://schemas.microsoft.com/office/drawing/2014/main" id="{5D124964-9588-499E-A3EC-4F7D5EDAACDB}"/>
              </a:ext>
            </a:extLst>
          </p:cNvPr>
          <p:cNvSpPr txBox="1">
            <a:spLocks/>
          </p:cNvSpPr>
          <p:nvPr/>
        </p:nvSpPr>
        <p:spPr>
          <a:xfrm>
            <a:off x="693418" y="4065041"/>
            <a:ext cx="10446509" cy="1983380"/>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342900" indent="-342900" defTabSz="914400">
              <a:spcBef>
                <a:spcPts val="300"/>
              </a:spcBef>
              <a:buFont typeface="Wingdings" panose="05000000000000000000" pitchFamily="2" charset="2"/>
              <a:buChar char="q"/>
            </a:pPr>
            <a:r>
              <a:rPr lang="en-US" altLang="ko-KR" sz="18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Samsung’s view</a:t>
            </a:r>
          </a:p>
          <a:p>
            <a:pPr marL="620162" lvl="1" indent="-342900" defTabSz="914400">
              <a:spcBef>
                <a:spcPts val="600"/>
              </a:spcBef>
              <a:buFont typeface="Wingdings" panose="05000000000000000000" pitchFamily="2" charset="2"/>
              <a:buChar char="§"/>
            </a:pPr>
            <a:r>
              <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It is clearly mentioned only convolutional code is applied for D2R and no FEC for R2D. Discussion should be focus on whether other generator polynomials is needed, not for no FEC support as we agreed in WID.</a:t>
            </a:r>
          </a:p>
          <a:p>
            <a:pPr marL="620162" lvl="1" indent="-342900" defTabSz="914400">
              <a:spcBef>
                <a:spcPts val="600"/>
              </a:spcBef>
              <a:buFont typeface="Wingdings" panose="05000000000000000000" pitchFamily="2" charset="2"/>
              <a:buChar char="§"/>
            </a:pPr>
            <a:r>
              <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If no FEC is supported for D2R, RAN1 should design the signaling and operation of dynamic FEC on/off for code rate control of D2R and we believe this is up-scoping.</a:t>
            </a:r>
          </a:p>
          <a:p>
            <a:pPr lvl="1" defTabSz="914400">
              <a:spcBef>
                <a:spcPts val="600"/>
              </a:spcBef>
            </a:pPr>
            <a:endParaRPr lang="en-US" altLang="ko-KR" sz="16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4" name="Table 2">
            <a:extLst>
              <a:ext uri="{FF2B5EF4-FFF2-40B4-BE49-F238E27FC236}">
                <a16:creationId xmlns:a16="http://schemas.microsoft.com/office/drawing/2014/main" id="{6CCD6634-80AE-1A7A-22AC-131822DB0634}"/>
              </a:ext>
            </a:extLst>
          </p:cNvPr>
          <p:cNvGraphicFramePr>
            <a:graphicFrameLocks noGrp="1"/>
          </p:cNvGraphicFramePr>
          <p:nvPr>
            <p:extLst>
              <p:ext uri="{D42A27DB-BD31-4B8C-83A1-F6EECF244321}">
                <p14:modId xmlns:p14="http://schemas.microsoft.com/office/powerpoint/2010/main" val="67076426"/>
              </p:ext>
            </p:extLst>
          </p:nvPr>
        </p:nvGraphicFramePr>
        <p:xfrm>
          <a:off x="1154941" y="1722819"/>
          <a:ext cx="9984986" cy="1009495"/>
        </p:xfrm>
        <a:graphic>
          <a:graphicData uri="http://schemas.openxmlformats.org/drawingml/2006/table">
            <a:tbl>
              <a:tblPr firstRow="1" bandRow="1">
                <a:tableStyleId>{5940675A-B579-460E-94D1-54222C63F5DA}</a:tableStyleId>
              </a:tblPr>
              <a:tblGrid>
                <a:gridCol w="9984986">
                  <a:extLst>
                    <a:ext uri="{9D8B030D-6E8A-4147-A177-3AD203B41FA5}">
                      <a16:colId xmlns:a16="http://schemas.microsoft.com/office/drawing/2014/main" val="3285556933"/>
                    </a:ext>
                  </a:extLst>
                </a:gridCol>
              </a:tblGrid>
              <a:tr h="1009495">
                <a:tc>
                  <a:txBody>
                    <a:bodyPr/>
                    <a:lstStyle/>
                    <a:p>
                      <a:pPr marL="342900" lvl="0" indent="-342900" algn="just" hangingPunct="0">
                        <a:spcAft>
                          <a:spcPts val="600"/>
                        </a:spcAft>
                        <a:buFont typeface="Symbol" panose="05050102010706020507" pitchFamily="18" charset="2"/>
                        <a:buChar char=""/>
                      </a:pPr>
                      <a:r>
                        <a:rPr lang="en-US" altLang="ko-KR" sz="1600" dirty="0">
                          <a:effectLst/>
                          <a:latin typeface="Times New Roman" panose="02020603050405020304" pitchFamily="18" charset="0"/>
                          <a:ea typeface="SimSun" panose="02010600030101010101" pitchFamily="2" charset="-122"/>
                        </a:rPr>
                        <a:t>WID for Rel-19 Ambient IoT:</a:t>
                      </a:r>
                      <a:endParaRPr lang="ko-KR" altLang="ko-KR" sz="1600" dirty="0">
                        <a:effectLst/>
                        <a:latin typeface="Times New Roman" panose="02020603050405020304" pitchFamily="18" charset="0"/>
                        <a:ea typeface="DengXian" panose="02010600030101010101" pitchFamily="2" charset="-122"/>
                      </a:endParaRPr>
                    </a:p>
                    <a:p>
                      <a:pPr marL="742950" lvl="1" indent="-285750" algn="just" hangingPunct="0">
                        <a:spcAft>
                          <a:spcPts val="600"/>
                        </a:spcAft>
                        <a:buFont typeface="Courier New" panose="02070309020205020404" pitchFamily="49" charset="0"/>
                        <a:buChar char="o"/>
                      </a:pPr>
                      <a:r>
                        <a:rPr lang="en-US" altLang="ko-KR" sz="1600" dirty="0">
                          <a:effectLst/>
                          <a:latin typeface="Times New Roman" panose="02020603050405020304" pitchFamily="18" charset="0"/>
                          <a:ea typeface="SimSun" panose="02010600030101010101" pitchFamily="2" charset="-122"/>
                        </a:rPr>
                        <a:t>R2D does not support FEC. D2R supports only convolutional code with generator polynomials as per TS 36.212 (unless RAN1 decides to use other generator polynomials by RAN1#120bis).</a:t>
                      </a:r>
                    </a:p>
                  </a:txBody>
                  <a:tcPr/>
                </a:tc>
                <a:extLst>
                  <a:ext uri="{0D108BD9-81ED-4DB2-BD59-A6C34878D82A}">
                    <a16:rowId xmlns:a16="http://schemas.microsoft.com/office/drawing/2014/main" val="3810228252"/>
                  </a:ext>
                </a:extLst>
              </a:tr>
            </a:tbl>
          </a:graphicData>
        </a:graphic>
      </p:graphicFrame>
      <p:sp>
        <p:nvSpPr>
          <p:cNvPr id="7" name="텍스트 개체 틀 5">
            <a:extLst>
              <a:ext uri="{FF2B5EF4-FFF2-40B4-BE49-F238E27FC236}">
                <a16:creationId xmlns:a16="http://schemas.microsoft.com/office/drawing/2014/main" id="{50208CC0-9C4D-93EF-B534-95AF6B33E5D5}"/>
              </a:ext>
            </a:extLst>
          </p:cNvPr>
          <p:cNvSpPr txBox="1">
            <a:spLocks/>
          </p:cNvSpPr>
          <p:nvPr/>
        </p:nvSpPr>
        <p:spPr>
          <a:xfrm>
            <a:off x="693418" y="3165513"/>
            <a:ext cx="10446509" cy="1304321"/>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342900" indent="-342900" defTabSz="914400">
              <a:spcBef>
                <a:spcPts val="300"/>
              </a:spcBef>
              <a:buFont typeface="Wingdings" panose="05000000000000000000" pitchFamily="2" charset="2"/>
              <a:buChar char="q"/>
            </a:pPr>
            <a:r>
              <a:rPr lang="en-US" altLang="ko-KR" sz="18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Discussion on supporting FEC in D2R</a:t>
            </a:r>
          </a:p>
          <a:p>
            <a:pPr marL="620162" lvl="1" indent="-342900" defTabSz="914400">
              <a:spcBef>
                <a:spcPts val="600"/>
              </a:spcBef>
              <a:buFont typeface="Wingdings" panose="05000000000000000000" pitchFamily="2" charset="2"/>
              <a:buChar char="§"/>
            </a:pPr>
            <a:r>
              <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In RAN1, whether “no FEC support in D2R” is available option in the WID description was discussed</a:t>
            </a:r>
          </a:p>
          <a:p>
            <a:pPr lvl="1" defTabSz="914400">
              <a:spcBef>
                <a:spcPts val="600"/>
              </a:spcBef>
            </a:pPr>
            <a:endParaRPr lang="en-US" altLang="ko-KR" sz="16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76243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3FADD0-DC96-4BCE-B28E-FE5DF7E2C2E6}"/>
              </a:ext>
            </a:extLst>
          </p:cNvPr>
          <p:cNvSpPr>
            <a:spLocks noGrp="1"/>
          </p:cNvSpPr>
          <p:nvPr>
            <p:ph type="body" idx="1"/>
          </p:nvPr>
        </p:nvSpPr>
        <p:spPr/>
        <p:txBody>
          <a:bodyPr/>
          <a:lstStyle/>
          <a:p>
            <a:r>
              <a:rPr lang="en-US" dirty="0"/>
              <a:t>Proposal</a:t>
            </a:r>
          </a:p>
        </p:txBody>
      </p:sp>
      <p:sp>
        <p:nvSpPr>
          <p:cNvPr id="5" name="텍스트 개체 틀 5">
            <a:extLst>
              <a:ext uri="{FF2B5EF4-FFF2-40B4-BE49-F238E27FC236}">
                <a16:creationId xmlns:a16="http://schemas.microsoft.com/office/drawing/2014/main" id="{911F6760-95B4-4AE0-A458-E5660E4A1AD2}"/>
              </a:ext>
            </a:extLst>
          </p:cNvPr>
          <p:cNvSpPr txBox="1">
            <a:spLocks/>
          </p:cNvSpPr>
          <p:nvPr/>
        </p:nvSpPr>
        <p:spPr>
          <a:xfrm>
            <a:off x="693418" y="1162771"/>
            <a:ext cx="10908032" cy="424155"/>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342900" indent="-342900" defTabSz="914400">
              <a:spcBef>
                <a:spcPts val="300"/>
              </a:spcBef>
              <a:buFont typeface="Wingdings" panose="05000000000000000000" pitchFamily="2" charset="2"/>
              <a:buChar char="q"/>
            </a:pPr>
            <a:endParaRPr lang="en-US" altLang="ko-KR" sz="18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2">
            <a:extLst>
              <a:ext uri="{FF2B5EF4-FFF2-40B4-BE49-F238E27FC236}">
                <a16:creationId xmlns:a16="http://schemas.microsoft.com/office/drawing/2014/main" id="{FC00F41C-AAA7-4332-A537-4478E2F2E98E}"/>
              </a:ext>
            </a:extLst>
          </p:cNvPr>
          <p:cNvGraphicFramePr>
            <a:graphicFrameLocks noGrp="1"/>
          </p:cNvGraphicFramePr>
          <p:nvPr>
            <p:extLst>
              <p:ext uri="{D42A27DB-BD31-4B8C-83A1-F6EECF244321}">
                <p14:modId xmlns:p14="http://schemas.microsoft.com/office/powerpoint/2010/main" val="2667250804"/>
              </p:ext>
            </p:extLst>
          </p:nvPr>
        </p:nvGraphicFramePr>
        <p:xfrm>
          <a:off x="1396586" y="2414698"/>
          <a:ext cx="9984986" cy="1219200"/>
        </p:xfrm>
        <a:graphic>
          <a:graphicData uri="http://schemas.openxmlformats.org/drawingml/2006/table">
            <a:tbl>
              <a:tblPr firstRow="1" bandRow="1">
                <a:tableStyleId>{5940675A-B579-460E-94D1-54222C63F5DA}</a:tableStyleId>
              </a:tblPr>
              <a:tblGrid>
                <a:gridCol w="9984986">
                  <a:extLst>
                    <a:ext uri="{9D8B030D-6E8A-4147-A177-3AD203B41FA5}">
                      <a16:colId xmlns:a16="http://schemas.microsoft.com/office/drawing/2014/main" val="3285556933"/>
                    </a:ext>
                  </a:extLst>
                </a:gridCol>
              </a:tblGrid>
              <a:tr h="1157650">
                <a:tc>
                  <a:txBody>
                    <a:bodyPr/>
                    <a:lstStyle/>
                    <a:p>
                      <a:pPr marL="342900" lvl="0" indent="-342900" algn="just" hangingPunct="0">
                        <a:spcAft>
                          <a:spcPts val="600"/>
                        </a:spcAft>
                        <a:buFont typeface="Symbol" panose="05050102010706020507" pitchFamily="18" charset="2"/>
                        <a:buChar char=""/>
                      </a:pPr>
                      <a:r>
                        <a:rPr lang="en-US" altLang="ko-KR" sz="1600" dirty="0">
                          <a:effectLst/>
                          <a:latin typeface="Times New Roman" panose="02020603050405020304" pitchFamily="18" charset="0"/>
                          <a:ea typeface="SimSun" panose="02010600030101010101" pitchFamily="2" charset="-122"/>
                        </a:rPr>
                        <a:t>WID for Rel-19 Ambient IoT:</a:t>
                      </a:r>
                      <a:endParaRPr lang="ko-KR" altLang="ko-KR" sz="1600" dirty="0">
                        <a:effectLst/>
                        <a:latin typeface="Times New Roman" panose="02020603050405020304" pitchFamily="18" charset="0"/>
                        <a:ea typeface="DengXian" panose="02010600030101010101" pitchFamily="2" charset="-122"/>
                      </a:endParaRPr>
                    </a:p>
                    <a:p>
                      <a:pPr marL="742950" lvl="1" indent="-285750" algn="just" hangingPunct="0">
                        <a:spcAft>
                          <a:spcPts val="600"/>
                        </a:spcAft>
                        <a:buFont typeface="Courier New" panose="02070309020205020404" pitchFamily="49" charset="0"/>
                        <a:buChar char="o"/>
                      </a:pPr>
                      <a:r>
                        <a:rPr lang="en-US" altLang="ko-KR" sz="1600" dirty="0">
                          <a:effectLst/>
                          <a:latin typeface="Times New Roman" panose="02020603050405020304" pitchFamily="18" charset="0"/>
                          <a:ea typeface="SimSun" panose="02010600030101010101" pitchFamily="2" charset="-122"/>
                        </a:rPr>
                        <a:t>R2D does not support FEC. D2R supports only convolutional code with generator polynomials as per TS 36.212 (unless RAN1 decides to use other generator polynomials by RAN1#120bis).</a:t>
                      </a:r>
                    </a:p>
                    <a:p>
                      <a:pPr marL="742950" lvl="1" indent="-285750" algn="just" hangingPunct="0">
                        <a:spcAft>
                          <a:spcPts val="600"/>
                        </a:spcAft>
                        <a:buFont typeface="Courier New" panose="02070309020205020404" pitchFamily="49" charset="0"/>
                        <a:buChar char="o"/>
                      </a:pPr>
                      <a:r>
                        <a:rPr lang="en-US" altLang="ko-KR" sz="1600" dirty="0">
                          <a:effectLst/>
                          <a:highlight>
                            <a:srgbClr val="FFFF00"/>
                          </a:highlight>
                          <a:latin typeface="Times New Roman" panose="02020603050405020304" pitchFamily="18" charset="0"/>
                          <a:ea typeface="SimSun" panose="02010600030101010101" pitchFamily="2" charset="-122"/>
                        </a:rPr>
                        <a:t>Note: D2R without FEC is not in the scope.</a:t>
                      </a:r>
                    </a:p>
                  </a:txBody>
                  <a:tcPr/>
                </a:tc>
                <a:extLst>
                  <a:ext uri="{0D108BD9-81ED-4DB2-BD59-A6C34878D82A}">
                    <a16:rowId xmlns:a16="http://schemas.microsoft.com/office/drawing/2014/main" val="3810228252"/>
                  </a:ext>
                </a:extLst>
              </a:tr>
            </a:tbl>
          </a:graphicData>
        </a:graphic>
      </p:graphicFrame>
      <p:sp>
        <p:nvSpPr>
          <p:cNvPr id="6" name="텍스트 개체 틀 5">
            <a:extLst>
              <a:ext uri="{FF2B5EF4-FFF2-40B4-BE49-F238E27FC236}">
                <a16:creationId xmlns:a16="http://schemas.microsoft.com/office/drawing/2014/main" id="{5D124964-9588-499E-A3EC-4F7D5EDAACDB}"/>
              </a:ext>
            </a:extLst>
          </p:cNvPr>
          <p:cNvSpPr txBox="1">
            <a:spLocks/>
          </p:cNvSpPr>
          <p:nvPr/>
        </p:nvSpPr>
        <p:spPr>
          <a:xfrm>
            <a:off x="693415" y="1898645"/>
            <a:ext cx="10446509" cy="1703387"/>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620162" lvl="1" indent="-342900" defTabSz="914400">
              <a:spcBef>
                <a:spcPts val="600"/>
              </a:spcBef>
              <a:buFont typeface="Wingdings" panose="05000000000000000000" pitchFamily="2" charset="2"/>
              <a:buChar char="§"/>
            </a:pPr>
            <a:r>
              <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Proposal: no FEC in D2R is not in the scope and if clarification in WID is really needed, we can update as</a:t>
            </a:r>
          </a:p>
          <a:p>
            <a:pPr marL="897424" lvl="2" indent="-342900" defTabSz="914400">
              <a:spcBef>
                <a:spcPts val="600"/>
              </a:spcBef>
              <a:buFont typeface="Wingdings" panose="05000000000000000000" pitchFamily="2" charset="2"/>
              <a:buChar char="§"/>
            </a:pPr>
            <a:endPar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620162" lvl="1" indent="-342900" defTabSz="914400">
              <a:spcBef>
                <a:spcPts val="600"/>
              </a:spcBef>
              <a:buFont typeface="Wingdings" panose="05000000000000000000" pitchFamily="2" charset="2"/>
              <a:buChar char="§"/>
            </a:pPr>
            <a:endPar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marL="620162" lvl="1" indent="-342900" defTabSz="914400">
              <a:spcBef>
                <a:spcPts val="600"/>
              </a:spcBef>
              <a:buFont typeface="Wingdings" panose="05000000000000000000" pitchFamily="2" charset="2"/>
              <a:buChar char="§"/>
            </a:pPr>
            <a:endParaRPr lang="en-US" altLang="ko-KR" sz="1600" kern="0" dirty="0">
              <a:solidFill>
                <a:sysClr val="windowText" lastClr="000000"/>
              </a:solidFill>
            </a:endParaRPr>
          </a:p>
        </p:txBody>
      </p:sp>
      <p:sp>
        <p:nvSpPr>
          <p:cNvPr id="7" name="텍스트 개체 틀 5">
            <a:extLst>
              <a:ext uri="{FF2B5EF4-FFF2-40B4-BE49-F238E27FC236}">
                <a16:creationId xmlns:a16="http://schemas.microsoft.com/office/drawing/2014/main" id="{E13CB706-6FC8-4443-B32E-423CB4FBDBDF}"/>
              </a:ext>
            </a:extLst>
          </p:cNvPr>
          <p:cNvSpPr txBox="1">
            <a:spLocks/>
          </p:cNvSpPr>
          <p:nvPr/>
        </p:nvSpPr>
        <p:spPr>
          <a:xfrm>
            <a:off x="693415" y="1058219"/>
            <a:ext cx="10446509" cy="1304321"/>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342900" indent="-342900" defTabSz="914400">
              <a:spcBef>
                <a:spcPts val="300"/>
              </a:spcBef>
              <a:buFont typeface="Wingdings" panose="05000000000000000000" pitchFamily="2" charset="2"/>
              <a:buChar char="q"/>
            </a:pPr>
            <a:r>
              <a:rPr lang="en-US" altLang="ko-KR" sz="20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Based on our view, no update is needed in WID but need clear guidance to WG discussion from RAN</a:t>
            </a:r>
            <a:endParaRPr lang="en-US" altLang="ko-KR" sz="20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lvl="1" defTabSz="914400">
              <a:spcBef>
                <a:spcPts val="600"/>
              </a:spcBef>
            </a:pPr>
            <a:endPar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01274142"/>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2">
      <a:majorFont>
        <a:latin typeface="Samsung Sharp Sans"/>
        <a:ea typeface="Samsung Sharp Sans Bold"/>
        <a:cs typeface=""/>
      </a:majorFont>
      <a:minorFont>
        <a:latin typeface="SamsungOne 400"/>
        <a:ea typeface="SamsungOne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neSamsung_Presentation Duplex Presentation for Rel-19 Outside.pptx" id="{5A5AB07C-70FC-4CC8-847C-6F142F9DCD6C}" vid="{B674D851-7B73-4FC5-A88C-EAC4DE221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4C05A0-4031-458C-93F9-657B34B48EEA}">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DE0627B-C306-4245-9F22-903A5A9B3F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OneSamsung_Presentation Duplex Presentation for Rel-19 Outside</Template>
  <TotalTime>30816</TotalTime>
  <Words>276</Words>
  <Application>Microsoft Office PowerPoint</Application>
  <PresentationFormat>와이드스크린</PresentationFormat>
  <Paragraphs>23</Paragraphs>
  <Slides>3</Slides>
  <Notes>0</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3</vt:i4>
      </vt:variant>
    </vt:vector>
  </HeadingPairs>
  <TitlesOfParts>
    <vt:vector size="13" baseType="lpstr">
      <vt:lpstr>SamsungOneKoreanOTF 400</vt:lpstr>
      <vt:lpstr>Calibri</vt:lpstr>
      <vt:lpstr>Courier New</vt:lpstr>
      <vt:lpstr>Samsung Sharp Sans Bold</vt:lpstr>
      <vt:lpstr>SamsungOne 400</vt:lpstr>
      <vt:lpstr>SamsungOne 700</vt:lpstr>
      <vt:lpstr>Symbol</vt:lpstr>
      <vt:lpstr>Times New Roman</vt:lpstr>
      <vt:lpstr>Wingdings</vt:lpstr>
      <vt:lpstr>Samsung Master</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지형주/통신표준연구팀(SR)/삼성전자</dc:creator>
  <cp:lastModifiedBy>Samsung Hyoung-ju JI</cp:lastModifiedBy>
  <cp:revision>483</cp:revision>
  <cp:lastPrinted>2017-12-18T22:10:10Z</cp:lastPrinted>
  <dcterms:created xsi:type="dcterms:W3CDTF">2023-05-31T23:46:01Z</dcterms:created>
  <dcterms:modified xsi:type="dcterms:W3CDTF">2025-02-28T02:09:18Z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ies>
</file>