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27"/>
  </p:notesMasterIdLst>
  <p:sldIdLst>
    <p:sldId id="434" r:id="rId3"/>
    <p:sldId id="1085" r:id="rId4"/>
    <p:sldId id="1110" r:id="rId5"/>
    <p:sldId id="1175" r:id="rId6"/>
    <p:sldId id="1121" r:id="rId7"/>
    <p:sldId id="1090" r:id="rId8"/>
    <p:sldId id="1094" r:id="rId9"/>
    <p:sldId id="1111" r:id="rId10"/>
    <p:sldId id="1089" r:id="rId11"/>
    <p:sldId id="1096" r:id="rId12"/>
    <p:sldId id="1184" r:id="rId13"/>
    <p:sldId id="1186" r:id="rId14"/>
    <p:sldId id="1185" r:id="rId15"/>
    <p:sldId id="1187" r:id="rId16"/>
    <p:sldId id="1188" r:id="rId17"/>
    <p:sldId id="1189" r:id="rId18"/>
    <p:sldId id="1097" r:id="rId19"/>
    <p:sldId id="923" r:id="rId20"/>
    <p:sldId id="910" r:id="rId21"/>
    <p:sldId id="1190" r:id="rId22"/>
    <p:sldId id="1183" r:id="rId23"/>
    <p:sldId id="1113" r:id="rId24"/>
    <p:sldId id="1174" r:id="rId25"/>
    <p:sldId id="1162" r:id="rId26"/>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A9094D7-FD4A-8623-B5B8-3B654255A953}" name="Daniel Chen Larsson" initials="DCL" userId="Daniel Chen Larsson"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92D050"/>
    <a:srgbClr val="FA7100"/>
    <a:srgbClr val="C5C5C5"/>
    <a:srgbClr val="C800BE"/>
    <a:srgbClr val="FFA7A7"/>
    <a:srgbClr val="53FFA1"/>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6357" autoAdjust="0"/>
  </p:normalViewPr>
  <p:slideViewPr>
    <p:cSldViewPr snapToGrid="0">
      <p:cViewPr varScale="1">
        <p:scale>
          <a:sx n="77" d="100"/>
          <a:sy n="77" d="100"/>
        </p:scale>
        <p:origin x="300" y="267"/>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3/14/2025</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FD39E0-52DC-4E29-9B33-7D479C89A1F8}" type="slidenum">
              <a:rPr lang="en-US" smtClean="0"/>
              <a:t>5</a:t>
            </a:fld>
            <a:endParaRPr lang="en-US"/>
          </a:p>
        </p:txBody>
      </p:sp>
    </p:spTree>
    <p:extLst>
      <p:ext uri="{BB962C8B-B14F-4D97-AF65-F5344CB8AC3E}">
        <p14:creationId xmlns:p14="http://schemas.microsoft.com/office/powerpoint/2010/main" val="23566538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8"/>
            <a:ext cx="6099411"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1026" name="Picture 1">
            <a:extLst>
              <a:ext uri="{FF2B5EF4-FFF2-40B4-BE49-F238E27FC236}">
                <a16:creationId xmlns:a16="http://schemas.microsoft.com/office/drawing/2014/main" id="{4338F59A-BA49-4F59-9A25-4591FB314DB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
        <p:nvSpPr>
          <p:cNvPr id="5" name="Slide Number Placeholder 5">
            <a:extLst>
              <a:ext uri="{FF2B5EF4-FFF2-40B4-BE49-F238E27FC236}">
                <a16:creationId xmlns:a16="http://schemas.microsoft.com/office/drawing/2014/main" id="{10107ACB-6C9C-4721-BBBF-F429AA9FB76B}"/>
              </a:ext>
            </a:extLst>
          </p:cNvPr>
          <p:cNvSpPr txBox="1">
            <a:spLocks/>
          </p:cNvSpPr>
          <p:nvPr userDrawn="1"/>
        </p:nvSpPr>
        <p:spPr>
          <a:xfrm>
            <a:off x="687301" y="6421261"/>
            <a:ext cx="650431" cy="164340"/>
          </a:xfrm>
          <a:prstGeom prst="rect">
            <a:avLst/>
          </a:prstGeom>
        </p:spPr>
        <p:txBody>
          <a:bodyPr wrap="square"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068" dirty="0">
                <a:solidFill>
                  <a:schemeClr val="tx2"/>
                </a:solidFill>
                <a:latin typeface="Arial" panose="020B0604020202020204" pitchFamily="34" charset="0"/>
                <a:ea typeface="Nokia Pure Text Light" panose="020B0304040602060303" pitchFamily="34" charset="0"/>
                <a:cs typeface="Arial" panose="020B0604020202020204" pitchFamily="34" charset="0"/>
              </a:rPr>
              <a:t>Slide </a:t>
            </a: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sldNum="0" hd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ftp/tsg_ran/TSG_RAN/TSGR_106/Docs/RP-243292.zip" TargetMode="External"/><Relationship Id="rId2" Type="http://schemas.openxmlformats.org/officeDocument/2006/relationships/hyperlink" Target="http://www.3gpp.org/ftp/tsg_ran/TSG_RAN/TSGR_103/Docs/RP-240790.zip" TargetMode="Externa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hyperlink" Target="http://www.3gpp.org/ftp/tsg_ran/TSG_RAN/TSGR_106/Docs/RP-243292.zi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hyperlink" Target="http://www.3gpp.org/ftp/tsg_ran/TSG_RAN/TSGR_106/Docs/RP-243292.zip" TargetMode="Externa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872876" y="2482049"/>
            <a:ext cx="11267772" cy="1470025"/>
          </a:xfrm>
        </p:spPr>
        <p:txBody>
          <a:bodyPr/>
          <a:lstStyle/>
          <a:p>
            <a:r>
              <a:rPr lang="en-US" sz="4800" b="1" dirty="0"/>
              <a:t>Summary for RAN Release 20 5G-Adv</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2335328" y="4520631"/>
            <a:ext cx="10324867" cy="965771"/>
          </a:xfrm>
        </p:spPr>
        <p:txBody>
          <a:bodyPr/>
          <a:lstStyle/>
          <a:p>
            <a:r>
              <a:rPr lang="en-US" sz="3200" b="1" u="sng" dirty="0"/>
              <a:t>Source:</a:t>
            </a:r>
            <a:r>
              <a:rPr lang="en-US" sz="3200" b="1" dirty="0"/>
              <a:t> RAN Vice Chairs, RAN1, RAN2, RAN3, RAN4 Chairs</a:t>
            </a:r>
          </a:p>
        </p:txBody>
      </p:sp>
      <p:sp>
        <p:nvSpPr>
          <p:cNvPr id="4" name="TextBox 3">
            <a:extLst>
              <a:ext uri="{FF2B5EF4-FFF2-40B4-BE49-F238E27FC236}">
                <a16:creationId xmlns:a16="http://schemas.microsoft.com/office/drawing/2014/main" id="{793DB5AC-614B-B1CF-4C9C-B20D4ECF10DA}"/>
              </a:ext>
            </a:extLst>
          </p:cNvPr>
          <p:cNvSpPr txBox="1"/>
          <p:nvPr/>
        </p:nvSpPr>
        <p:spPr>
          <a:xfrm>
            <a:off x="11597873" y="313511"/>
            <a:ext cx="3000650" cy="1631216"/>
          </a:xfrm>
          <a:prstGeom prst="rect">
            <a:avLst/>
          </a:prstGeom>
          <a:noFill/>
        </p:spPr>
        <p:txBody>
          <a:bodyPr wrap="square" rtlCol="0">
            <a:spAutoFit/>
          </a:bodyPr>
          <a:lstStyle/>
          <a:p>
            <a:r>
              <a:rPr lang="en-US" sz="2000" dirty="0"/>
              <a:t>3GPP TSG RAN#107</a:t>
            </a:r>
          </a:p>
          <a:p>
            <a:r>
              <a:rPr lang="en-US" sz="2000" dirty="0"/>
              <a:t>12</a:t>
            </a:r>
            <a:r>
              <a:rPr lang="en-US" sz="2000" baseline="30000" dirty="0"/>
              <a:t>th</a:t>
            </a:r>
            <a:r>
              <a:rPr lang="en-US" sz="2000" dirty="0"/>
              <a:t> – 14</a:t>
            </a:r>
            <a:r>
              <a:rPr lang="en-US" sz="2000" baseline="30000" dirty="0"/>
              <a:t>th</a:t>
            </a:r>
            <a:r>
              <a:rPr lang="en-US" sz="2000" dirty="0"/>
              <a:t>  March 2025</a:t>
            </a:r>
          </a:p>
          <a:p>
            <a:r>
              <a:rPr lang="en-US" sz="2000" dirty="0"/>
              <a:t>Incheon, Korea</a:t>
            </a:r>
          </a:p>
          <a:p>
            <a:endParaRPr lang="en-US" sz="2000" dirty="0"/>
          </a:p>
          <a:p>
            <a:r>
              <a:rPr lang="en-US" sz="2000" dirty="0"/>
              <a:t>Agenda Item: 15.1 </a:t>
            </a:r>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83664" y="138223"/>
            <a:ext cx="13861278" cy="1143000"/>
          </a:xfrm>
        </p:spPr>
        <p:txBody>
          <a:bodyPr/>
          <a:lstStyle/>
          <a:p>
            <a:r>
              <a:rPr lang="en-US" sz="3600" b="1" dirty="0"/>
              <a:t>List of Potential RAN2-led Items for Subsequent Discussion till RAN#108</a:t>
            </a:r>
          </a:p>
        </p:txBody>
      </p:sp>
      <p:sp>
        <p:nvSpPr>
          <p:cNvPr id="3" name="TextBox 2">
            <a:extLst>
              <a:ext uri="{FF2B5EF4-FFF2-40B4-BE49-F238E27FC236}">
                <a16:creationId xmlns:a16="http://schemas.microsoft.com/office/drawing/2014/main" id="{FB743C05-78BC-3CE4-8054-F9B7B839DE1B}"/>
              </a:ext>
            </a:extLst>
          </p:cNvPr>
          <p:cNvSpPr txBox="1"/>
          <p:nvPr/>
        </p:nvSpPr>
        <p:spPr>
          <a:xfrm>
            <a:off x="9276543" y="2009237"/>
            <a:ext cx="4058025" cy="1169551"/>
          </a:xfrm>
          <a:prstGeom prst="rect">
            <a:avLst/>
          </a:prstGeom>
          <a:noFill/>
        </p:spPr>
        <p:txBody>
          <a:bodyPr wrap="square">
            <a:spAutoFit/>
          </a:bodyPr>
          <a:lstStyle/>
          <a:p>
            <a:r>
              <a:rPr lang="en-US" sz="1400" b="1" dirty="0">
                <a:effectLst/>
                <a:latin typeface="Arial" panose="020B0604020202020204" pitchFamily="34" charset="0"/>
                <a:ea typeface="Batang" panose="02030600000101010101" pitchFamily="18" charset="-127"/>
              </a:rPr>
              <a:t>Additional details </a:t>
            </a:r>
            <a:r>
              <a:rPr lang="en-US" sz="1400" b="1" dirty="0">
                <a:latin typeface="Arial" panose="020B0604020202020204" pitchFamily="34" charset="0"/>
                <a:ea typeface="Batang" panose="02030600000101010101" pitchFamily="18" charset="-127"/>
              </a:rPr>
              <a:t>can be found in </a:t>
            </a:r>
            <a:r>
              <a:rPr lang="en-US" sz="1400" b="1" dirty="0">
                <a:effectLst/>
                <a:latin typeface="Arial" panose="020B0604020202020204" pitchFamily="34" charset="0"/>
                <a:ea typeface="Batang" panose="02030600000101010101" pitchFamily="18" charset="-127"/>
              </a:rPr>
              <a:t>moderator summary in </a:t>
            </a:r>
            <a:r>
              <a:rPr lang="en-US" sz="1400" b="1" dirty="0">
                <a:latin typeface="Arial" panose="020B0604020202020204" pitchFamily="34" charset="0"/>
                <a:ea typeface="Batang" panose="02030600000101010101" pitchFamily="18" charset="-127"/>
              </a:rPr>
              <a:t>RP-250803</a:t>
            </a:r>
          </a:p>
          <a:p>
            <a:pPr marL="285750" indent="-285750">
              <a:buFont typeface="Wingdings" panose="05000000000000000000" pitchFamily="2" charset="2"/>
              <a:buChar char="§"/>
            </a:pPr>
            <a:r>
              <a:rPr lang="en-US" sz="1400" dirty="0">
                <a:effectLst/>
                <a:latin typeface="Arial" panose="020B0604020202020204" pitchFamily="34" charset="0"/>
                <a:ea typeface="Batang" panose="02030600000101010101" pitchFamily="18" charset="-127"/>
              </a:rPr>
              <a:t>RP-250803	Moderator's summary for RAN2 led REL-20 topics	RAN2 Chair (</a:t>
            </a:r>
            <a:r>
              <a:rPr lang="en-US" sz="1400" dirty="0" err="1">
                <a:effectLst/>
                <a:latin typeface="Arial" panose="020B0604020202020204" pitchFamily="34" charset="0"/>
                <a:ea typeface="Batang" panose="02030600000101010101" pitchFamily="18" charset="-127"/>
              </a:rPr>
              <a:t>InterDigital</a:t>
            </a:r>
            <a:r>
              <a:rPr lang="en-US" sz="1400" dirty="0">
                <a:effectLst/>
                <a:latin typeface="Arial" panose="020B0604020202020204" pitchFamily="34" charset="0"/>
                <a:ea typeface="Batang" panose="02030600000101010101" pitchFamily="18" charset="-127"/>
              </a:rPr>
              <a:t>)</a:t>
            </a:r>
            <a:endParaRPr lang="en-US" sz="1400" dirty="0">
              <a:latin typeface="Arial" panose="020B0604020202020204" pitchFamily="34" charset="0"/>
              <a:ea typeface="Batang" panose="02030600000101010101" pitchFamily="18" charset="-127"/>
            </a:endParaRPr>
          </a:p>
        </p:txBody>
      </p:sp>
      <p:graphicFrame>
        <p:nvGraphicFramePr>
          <p:cNvPr id="4" name="Table 5">
            <a:extLst>
              <a:ext uri="{FF2B5EF4-FFF2-40B4-BE49-F238E27FC236}">
                <a16:creationId xmlns:a16="http://schemas.microsoft.com/office/drawing/2014/main" id="{A5D1E4BE-C7C3-A35C-AF97-7B7B3C97D079}"/>
              </a:ext>
            </a:extLst>
          </p:cNvPr>
          <p:cNvGraphicFramePr>
            <a:graphicFrameLocks noGrp="1"/>
          </p:cNvGraphicFramePr>
          <p:nvPr>
            <p:extLst>
              <p:ext uri="{D42A27DB-BD31-4B8C-83A1-F6EECF244321}">
                <p14:modId xmlns:p14="http://schemas.microsoft.com/office/powerpoint/2010/main" val="3425064155"/>
              </p:ext>
            </p:extLst>
          </p:nvPr>
        </p:nvGraphicFramePr>
        <p:xfrm>
          <a:off x="2020697" y="1305502"/>
          <a:ext cx="6903721" cy="3889920"/>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1468657178"/>
                    </a:ext>
                  </a:extLst>
                </a:gridCol>
                <a:gridCol w="3246121">
                  <a:extLst>
                    <a:ext uri="{9D8B030D-6E8A-4147-A177-3AD203B41FA5}">
                      <a16:colId xmlns:a16="http://schemas.microsoft.com/office/drawing/2014/main" val="355880695"/>
                    </a:ext>
                  </a:extLst>
                </a:gridCol>
              </a:tblGrid>
              <a:tr h="720000">
                <a:tc>
                  <a:txBody>
                    <a:bodyPr/>
                    <a:lstStyle/>
                    <a:p>
                      <a:pPr algn="ctr"/>
                      <a:r>
                        <a:rPr lang="en-US" sz="2000" dirty="0"/>
                        <a:t>Title</a:t>
                      </a:r>
                    </a:p>
                  </a:txBody>
                  <a:tcPr anchor="ctr"/>
                </a:tc>
                <a:tc>
                  <a:txBody>
                    <a:bodyPr/>
                    <a:lstStyle/>
                    <a:p>
                      <a:pPr algn="ctr"/>
                      <a:r>
                        <a:rPr lang="en-US" sz="2000" dirty="0"/>
                        <a:t>First-order TU Estimate (# TUs)</a:t>
                      </a:r>
                    </a:p>
                  </a:txBody>
                  <a:tcPr/>
                </a:tc>
                <a:extLst>
                  <a:ext uri="{0D108BD9-81ED-4DB2-BD59-A6C34878D82A}">
                    <a16:rowId xmlns:a16="http://schemas.microsoft.com/office/drawing/2014/main" val="3826817822"/>
                  </a:ext>
                </a:extLst>
              </a:tr>
              <a:tr h="365760">
                <a:tc>
                  <a:txBody>
                    <a:bodyPr/>
                    <a:lstStyle/>
                    <a:p>
                      <a:pPr algn="l"/>
                      <a:r>
                        <a:rPr lang="it-IT" sz="2000" dirty="0"/>
                        <a:t>AI Mobility</a:t>
                      </a:r>
                    </a:p>
                  </a:txBody>
                  <a:tcPr anchor="ctr"/>
                </a:tc>
                <a:tc>
                  <a:txBody>
                    <a:bodyPr/>
                    <a:lstStyle/>
                    <a:p>
                      <a:pPr algn="ctr"/>
                      <a:r>
                        <a:rPr lang="en-US" sz="2000" dirty="0"/>
                        <a:t>[1.5]</a:t>
                      </a:r>
                    </a:p>
                  </a:txBody>
                  <a:tcPr anchor="ctr"/>
                </a:tc>
                <a:extLst>
                  <a:ext uri="{0D108BD9-81ED-4DB2-BD59-A6C34878D82A}">
                    <a16:rowId xmlns:a16="http://schemas.microsoft.com/office/drawing/2014/main" val="1753953129"/>
                  </a:ext>
                </a:extLst>
              </a:tr>
              <a:tr h="365760">
                <a:tc>
                  <a:txBody>
                    <a:bodyPr/>
                    <a:lstStyle/>
                    <a:p>
                      <a:pPr algn="l"/>
                      <a:r>
                        <a:rPr lang="it-IT" sz="2000" dirty="0">
                          <a:solidFill>
                            <a:schemeClr val="tx1"/>
                          </a:solidFill>
                        </a:rPr>
                        <a:t>NTN IoT</a:t>
                      </a:r>
                    </a:p>
                  </a:txBody>
                  <a:tcPr anchor="ctr"/>
                </a:tc>
                <a:tc>
                  <a:txBody>
                    <a:bodyPr/>
                    <a:lstStyle/>
                    <a:p>
                      <a:pPr algn="ctr"/>
                      <a:r>
                        <a:rPr lang="en-US" sz="2000" dirty="0">
                          <a:solidFill>
                            <a:schemeClr val="tx1"/>
                          </a:solidFill>
                        </a:rPr>
                        <a:t>[1]</a:t>
                      </a:r>
                    </a:p>
                  </a:txBody>
                  <a:tcPr anchor="ctr"/>
                </a:tc>
                <a:extLst>
                  <a:ext uri="{0D108BD9-81ED-4DB2-BD59-A6C34878D82A}">
                    <a16:rowId xmlns:a16="http://schemas.microsoft.com/office/drawing/2014/main" val="2432107506"/>
                  </a:ext>
                </a:extLst>
              </a:tr>
              <a:tr h="365760">
                <a:tc>
                  <a:txBody>
                    <a:bodyPr/>
                    <a:lstStyle/>
                    <a:p>
                      <a:pPr algn="l"/>
                      <a:r>
                        <a:rPr lang="en-US" sz="2000" dirty="0"/>
                        <a:t>Mobility </a:t>
                      </a:r>
                    </a:p>
                  </a:txBody>
                  <a:tcPr anchor="ctr"/>
                </a:tc>
                <a:tc>
                  <a:txBody>
                    <a:bodyPr/>
                    <a:lstStyle/>
                    <a:p>
                      <a:pPr algn="ctr"/>
                      <a:r>
                        <a:rPr lang="en-US" sz="2000" dirty="0"/>
                        <a:t>[1]</a:t>
                      </a:r>
                    </a:p>
                  </a:txBody>
                  <a:tcPr anchor="ctr"/>
                </a:tc>
                <a:extLst>
                  <a:ext uri="{0D108BD9-81ED-4DB2-BD59-A6C34878D82A}">
                    <a16:rowId xmlns:a16="http://schemas.microsoft.com/office/drawing/2014/main" val="1185820766"/>
                  </a:ext>
                </a:extLst>
              </a:tr>
              <a:tr h="365760">
                <a:tc>
                  <a:txBody>
                    <a:bodyPr/>
                    <a:lstStyle/>
                    <a:p>
                      <a:pPr algn="l"/>
                      <a:r>
                        <a:rPr lang="en-US" sz="2000" dirty="0"/>
                        <a:t>XR </a:t>
                      </a:r>
                    </a:p>
                  </a:txBody>
                  <a:tcPr anchor="ctr"/>
                </a:tc>
                <a:tc>
                  <a:txBody>
                    <a:bodyPr/>
                    <a:lstStyle/>
                    <a:p>
                      <a:pPr algn="ctr"/>
                      <a:r>
                        <a:rPr lang="en-US" sz="2000" dirty="0"/>
                        <a:t>[1]</a:t>
                      </a:r>
                    </a:p>
                  </a:txBody>
                  <a:tcPr anchor="ctr"/>
                </a:tc>
                <a:extLst>
                  <a:ext uri="{0D108BD9-81ED-4DB2-BD59-A6C34878D82A}">
                    <a16:rowId xmlns:a16="http://schemas.microsoft.com/office/drawing/2014/main" val="209523015"/>
                  </a:ext>
                </a:extLst>
              </a:tr>
              <a:tr h="365760">
                <a:tc>
                  <a:txBody>
                    <a:bodyPr/>
                    <a:lstStyle/>
                    <a:p>
                      <a:pPr algn="l"/>
                      <a:r>
                        <a:rPr lang="en-US" sz="2000" dirty="0"/>
                        <a:t>(RAN1 led) AI PHY</a:t>
                      </a:r>
                    </a:p>
                  </a:txBody>
                  <a:tcPr anchor="ctr"/>
                </a:tc>
                <a:tc>
                  <a:txBody>
                    <a:bodyPr/>
                    <a:lstStyle/>
                    <a:p>
                      <a:pPr algn="ctr"/>
                      <a:r>
                        <a:rPr lang="en-US" sz="2000" dirty="0"/>
                        <a:t>[2]</a:t>
                      </a:r>
                    </a:p>
                  </a:txBody>
                  <a:tcPr anchor="ctr"/>
                </a:tc>
                <a:extLst>
                  <a:ext uri="{0D108BD9-81ED-4DB2-BD59-A6C34878D82A}">
                    <a16:rowId xmlns:a16="http://schemas.microsoft.com/office/drawing/2014/main" val="2382735534"/>
                  </a:ext>
                </a:extLst>
              </a:tr>
              <a:tr h="365760">
                <a:tc>
                  <a:txBody>
                    <a:bodyPr/>
                    <a:lstStyle/>
                    <a:p>
                      <a:pPr algn="l"/>
                      <a:r>
                        <a:rPr lang="en-US" sz="2000" dirty="0"/>
                        <a:t>(RAN1 led) AI IoT</a:t>
                      </a:r>
                    </a:p>
                  </a:txBody>
                  <a:tcPr anchor="ctr"/>
                </a:tc>
                <a:tc>
                  <a:txBody>
                    <a:bodyPr/>
                    <a:lstStyle/>
                    <a:p>
                      <a:pPr algn="ctr"/>
                      <a:r>
                        <a:rPr lang="en-US" sz="2000" dirty="0"/>
                        <a:t>[2]</a:t>
                      </a:r>
                    </a:p>
                  </a:txBody>
                  <a:tcPr anchor="ctr"/>
                </a:tc>
                <a:extLst>
                  <a:ext uri="{0D108BD9-81ED-4DB2-BD59-A6C34878D82A}">
                    <a16:rowId xmlns:a16="http://schemas.microsoft.com/office/drawing/2014/main" val="1153969875"/>
                  </a:ext>
                </a:extLst>
              </a:tr>
              <a:tr h="365760">
                <a:tc>
                  <a:txBody>
                    <a:bodyPr/>
                    <a:lstStyle/>
                    <a:p>
                      <a:pPr algn="l"/>
                      <a:r>
                        <a:rPr lang="en-US" sz="2000" dirty="0"/>
                        <a:t>(RAN1 led) MIMO [0.5]</a:t>
                      </a:r>
                    </a:p>
                  </a:txBody>
                  <a:tcPr anchor="ctr"/>
                </a:tc>
                <a:tc>
                  <a:txBody>
                    <a:bodyPr/>
                    <a:lstStyle/>
                    <a:p>
                      <a:pPr algn="ctr"/>
                      <a:r>
                        <a:rPr lang="en-US" sz="2000" dirty="0"/>
                        <a:t>[0.5]</a:t>
                      </a:r>
                    </a:p>
                  </a:txBody>
                  <a:tcPr anchor="ctr"/>
                </a:tc>
                <a:extLst>
                  <a:ext uri="{0D108BD9-81ED-4DB2-BD59-A6C34878D82A}">
                    <a16:rowId xmlns:a16="http://schemas.microsoft.com/office/drawing/2014/main" val="2741337276"/>
                  </a:ext>
                </a:extLst>
              </a:tr>
              <a:tr h="365760">
                <a:tc>
                  <a:txBody>
                    <a:bodyPr/>
                    <a:lstStyle/>
                    <a:p>
                      <a:pPr algn="l"/>
                      <a:r>
                        <a:rPr lang="en-US" sz="2000" dirty="0"/>
                        <a:t>(RAN1 led) NR NTN</a:t>
                      </a:r>
                    </a:p>
                  </a:txBody>
                  <a:tcPr anchor="ctr"/>
                </a:tc>
                <a:tc>
                  <a:txBody>
                    <a:bodyPr/>
                    <a:lstStyle/>
                    <a:p>
                      <a:pPr algn="ctr"/>
                      <a:r>
                        <a:rPr lang="en-US" sz="2000" dirty="0"/>
                        <a:t>[0.5]</a:t>
                      </a:r>
                    </a:p>
                  </a:txBody>
                  <a:tcPr anchor="ctr"/>
                </a:tc>
                <a:extLst>
                  <a:ext uri="{0D108BD9-81ED-4DB2-BD59-A6C34878D82A}">
                    <a16:rowId xmlns:a16="http://schemas.microsoft.com/office/drawing/2014/main" val="1873376723"/>
                  </a:ext>
                </a:extLst>
              </a:tr>
            </a:tbl>
          </a:graphicData>
        </a:graphic>
      </p:graphicFrame>
      <p:sp>
        <p:nvSpPr>
          <p:cNvPr id="5" name="Content Placeholder 2">
            <a:extLst>
              <a:ext uri="{FF2B5EF4-FFF2-40B4-BE49-F238E27FC236}">
                <a16:creationId xmlns:a16="http://schemas.microsoft.com/office/drawing/2014/main" id="{E0845411-5229-DFCF-8726-46C34F288B7E}"/>
              </a:ext>
            </a:extLst>
          </p:cNvPr>
          <p:cNvSpPr txBox="1">
            <a:spLocks/>
          </p:cNvSpPr>
          <p:nvPr/>
        </p:nvSpPr>
        <p:spPr bwMode="auto">
          <a:xfrm>
            <a:off x="1466359" y="5384550"/>
            <a:ext cx="9513205" cy="137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2"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dirty="0"/>
              <a:t>RAN2 total capacity is 40 TUs</a:t>
            </a:r>
          </a:p>
          <a:p>
            <a:r>
              <a:rPr lang="en-US" sz="2000" dirty="0" err="1"/>
              <a:t>Maintanence</a:t>
            </a:r>
            <a:r>
              <a:rPr lang="en-US" sz="2000" dirty="0"/>
              <a:t>: 14 TUs</a:t>
            </a:r>
          </a:p>
          <a:p>
            <a:r>
              <a:rPr lang="en-US" sz="2000" dirty="0"/>
              <a:t>Reserved TUs (~10% capacity): 4 TUs</a:t>
            </a:r>
          </a:p>
          <a:p>
            <a:pPr marL="0" indent="0">
              <a:buNone/>
            </a:pPr>
            <a:endParaRPr lang="en-US" sz="2000" dirty="0"/>
          </a:p>
          <a:p>
            <a:r>
              <a:rPr lang="en-US" sz="2000" dirty="0"/>
              <a:t>TEI20: 1 TU </a:t>
            </a:r>
          </a:p>
          <a:p>
            <a:r>
              <a:rPr lang="en-US" sz="2000" dirty="0"/>
              <a:t>Other impacted WGs: 1 TU</a:t>
            </a:r>
          </a:p>
          <a:p>
            <a:r>
              <a:rPr lang="en-US" sz="2000" dirty="0"/>
              <a:t>TUs left for Rel-20 5G A and 6G: 20</a:t>
            </a:r>
          </a:p>
          <a:p>
            <a:pPr marL="0" indent="0">
              <a:buNone/>
            </a:pPr>
            <a:endParaRPr lang="en-US" sz="2000" dirty="0"/>
          </a:p>
        </p:txBody>
      </p:sp>
    </p:spTree>
    <p:extLst>
      <p:ext uri="{BB962C8B-B14F-4D97-AF65-F5344CB8AC3E}">
        <p14:creationId xmlns:p14="http://schemas.microsoft.com/office/powerpoint/2010/main" val="68257900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22564-1CB2-0DCF-6402-0FB197CFC473}"/>
              </a:ext>
            </a:extLst>
          </p:cNvPr>
          <p:cNvSpPr>
            <a:spLocks noGrp="1"/>
          </p:cNvSpPr>
          <p:nvPr>
            <p:ph type="title"/>
          </p:nvPr>
        </p:nvSpPr>
        <p:spPr>
          <a:xfrm>
            <a:off x="2574752" y="228600"/>
            <a:ext cx="9846020" cy="1143000"/>
          </a:xfrm>
        </p:spPr>
        <p:txBody>
          <a:bodyPr/>
          <a:lstStyle/>
          <a:p>
            <a:r>
              <a:rPr lang="en-US" sz="4000" b="1" dirty="0"/>
              <a:t>RAN2: AI/Mobility</a:t>
            </a:r>
          </a:p>
        </p:txBody>
      </p:sp>
      <p:sp>
        <p:nvSpPr>
          <p:cNvPr id="3" name="Content Placeholder 2">
            <a:extLst>
              <a:ext uri="{FF2B5EF4-FFF2-40B4-BE49-F238E27FC236}">
                <a16:creationId xmlns:a16="http://schemas.microsoft.com/office/drawing/2014/main" id="{2A17036C-520E-0156-A40E-25A00D758AA6}"/>
              </a:ext>
            </a:extLst>
          </p:cNvPr>
          <p:cNvSpPr>
            <a:spLocks noGrp="1"/>
          </p:cNvSpPr>
          <p:nvPr>
            <p:ph idx="1"/>
          </p:nvPr>
        </p:nvSpPr>
        <p:spPr>
          <a:xfrm>
            <a:off x="796641" y="1454152"/>
            <a:ext cx="13756312" cy="5175248"/>
          </a:xfrm>
        </p:spPr>
        <p:txBody>
          <a:bodyPr/>
          <a:lstStyle/>
          <a:p>
            <a:pPr marL="0" marR="0" indent="0">
              <a:spcBef>
                <a:spcPts val="300"/>
              </a:spcBef>
              <a:spcAft>
                <a:spcPts val="300"/>
              </a:spcAft>
              <a:buNone/>
            </a:pPr>
            <a:r>
              <a:rPr lang="en-GB" sz="20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Only the following objectives are considered as baseline:</a:t>
            </a:r>
            <a:endParaRPr lang="en-US" sz="2000" dirty="0">
              <a:latin typeface="Times" panose="02020603050405020304" pitchFamily="18" charset="0"/>
              <a:ea typeface="Batang" panose="02030600000101010101" pitchFamily="18" charset="-127"/>
              <a:cs typeface="Times New Roman" panose="02020603050405020304" pitchFamily="18" charset="0"/>
            </a:endParaRPr>
          </a:p>
          <a:p>
            <a:pPr marL="0" marR="0">
              <a:spcBef>
                <a:spcPts val="300"/>
              </a:spcBef>
              <a:spcAft>
                <a:spcPts val="300"/>
              </a:spcAft>
            </a:pPr>
            <a:r>
              <a:rPr lang="en-GB" sz="1600" dirty="0">
                <a:solidFill>
                  <a:srgbClr val="000000"/>
                </a:solidFill>
                <a:effectLst/>
                <a:latin typeface="Times" panose="02020603050405020304" pitchFamily="18" charset="0"/>
                <a:ea typeface="Malgun Gothic" panose="020B0503020000020004" pitchFamily="34" charset="-127"/>
                <a:cs typeface="AdvP6F00"/>
              </a:rPr>
              <a:t>Specify support for RRM measurement prediction for both UE and network sided models [RAN2]:</a:t>
            </a:r>
            <a:endParaRPr lang="en-US" sz="1600" dirty="0">
              <a:effectLst/>
              <a:latin typeface="Times" panose="02020603050405020304" pitchFamily="18" charset="0"/>
              <a:ea typeface="Malgun Gothic" panose="020B0503020000020004" pitchFamily="34" charset="-127"/>
              <a:cs typeface="AdvP6F00"/>
            </a:endParaRPr>
          </a:p>
          <a:p>
            <a:pPr marL="742950" marR="0" lvl="1" indent="-285750">
              <a:buFont typeface="Courier New" panose="02070309020205020404" pitchFamily="49" charset="0"/>
              <a:buChar char="o"/>
            </a:pPr>
            <a:r>
              <a:rPr lang="en-GB" sz="16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Specify signalling and protocol aspect to enable reporting inference outcome of UE sided model for RRM measurement prediction</a:t>
            </a:r>
            <a:endParaRPr lang="en-US" sz="1600" dirty="0">
              <a:effectLst/>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buFont typeface="Courier New" panose="02070309020205020404" pitchFamily="49" charset="0"/>
              <a:buChar char="o"/>
            </a:pPr>
            <a:r>
              <a:rPr lang="en-GB" sz="16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Specify signalling and protocol aspect to enable reporting information from UE for inference operation of network sided model for RRM measurement prediction</a:t>
            </a:r>
            <a:endParaRPr lang="en-US" sz="1600" dirty="0">
              <a:effectLst/>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spcAft>
                <a:spcPts val="300"/>
              </a:spcAft>
              <a:buFont typeface="Courier New" panose="02070309020205020404" pitchFamily="49" charset="0"/>
              <a:buChar char="o"/>
            </a:pPr>
            <a:r>
              <a:rPr lang="en-GB" sz="16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At least the use cases studied so far in RAN2 SI are supported: Temporal domain prediction and Frequency domain prediction.   FFS Spatial domain pending RAN2 Study progress.  FFS Cell level vs beam level prediction</a:t>
            </a:r>
            <a:endParaRPr lang="en-US" sz="1600" dirty="0">
              <a:effectLst/>
              <a:latin typeface="Times" panose="02020603050405020304" pitchFamily="18" charset="0"/>
              <a:ea typeface="Batang" panose="02030600000101010101" pitchFamily="18" charset="-127"/>
              <a:cs typeface="Times New Roman" panose="02020603050405020304" pitchFamily="18" charset="0"/>
            </a:endParaRPr>
          </a:p>
          <a:p>
            <a:pPr marL="24" marR="0" indent="0">
              <a:spcBef>
                <a:spcPts val="300"/>
              </a:spcBef>
              <a:spcAft>
                <a:spcPts val="300"/>
              </a:spcAft>
              <a:buNone/>
            </a:pPr>
            <a:r>
              <a:rPr lang="en-GB" sz="16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	NOTE: network sided models can be concluded in RAN#108 after RAN2 discussions</a:t>
            </a:r>
            <a:endParaRPr lang="en-US" sz="16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endParaRPr>
          </a:p>
          <a:p>
            <a:pPr marL="457200" marR="0" lvl="1" indent="-457176">
              <a:spcBef>
                <a:spcPts val="300"/>
              </a:spcBef>
              <a:spcAft>
                <a:spcPts val="300"/>
              </a:spcAft>
              <a:buBlip>
                <a:blip r:embed="rId2"/>
              </a:buBlip>
            </a:pPr>
            <a:r>
              <a:rPr lang="en-GB" sz="1600" dirty="0">
                <a:solidFill>
                  <a:srgbClr val="000000"/>
                </a:solidFill>
                <a:latin typeface="Times" panose="02020603050405020304" pitchFamily="18" charset="0"/>
                <a:ea typeface="Malgun Gothic" panose="020B0503020000020004" pitchFamily="34" charset="-127"/>
              </a:rPr>
              <a:t>Specify support for measurement event prediction for UE sided models [RAN2]:</a:t>
            </a:r>
            <a:endParaRPr lang="en-US" sz="1600" dirty="0">
              <a:solidFill>
                <a:srgbClr val="000000"/>
              </a:solidFill>
              <a:latin typeface="Times" panose="02020603050405020304" pitchFamily="18" charset="0"/>
              <a:ea typeface="Malgun Gothic" panose="020B0503020000020004" pitchFamily="34" charset="-127"/>
            </a:endParaRPr>
          </a:p>
          <a:p>
            <a:pPr marL="742950" marR="0" lvl="1" indent="-285750">
              <a:buFont typeface="Courier New" panose="02070309020205020404" pitchFamily="49" charset="0"/>
              <a:buChar char="o"/>
            </a:pPr>
            <a:r>
              <a:rPr lang="en-GB" sz="16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Specify signalling and protocol aspect to enable reporting inference outcome of UE sided model for measurement event prediction</a:t>
            </a:r>
            <a:endParaRPr lang="en-GB" sz="1600" dirty="0">
              <a:solidFill>
                <a:srgbClr val="000000"/>
              </a:solidFill>
              <a:effectLst/>
              <a:latin typeface="Times" panose="02020603050405020304" pitchFamily="18" charset="0"/>
              <a:ea typeface="Malgun Gothic" panose="020B0503020000020004" pitchFamily="34" charset="-127"/>
              <a:cs typeface="AdvP6F00"/>
            </a:endParaRPr>
          </a:p>
          <a:p>
            <a:pPr marL="742950" marR="0" lvl="1" indent="-285750">
              <a:buFont typeface="Courier New" panose="02070309020205020404" pitchFamily="49" charset="0"/>
              <a:buChar char="o"/>
            </a:pPr>
            <a:r>
              <a:rPr lang="en-GB" sz="1600" dirty="0">
                <a:solidFill>
                  <a:srgbClr val="000000"/>
                </a:solidFill>
                <a:effectLst/>
                <a:latin typeface="Times" panose="02020603050405020304" pitchFamily="18" charset="0"/>
                <a:ea typeface="Malgun Gothic" panose="020B0503020000020004" pitchFamily="34" charset="-127"/>
                <a:cs typeface="AdvP6F00"/>
              </a:rPr>
              <a:t>For both RRM measurement prediction and measurement event prediction [RAN2]:</a:t>
            </a:r>
            <a:endParaRPr lang="en-US" sz="1600" dirty="0">
              <a:effectLst/>
              <a:latin typeface="Times" panose="02020603050405020304" pitchFamily="18" charset="0"/>
              <a:ea typeface="Malgun Gothic" panose="020B0503020000020004" pitchFamily="34" charset="-127"/>
              <a:cs typeface="AdvP6F00"/>
            </a:endParaRPr>
          </a:p>
          <a:p>
            <a:pPr marL="457200" lvl="1" indent="-457176">
              <a:spcBef>
                <a:spcPts val="300"/>
              </a:spcBef>
              <a:spcAft>
                <a:spcPts val="300"/>
              </a:spcAft>
              <a:buBlip>
                <a:blip r:embed="rId2"/>
              </a:buBlip>
            </a:pPr>
            <a:r>
              <a:rPr lang="en-GB" sz="1600" dirty="0">
                <a:solidFill>
                  <a:srgbClr val="000000"/>
                </a:solidFill>
                <a:latin typeface="Times" panose="02020603050405020304" pitchFamily="18" charset="0"/>
                <a:ea typeface="Malgun Gothic" panose="020B0503020000020004" pitchFamily="34" charset="-127"/>
              </a:rPr>
              <a:t>Specify signalling and protocol to facilitate functionality-based LCM procedures</a:t>
            </a:r>
          </a:p>
          <a:p>
            <a:pPr marL="742950" marR="0" lvl="1" indent="-285750" algn="l" defTabSz="914400" rtl="0" eaLnBrk="0" fontAlgn="base" latinLnBrk="0" hangingPunct="0">
              <a:lnSpc>
                <a:spcPct val="100000"/>
              </a:lnSpc>
              <a:spcBef>
                <a:spcPct val="20000"/>
              </a:spcBef>
              <a:spcAft>
                <a:spcPct val="0"/>
              </a:spcAft>
              <a:buClr>
                <a:srgbClr val="C00000"/>
              </a:buClr>
              <a:buSzTx/>
              <a:buFont typeface="Courier New" panose="02070309020205020404" pitchFamily="49" charset="0"/>
              <a:buChar char="o"/>
              <a:tabLst/>
              <a:defRPr/>
            </a:pPr>
            <a:r>
              <a:rPr kumimoji="0" lang="en-GB" sz="1600" b="0" i="0" u="none" strike="noStrike" kern="0" cap="none" spc="0" normalizeH="0" baseline="0" noProof="0" dirty="0">
                <a:ln>
                  <a:noFill/>
                </a:ln>
                <a:solidFill>
                  <a:srgbClr val="000000"/>
                </a:solidFill>
                <a:effectLst/>
                <a:uLnTx/>
                <a:uFillTx/>
                <a:latin typeface="Times" panose="02020603050405020304" pitchFamily="18" charset="0"/>
                <a:ea typeface="Batang" panose="02030600000101010101" pitchFamily="18" charset="-127"/>
                <a:cs typeface="Times New Roman" panose="02020603050405020304" pitchFamily="18" charset="0"/>
              </a:rPr>
              <a:t>To be based on the LCM framework for Rel-19 AI/ML for NR air interface WI as much as possible </a:t>
            </a:r>
            <a:endParaRPr lang="en-GB" sz="1600" dirty="0">
              <a:solidFill>
                <a:srgbClr val="000000"/>
              </a:solidFill>
              <a:latin typeface="Times" panose="02020603050405020304" pitchFamily="18" charset="0"/>
              <a:ea typeface="Malgun Gothic" panose="020B0503020000020004" pitchFamily="34" charset="-127"/>
            </a:endParaRPr>
          </a:p>
          <a:p>
            <a:pPr marL="457200" lvl="1" indent="-457176">
              <a:spcBef>
                <a:spcPts val="300"/>
              </a:spcBef>
              <a:spcAft>
                <a:spcPts val="300"/>
              </a:spcAft>
              <a:buBlip>
                <a:blip r:embed="rId2"/>
              </a:buBlip>
            </a:pPr>
            <a:r>
              <a:rPr lang="en-GB" sz="1600" dirty="0">
                <a:solidFill>
                  <a:srgbClr val="000000"/>
                </a:solidFill>
                <a:latin typeface="Times" panose="02020603050405020304" pitchFamily="18" charset="0"/>
                <a:ea typeface="Malgun Gothic" panose="020B0503020000020004" pitchFamily="34" charset="-127"/>
              </a:rPr>
              <a:t>For both RRM measurement prediction and measurement event prediction: [RAN4]</a:t>
            </a:r>
          </a:p>
          <a:p>
            <a:pPr marL="742950" marR="0" lvl="1" indent="-285750">
              <a:buFont typeface="Courier New" panose="02070309020205020404" pitchFamily="49" charset="0"/>
              <a:buChar char="o"/>
            </a:pPr>
            <a:r>
              <a:rPr lang="en-GB" sz="16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Specify core requirements identified in study item phase</a:t>
            </a:r>
            <a:endParaRPr lang="en-US" sz="1600" dirty="0">
              <a:effectLst/>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spcAft>
                <a:spcPts val="300"/>
              </a:spcAft>
              <a:buFont typeface="Courier New" panose="02070309020205020404" pitchFamily="49" charset="0"/>
              <a:buChar char="o"/>
            </a:pPr>
            <a:r>
              <a:rPr lang="en-GB" sz="16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Specify LCM-related requirements, if any</a:t>
            </a:r>
            <a:endParaRPr lang="en-GB" sz="1600" dirty="0">
              <a:solidFill>
                <a:srgbClr val="000000"/>
              </a:solidFill>
              <a:latin typeface="Times"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418430607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0C6A8-B8BD-3EB6-DF43-647156EF3FD2}"/>
              </a:ext>
            </a:extLst>
          </p:cNvPr>
          <p:cNvSpPr>
            <a:spLocks noGrp="1"/>
          </p:cNvSpPr>
          <p:nvPr>
            <p:ph type="title"/>
          </p:nvPr>
        </p:nvSpPr>
        <p:spPr>
          <a:xfrm>
            <a:off x="2574752" y="234820"/>
            <a:ext cx="9846020" cy="1143000"/>
          </a:xfrm>
        </p:spPr>
        <p:txBody>
          <a:bodyPr/>
          <a:lstStyle/>
          <a:p>
            <a:r>
              <a:rPr lang="en-US" sz="4000" b="1" dirty="0"/>
              <a:t>RAN2: Mobility </a:t>
            </a:r>
          </a:p>
        </p:txBody>
      </p:sp>
      <p:sp>
        <p:nvSpPr>
          <p:cNvPr id="3" name="Content Placeholder 2">
            <a:extLst>
              <a:ext uri="{FF2B5EF4-FFF2-40B4-BE49-F238E27FC236}">
                <a16:creationId xmlns:a16="http://schemas.microsoft.com/office/drawing/2014/main" id="{0947BE61-68CC-9CDC-B4B2-304FBB3DB474}"/>
              </a:ext>
            </a:extLst>
          </p:cNvPr>
          <p:cNvSpPr>
            <a:spLocks noGrp="1"/>
          </p:cNvSpPr>
          <p:nvPr>
            <p:ph idx="1"/>
          </p:nvPr>
        </p:nvSpPr>
        <p:spPr>
          <a:xfrm>
            <a:off x="819501" y="1154430"/>
            <a:ext cx="13756312" cy="5323838"/>
          </a:xfrm>
        </p:spPr>
        <p:txBody>
          <a:bodyPr/>
          <a:lstStyle/>
          <a:p>
            <a:pPr marL="0" indent="0">
              <a:buNone/>
            </a:pPr>
            <a:r>
              <a:rPr lang="en-US" sz="2400" dirty="0"/>
              <a:t>The following objectives are considered as baseline for Rel-20</a:t>
            </a:r>
          </a:p>
          <a:p>
            <a:pPr marL="0" lvl="0">
              <a:spcBef>
                <a:spcPts val="300"/>
              </a:spcBef>
              <a:spcAft>
                <a:spcPts val="300"/>
              </a:spcAft>
              <a:tabLst>
                <a:tab pos="457200" algn="l"/>
              </a:tabLst>
            </a:pPr>
            <a:r>
              <a:rPr lang="en-US" sz="1600" dirty="0">
                <a:solidFill>
                  <a:srgbClr val="000000"/>
                </a:solidFill>
                <a:latin typeface="Times" panose="02020603050405020304" pitchFamily="18" charset="0"/>
                <a:ea typeface="Malgun Gothic" panose="020B0503020000020004" pitchFamily="34" charset="-127"/>
              </a:rPr>
              <a:t>Specify LTM </a:t>
            </a:r>
            <a:r>
              <a:rPr lang="en-US" sz="1600" dirty="0" err="1">
                <a:solidFill>
                  <a:srgbClr val="000000"/>
                </a:solidFill>
                <a:latin typeface="Times" panose="02020603050405020304" pitchFamily="18" charset="0"/>
                <a:ea typeface="Malgun Gothic" panose="020B0503020000020004" pitchFamily="34" charset="-127"/>
              </a:rPr>
              <a:t>SCell</a:t>
            </a:r>
            <a:r>
              <a:rPr lang="en-US" sz="1600" dirty="0">
                <a:solidFill>
                  <a:srgbClr val="000000"/>
                </a:solidFill>
                <a:latin typeface="Times" panose="02020603050405020304" pitchFamily="18" charset="0"/>
                <a:ea typeface="Malgun Gothic" panose="020B0503020000020004" pitchFamily="34" charset="-127"/>
              </a:rPr>
              <a:t> improvements for further reducing interruption delays</a:t>
            </a:r>
          </a:p>
          <a:p>
            <a:pPr marL="742950" marR="0" lvl="1" indent="-285750">
              <a:spcBef>
                <a:spcPts val="300"/>
              </a:spcBef>
              <a:spcAft>
                <a:spcPts val="300"/>
              </a:spcAft>
              <a:buFont typeface="Lucida Grande"/>
              <a:buChar char="-"/>
              <a:tabLst>
                <a:tab pos="914400" algn="l"/>
              </a:tabLst>
            </a:pPr>
            <a:r>
              <a:rPr lang="en-US" sz="1400" dirty="0" err="1">
                <a:effectLst/>
                <a:latin typeface="Times" panose="02020603050405020304" pitchFamily="18" charset="0"/>
                <a:ea typeface="Batang" panose="02030600000101010101" pitchFamily="18" charset="-127"/>
                <a:cs typeface="Times New Roman" panose="02020603050405020304" pitchFamily="18" charset="0"/>
              </a:rPr>
              <a:t>SCell</a:t>
            </a:r>
            <a:r>
              <a:rPr lang="en-US" sz="1400" dirty="0">
                <a:effectLst/>
                <a:latin typeface="Times" panose="02020603050405020304" pitchFamily="18" charset="0"/>
                <a:ea typeface="Batang" panose="02030600000101010101" pitchFamily="18" charset="-127"/>
                <a:cs typeface="Times New Roman" panose="02020603050405020304" pitchFamily="18" charset="0"/>
              </a:rPr>
              <a:t> activation</a:t>
            </a:r>
          </a:p>
          <a:p>
            <a:pPr marL="1143000" marR="0" lvl="2" indent="-228600">
              <a:spcBef>
                <a:spcPts val="300"/>
              </a:spcBef>
              <a:spcAft>
                <a:spcPts val="300"/>
              </a:spcAft>
              <a:buFont typeface="Lucida Grande"/>
              <a:buChar char="-"/>
              <a:tabLst>
                <a:tab pos="1371600" algn="l"/>
              </a:tabLst>
            </a:pPr>
            <a:r>
              <a:rPr lang="en-US" sz="1400" dirty="0">
                <a:effectLst/>
                <a:latin typeface="Times" panose="02020603050405020304" pitchFamily="18" charset="0"/>
                <a:ea typeface="Batang" panose="02030600000101010101" pitchFamily="18" charset="-127"/>
                <a:cs typeface="Times New Roman" panose="02020603050405020304" pitchFamily="18" charset="0"/>
              </a:rPr>
              <a:t>Specify the necessary configuration and UE procedures for NW triggering of LTM </a:t>
            </a:r>
            <a:r>
              <a:rPr lang="en-US" sz="1400" dirty="0" err="1">
                <a:effectLst/>
                <a:latin typeface="Times" panose="02020603050405020304" pitchFamily="18" charset="0"/>
                <a:ea typeface="Batang" panose="02030600000101010101" pitchFamily="18" charset="-127"/>
                <a:cs typeface="Times New Roman" panose="02020603050405020304" pitchFamily="18" charset="0"/>
              </a:rPr>
              <a:t>SCell</a:t>
            </a:r>
            <a:r>
              <a:rPr lang="en-US" sz="1400" dirty="0">
                <a:effectLst/>
                <a:latin typeface="Times" panose="02020603050405020304" pitchFamily="18" charset="0"/>
                <a:ea typeface="Batang" panose="02030600000101010101" pitchFamily="18" charset="-127"/>
                <a:cs typeface="Times New Roman" panose="02020603050405020304" pitchFamily="18" charset="0"/>
              </a:rPr>
              <a:t> activation with LTM cell switch [RAN2, RAN3]. </a:t>
            </a:r>
          </a:p>
          <a:p>
            <a:pPr marL="1143000" marR="0" lvl="2" indent="-228600">
              <a:spcBef>
                <a:spcPts val="300"/>
              </a:spcBef>
              <a:spcAft>
                <a:spcPts val="300"/>
              </a:spcAft>
              <a:buFont typeface="Lucida Grande"/>
              <a:buChar char="-"/>
              <a:tabLst>
                <a:tab pos="1371600" algn="l"/>
              </a:tabLst>
            </a:pPr>
            <a:r>
              <a:rPr lang="en-US" sz="1400" dirty="0">
                <a:effectLst/>
                <a:latin typeface="Times" panose="02020603050405020304" pitchFamily="18" charset="0"/>
                <a:ea typeface="Batang" panose="02030600000101010101" pitchFamily="18" charset="-127"/>
                <a:cs typeface="Times New Roman" panose="02020603050405020304" pitchFamily="18" charset="0"/>
              </a:rPr>
              <a:t>Evaluate and specify as necessary the needed RAN4 requirements for this [RAN4]. </a:t>
            </a:r>
          </a:p>
          <a:p>
            <a:pPr marL="914424" marR="0" indent="0">
              <a:spcBef>
                <a:spcPts val="300"/>
              </a:spcBef>
              <a:spcAft>
                <a:spcPts val="300"/>
              </a:spcAft>
              <a:buNone/>
            </a:pPr>
            <a:r>
              <a:rPr lang="en-US" sz="1400" dirty="0">
                <a:effectLst/>
                <a:latin typeface="Times" panose="02020603050405020304" pitchFamily="18" charset="0"/>
                <a:ea typeface="Batang" panose="02030600000101010101" pitchFamily="18" charset="-127"/>
                <a:cs typeface="Times New Roman" panose="02020603050405020304" pitchFamily="18" charset="0"/>
              </a:rPr>
              <a:t>NOTE: Reuse the candidate cell LTM measurement and reporting procedures where possible for the </a:t>
            </a:r>
            <a:r>
              <a:rPr lang="en-US" sz="1400" dirty="0" err="1">
                <a:effectLst/>
                <a:latin typeface="Times" panose="02020603050405020304" pitchFamily="18" charset="0"/>
                <a:ea typeface="Batang" panose="02030600000101010101" pitchFamily="18" charset="-127"/>
                <a:cs typeface="Times New Roman" panose="02020603050405020304" pitchFamily="18" charset="0"/>
              </a:rPr>
              <a:t>SCell</a:t>
            </a:r>
            <a:r>
              <a:rPr lang="en-US" sz="1400" dirty="0">
                <a:effectLst/>
                <a:latin typeface="Times" panose="02020603050405020304" pitchFamily="18" charset="0"/>
                <a:ea typeface="Batang" panose="02030600000101010101" pitchFamily="18" charset="-127"/>
                <a:cs typeface="Times New Roman" panose="02020603050405020304" pitchFamily="18" charset="0"/>
              </a:rPr>
              <a:t> improvements</a:t>
            </a:r>
          </a:p>
          <a:p>
            <a:pPr marL="914424" marR="0" indent="0">
              <a:spcBef>
                <a:spcPts val="300"/>
              </a:spcBef>
              <a:spcAft>
                <a:spcPts val="300"/>
              </a:spcAft>
              <a:buNone/>
            </a:pPr>
            <a:r>
              <a:rPr lang="en-US" sz="1400" dirty="0">
                <a:effectLst/>
                <a:latin typeface="Times" panose="02020603050405020304" pitchFamily="18" charset="0"/>
                <a:ea typeface="Batang" panose="02030600000101010101" pitchFamily="18" charset="-127"/>
                <a:cs typeface="Times New Roman" panose="02020603050405020304" pitchFamily="18" charset="0"/>
              </a:rPr>
              <a:t>NOTE: This objective is NOT applicable to non-co-located CA and is NOT applicable to C-LTM</a:t>
            </a:r>
          </a:p>
          <a:p>
            <a:pPr marL="914424" marR="0" indent="0">
              <a:spcBef>
                <a:spcPts val="300"/>
              </a:spcBef>
              <a:spcAft>
                <a:spcPts val="300"/>
              </a:spcAft>
              <a:buNone/>
            </a:pPr>
            <a:r>
              <a:rPr lang="en-US" sz="1400" dirty="0">
                <a:effectLst/>
                <a:latin typeface="Times" panose="02020603050405020304" pitchFamily="18" charset="0"/>
                <a:ea typeface="Batang" panose="02030600000101010101" pitchFamily="18" charset="-127"/>
                <a:cs typeface="Times New Roman" panose="02020603050405020304" pitchFamily="18" charset="0"/>
              </a:rPr>
              <a:t>NOTE: This objective is applicable to MCG and SCG</a:t>
            </a:r>
          </a:p>
          <a:p>
            <a:pPr marL="914424" marR="0" indent="0">
              <a:spcBef>
                <a:spcPts val="300"/>
              </a:spcBef>
              <a:spcAft>
                <a:spcPts val="300"/>
              </a:spcAft>
              <a:buNone/>
            </a:pP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p>
            <a:pPr marL="0" marR="0">
              <a:spcBef>
                <a:spcPts val="300"/>
              </a:spcBef>
              <a:spcAft>
                <a:spcPts val="300"/>
              </a:spcAft>
              <a:tabLst>
                <a:tab pos="457200" algn="l"/>
              </a:tabLst>
            </a:pPr>
            <a:r>
              <a:rPr lang="en-US" sz="1600" dirty="0">
                <a:solidFill>
                  <a:srgbClr val="000000"/>
                </a:solidFill>
                <a:latin typeface="Times" panose="02020603050405020304" pitchFamily="18" charset="0"/>
                <a:ea typeface="Malgun Gothic" panose="020B0503020000020004" pitchFamily="34" charset="-127"/>
              </a:rPr>
              <a:t>Dynamic L1 measurement and reporting configuration change</a:t>
            </a:r>
          </a:p>
          <a:p>
            <a:pPr marL="742950" marR="0" lvl="1" indent="-285750">
              <a:spcBef>
                <a:spcPts val="300"/>
              </a:spcBef>
              <a:spcAft>
                <a:spcPts val="300"/>
              </a:spcAft>
              <a:buFont typeface="Lucida Grande"/>
              <a:buChar char="-"/>
              <a:tabLst>
                <a:tab pos="914400" algn="l"/>
              </a:tabLst>
            </a:pPr>
            <a:r>
              <a:rPr lang="en-US" sz="1400" dirty="0">
                <a:effectLst/>
                <a:latin typeface="Times" panose="02020603050405020304" pitchFamily="18" charset="0"/>
                <a:ea typeface="Batang" panose="02030600000101010101" pitchFamily="18" charset="-127"/>
                <a:cs typeface="Times New Roman" panose="02020603050405020304" pitchFamily="18" charset="0"/>
              </a:rPr>
              <a:t>Specify the necessary configuration and procedures for MAC CE based configuration selection among prior provided RRC configurations of UE L1 measurement and reporting LTM configuration [RAN2]</a:t>
            </a:r>
          </a:p>
          <a:p>
            <a:pPr marL="742950" marR="0" lvl="1" indent="-285750">
              <a:spcBef>
                <a:spcPts val="300"/>
              </a:spcBef>
              <a:spcAft>
                <a:spcPts val="300"/>
              </a:spcAft>
              <a:buFont typeface="Lucida Grande"/>
              <a:buChar char="-"/>
              <a:tabLst>
                <a:tab pos="914400" algn="l"/>
              </a:tabLst>
            </a:pPr>
            <a:r>
              <a:rPr lang="en-US" sz="1400" dirty="0">
                <a:effectLst/>
                <a:latin typeface="Times" panose="02020603050405020304" pitchFamily="18" charset="0"/>
                <a:ea typeface="Batang" panose="02030600000101010101" pitchFamily="18" charset="-127"/>
                <a:cs typeface="Times New Roman" panose="02020603050405020304" pitchFamily="18" charset="0"/>
              </a:rPr>
              <a:t>Evaluate and specify as necessary the needed RAN4 requirements for this [RAN4]. ????</a:t>
            </a:r>
          </a:p>
          <a:p>
            <a:pPr marL="1143000" marR="0" indent="0">
              <a:spcBef>
                <a:spcPts val="300"/>
              </a:spcBef>
              <a:spcAft>
                <a:spcPts val="300"/>
              </a:spcAft>
              <a:buNone/>
            </a:pPr>
            <a:r>
              <a:rPr lang="en-US" sz="1400" dirty="0">
                <a:effectLst/>
                <a:latin typeface="Times" panose="02020603050405020304" pitchFamily="18" charset="0"/>
                <a:ea typeface="Batang" panose="02030600000101010101" pitchFamily="18" charset="-127"/>
                <a:cs typeface="Times New Roman" panose="02020603050405020304" pitchFamily="18" charset="0"/>
              </a:rPr>
              <a:t>NOTE 1: This sub-objective is applicable to C-LTM as well.</a:t>
            </a:r>
          </a:p>
          <a:p>
            <a:pPr marL="1143000" marR="0" indent="0">
              <a:spcBef>
                <a:spcPts val="300"/>
              </a:spcBef>
              <a:spcAft>
                <a:spcPts val="300"/>
              </a:spcAft>
              <a:buNone/>
            </a:pPr>
            <a:r>
              <a:rPr lang="en-US" sz="1400" dirty="0">
                <a:effectLst/>
                <a:latin typeface="Times" panose="02020603050405020304" pitchFamily="18" charset="0"/>
                <a:ea typeface="Batang" panose="02030600000101010101" pitchFamily="18" charset="-127"/>
                <a:cs typeface="Times New Roman" panose="02020603050405020304" pitchFamily="18" charset="0"/>
              </a:rPr>
              <a:t>NOTE 2: For this objective, we strive to avoid RAN1 impact (including reporting)</a:t>
            </a:r>
          </a:p>
          <a:p>
            <a:pPr marL="1143000" marR="0" indent="0">
              <a:spcBef>
                <a:spcPts val="300"/>
              </a:spcBef>
              <a:spcAft>
                <a:spcPts val="300"/>
              </a:spcAft>
              <a:buNone/>
            </a:pPr>
            <a:r>
              <a:rPr lang="en-US" sz="1400" dirty="0">
                <a:effectLst/>
                <a:latin typeface="Times" panose="02020603050405020304" pitchFamily="18" charset="0"/>
                <a:ea typeface="Batang" panose="02030600000101010101" pitchFamily="18" charset="-127"/>
                <a:cs typeface="Times New Roman" panose="02020603050405020304" pitchFamily="18" charset="0"/>
              </a:rPr>
              <a:t>NOTE 3: RAN1/RAN3/RAN4(?) involvement is based on LS if necessary </a:t>
            </a:r>
          </a:p>
          <a:p>
            <a:pPr marL="1143000" marR="0" indent="0">
              <a:spcBef>
                <a:spcPts val="300"/>
              </a:spcBef>
              <a:spcAft>
                <a:spcPts val="300"/>
              </a:spcAft>
              <a:buNone/>
            </a:pP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p>
            <a:pPr marL="342900" marR="0" lvl="0" indent="-342900">
              <a:spcBef>
                <a:spcPts val="300"/>
              </a:spcBef>
              <a:spcAft>
                <a:spcPts val="300"/>
              </a:spcAft>
              <a:buFont typeface="Lucida Grande"/>
              <a:buChar char="-"/>
              <a:tabLst>
                <a:tab pos="457200" algn="l"/>
              </a:tabLst>
            </a:pPr>
            <a:r>
              <a:rPr lang="en-US" sz="14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No further RAN2 objectives are considered for Rel-20</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p>
            <a:pPr marL="0" marR="0" indent="0">
              <a:spcBef>
                <a:spcPts val="300"/>
              </a:spcBef>
              <a:spcAft>
                <a:spcPts val="300"/>
              </a:spcAft>
              <a:buNone/>
            </a:pPr>
            <a:endParaRPr lang="en-US" dirty="0"/>
          </a:p>
        </p:txBody>
      </p:sp>
    </p:spTree>
    <p:extLst>
      <p:ext uri="{BB962C8B-B14F-4D97-AF65-F5344CB8AC3E}">
        <p14:creationId xmlns:p14="http://schemas.microsoft.com/office/powerpoint/2010/main" val="312085035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F84A1-5EB7-7A78-D973-27CF015362E1}"/>
              </a:ext>
            </a:extLst>
          </p:cNvPr>
          <p:cNvSpPr>
            <a:spLocks noGrp="1"/>
          </p:cNvSpPr>
          <p:nvPr>
            <p:ph type="title"/>
          </p:nvPr>
        </p:nvSpPr>
        <p:spPr>
          <a:xfrm>
            <a:off x="2574752" y="209939"/>
            <a:ext cx="9846020" cy="1143000"/>
          </a:xfrm>
        </p:spPr>
        <p:txBody>
          <a:bodyPr/>
          <a:lstStyle/>
          <a:p>
            <a:r>
              <a:rPr lang="en-US" sz="4000" b="1" dirty="0"/>
              <a:t>RAN2: XR </a:t>
            </a:r>
          </a:p>
        </p:txBody>
      </p:sp>
      <p:sp>
        <p:nvSpPr>
          <p:cNvPr id="3" name="Content Placeholder 2">
            <a:extLst>
              <a:ext uri="{FF2B5EF4-FFF2-40B4-BE49-F238E27FC236}">
                <a16:creationId xmlns:a16="http://schemas.microsoft.com/office/drawing/2014/main" id="{31F24C75-2B4F-D85C-603D-D3A97D4B4C16}"/>
              </a:ext>
            </a:extLst>
          </p:cNvPr>
          <p:cNvSpPr>
            <a:spLocks noGrp="1"/>
          </p:cNvSpPr>
          <p:nvPr>
            <p:ph idx="1"/>
          </p:nvPr>
        </p:nvSpPr>
        <p:spPr/>
        <p:txBody>
          <a:bodyPr/>
          <a:lstStyle/>
          <a:p>
            <a:r>
              <a:rPr lang="en-US" sz="2400" dirty="0"/>
              <a:t>The following objective is used as a starting point for XR WI:  </a:t>
            </a:r>
          </a:p>
          <a:p>
            <a:pPr lvl="1"/>
            <a:r>
              <a:rPr lang="en-US" sz="2000" dirty="0"/>
              <a:t>Study and specify (if justified) potential enhancements (e.g., mobile AI awareness, PDU set for mobile AI data), for uplink mobile AI traffic by taking into account transmission characteristics of uplink mobile AI traffic [RAN2]</a:t>
            </a:r>
          </a:p>
          <a:p>
            <a:pPr lvl="1"/>
            <a:r>
              <a:rPr lang="en-US" sz="2000" dirty="0"/>
              <a:t> The study focuses on identifying potential RAN protocol enhancements.</a:t>
            </a:r>
          </a:p>
          <a:p>
            <a:pPr marL="609566" lvl="1" indent="0">
              <a:buNone/>
            </a:pPr>
            <a:r>
              <a:rPr lang="en-US" sz="2400" dirty="0"/>
              <a:t>	</a:t>
            </a:r>
            <a:r>
              <a:rPr lang="en-US" sz="2000" dirty="0"/>
              <a:t>NOTE: RAN2 will discuss/understand the transmission characteristics before discussing possible 	enhancements</a:t>
            </a:r>
          </a:p>
          <a:p>
            <a:pPr lvl="1"/>
            <a:r>
              <a:rPr lang="en-US" sz="2000" dirty="0"/>
              <a:t>Checkpoint in RAN#113 to determine whether we do normative work and the potential scope of normative work for the first objective  </a:t>
            </a:r>
            <a:endParaRPr lang="en-US" sz="2400" dirty="0"/>
          </a:p>
          <a:p>
            <a:r>
              <a:rPr lang="en-US" sz="2400" dirty="0"/>
              <a:t>The following objective will be discussed and refined in RAN#108. Further refinement on the objective to limit the impact to SA2.  </a:t>
            </a:r>
          </a:p>
          <a:p>
            <a:pPr lvl="1"/>
            <a:r>
              <a:rPr lang="en-US" sz="2000" dirty="0"/>
              <a:t>[Specify coordination between </a:t>
            </a:r>
            <a:r>
              <a:rPr lang="en-US" sz="2000" dirty="0" err="1"/>
              <a:t>gNB</a:t>
            </a:r>
            <a:r>
              <a:rPr lang="en-US" sz="2000" dirty="0"/>
              <a:t> and CN to enable/disable N3 	interface delay measurement from CN to </a:t>
            </a:r>
            <a:r>
              <a:rPr lang="en-US" sz="2000" dirty="0" err="1"/>
              <a:t>gNB</a:t>
            </a:r>
            <a:r>
              <a:rPr lang="en-US" sz="2000" dirty="0"/>
              <a:t>, for better latency guarantee [RAN3]</a:t>
            </a:r>
          </a:p>
        </p:txBody>
      </p:sp>
    </p:spTree>
    <p:extLst>
      <p:ext uri="{BB962C8B-B14F-4D97-AF65-F5344CB8AC3E}">
        <p14:creationId xmlns:p14="http://schemas.microsoft.com/office/powerpoint/2010/main" val="3339487618"/>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D9FE3-B3E4-5087-A424-A5BD0D242190}"/>
              </a:ext>
            </a:extLst>
          </p:cNvPr>
          <p:cNvSpPr>
            <a:spLocks noGrp="1"/>
          </p:cNvSpPr>
          <p:nvPr>
            <p:ph type="title"/>
          </p:nvPr>
        </p:nvSpPr>
        <p:spPr>
          <a:xfrm>
            <a:off x="2574752" y="209938"/>
            <a:ext cx="9846020" cy="1143000"/>
          </a:xfrm>
        </p:spPr>
        <p:txBody>
          <a:bodyPr/>
          <a:lstStyle/>
          <a:p>
            <a:r>
              <a:rPr lang="en-US" sz="4000" b="1" dirty="0"/>
              <a:t>RAN2: NR NTN</a:t>
            </a:r>
          </a:p>
        </p:txBody>
      </p:sp>
      <p:sp>
        <p:nvSpPr>
          <p:cNvPr id="3" name="Content Placeholder 2">
            <a:extLst>
              <a:ext uri="{FF2B5EF4-FFF2-40B4-BE49-F238E27FC236}">
                <a16:creationId xmlns:a16="http://schemas.microsoft.com/office/drawing/2014/main" id="{EAAADEB2-4AB0-79F3-8FD7-4F604B5E2319}"/>
              </a:ext>
            </a:extLst>
          </p:cNvPr>
          <p:cNvSpPr>
            <a:spLocks noGrp="1"/>
          </p:cNvSpPr>
          <p:nvPr>
            <p:ph idx="1"/>
          </p:nvPr>
        </p:nvSpPr>
        <p:spPr/>
        <p:txBody>
          <a:bodyPr/>
          <a:lstStyle/>
          <a:p>
            <a:pPr marL="0" marR="0" indent="0">
              <a:spcBef>
                <a:spcPts val="300"/>
              </a:spcBef>
              <a:spcAft>
                <a:spcPts val="300"/>
              </a:spcAft>
              <a:buNone/>
            </a:pPr>
            <a:r>
              <a:rPr lang="en-GB" sz="2000" b="1" u="sng"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Conclusion for GNSS resilient operation</a:t>
            </a:r>
            <a:endParaRPr lang="en-US" sz="2000" dirty="0">
              <a:effectLst/>
              <a:latin typeface="Times" panose="02020603050405020304" pitchFamily="18" charset="0"/>
              <a:ea typeface="Batang" panose="02030600000101010101" pitchFamily="18" charset="-127"/>
              <a:cs typeface="Times New Roman" panose="02020603050405020304" pitchFamily="18" charset="0"/>
            </a:endParaRPr>
          </a:p>
          <a:p>
            <a:pPr marL="0">
              <a:spcBef>
                <a:spcPts val="300"/>
              </a:spcBef>
              <a:spcAft>
                <a:spcPts val="300"/>
              </a:spcAft>
            </a:pPr>
            <a:r>
              <a:rPr lang="en-GB" sz="2000" dirty="0">
                <a:solidFill>
                  <a:srgbClr val="000000"/>
                </a:solidFill>
                <a:latin typeface="Times" panose="02020603050405020304" pitchFamily="18" charset="0"/>
                <a:ea typeface="Batang" panose="02030600000101010101" pitchFamily="18" charset="-127"/>
                <a:cs typeface="Times New Roman" panose="02020603050405020304" pitchFamily="18" charset="0"/>
              </a:rPr>
              <a:t>Study Item with checkpoint to determine whether we have normative work and the scope based on results of study item phase.</a:t>
            </a:r>
            <a:endParaRPr lang="en-US" sz="2000" dirty="0">
              <a:solidFill>
                <a:srgbClr val="000000"/>
              </a:solidFill>
              <a:latin typeface="Times" panose="02020603050405020304" pitchFamily="18" charset="0"/>
              <a:ea typeface="Batang" panose="02030600000101010101" pitchFamily="18" charset="-127"/>
              <a:cs typeface="Times New Roman" panose="02020603050405020304" pitchFamily="18" charset="0"/>
            </a:endParaRPr>
          </a:p>
          <a:p>
            <a:pPr marL="457200" lvl="1" indent="-457200">
              <a:spcBef>
                <a:spcPts val="300"/>
              </a:spcBef>
              <a:spcAft>
                <a:spcPts val="300"/>
              </a:spcAft>
              <a:buBlip>
                <a:blip r:embed="rId2"/>
              </a:buBlip>
            </a:pPr>
            <a:r>
              <a:rPr lang="en-GB" sz="2000" dirty="0">
                <a:solidFill>
                  <a:srgbClr val="000000"/>
                </a:solidFill>
                <a:latin typeface="Times" panose="02020603050405020304" pitchFamily="18" charset="0"/>
                <a:ea typeface="Batang" panose="02030600000101010101" pitchFamily="18" charset="-127"/>
                <a:cs typeface="Times New Roman" panose="02020603050405020304" pitchFamily="18" charset="0"/>
              </a:rPr>
              <a:t>Study should consider Rel-16 as baseline for discussion.  Study should focus on NR NTN and be backward compatible with legacy UEs.  Aim to minimize physical layer procedures impact to 5GA and avoid physical layer channel/signal changes.  </a:t>
            </a:r>
            <a:endParaRPr lang="en-US" sz="2000" dirty="0">
              <a:solidFill>
                <a:srgbClr val="000000"/>
              </a:solidFill>
              <a:latin typeface="Times" panose="02020603050405020304" pitchFamily="18" charset="0"/>
              <a:ea typeface="Batang" panose="02030600000101010101" pitchFamily="18" charset="-127"/>
              <a:cs typeface="Times New Roman" panose="02020603050405020304" pitchFamily="18" charset="0"/>
            </a:endParaRPr>
          </a:p>
          <a:p>
            <a:pPr marL="0" lvl="1" indent="-457176">
              <a:spcBef>
                <a:spcPts val="300"/>
              </a:spcBef>
              <a:spcAft>
                <a:spcPts val="300"/>
              </a:spcAft>
              <a:buBlip>
                <a:blip r:embed="rId2"/>
              </a:buBlip>
            </a:pPr>
            <a:r>
              <a:rPr lang="en-GB" sz="2000" dirty="0">
                <a:solidFill>
                  <a:srgbClr val="000000"/>
                </a:solidFill>
                <a:latin typeface="Times" panose="02020603050405020304" pitchFamily="18" charset="0"/>
                <a:ea typeface="Batang" panose="02030600000101010101" pitchFamily="18" charset="-127"/>
                <a:cs typeface="Times New Roman" panose="02020603050405020304" pitchFamily="18" charset="0"/>
              </a:rPr>
              <a:t>Objective to be narrowed down for RAN#108 </a:t>
            </a:r>
            <a:endParaRPr lang="en-US" sz="2000" dirty="0">
              <a:solidFill>
                <a:srgbClr val="000000"/>
              </a:solidFill>
              <a:latin typeface="Times" panose="02020603050405020304" pitchFamily="18" charset="0"/>
              <a:ea typeface="Batang" panose="02030600000101010101" pitchFamily="18" charset="-127"/>
              <a:cs typeface="Times New Roman" panose="02020603050405020304" pitchFamily="18" charset="0"/>
            </a:endParaRPr>
          </a:p>
          <a:p>
            <a:pPr marL="0">
              <a:spcBef>
                <a:spcPts val="300"/>
              </a:spcBef>
              <a:spcAft>
                <a:spcPts val="300"/>
              </a:spcAft>
            </a:pPr>
            <a:r>
              <a:rPr lang="en-GB" sz="20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No additional NR NTN enhancements </a:t>
            </a:r>
            <a:r>
              <a:rPr lang="en-GB" sz="2000" b="1" dirty="0">
                <a:solidFill>
                  <a:srgbClr val="000000"/>
                </a:solidFill>
                <a:latin typeface="Times" panose="02020603050405020304" pitchFamily="18" charset="0"/>
                <a:ea typeface="Batang" panose="02030600000101010101" pitchFamily="18" charset="-127"/>
                <a:cs typeface="Times New Roman" panose="02020603050405020304" pitchFamily="18" charset="0"/>
              </a:rPr>
              <a:t>with</a:t>
            </a:r>
            <a:r>
              <a:rPr lang="en-GB" sz="20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 RAN1 impact can be considered at this point given limited 5GA TUs </a:t>
            </a:r>
            <a:endParaRPr lang="en-US" sz="2000" dirty="0">
              <a:effectLst/>
              <a:latin typeface="Times" panose="02020603050405020304" pitchFamily="18" charset="0"/>
              <a:ea typeface="Batang" panose="02030600000101010101" pitchFamily="18" charset="-127"/>
              <a:cs typeface="Times New Roman" panose="02020603050405020304" pitchFamily="18" charset="0"/>
            </a:endParaRPr>
          </a:p>
          <a:p>
            <a:pPr marL="0" marR="0" indent="0">
              <a:spcBef>
                <a:spcPts val="300"/>
              </a:spcBef>
              <a:spcAft>
                <a:spcPts val="300"/>
              </a:spcAft>
              <a:buNone/>
            </a:pPr>
            <a:endParaRPr lang="en-GB" sz="2000" b="1" u="sng"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endParaRPr>
          </a:p>
          <a:p>
            <a:pPr marL="0" marR="0" indent="0">
              <a:spcBef>
                <a:spcPts val="300"/>
              </a:spcBef>
              <a:spcAft>
                <a:spcPts val="300"/>
              </a:spcAft>
              <a:buNone/>
            </a:pPr>
            <a:r>
              <a:rPr lang="en-GB" sz="2000" b="1" u="sng"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Additional topic to be included in objective.</a:t>
            </a:r>
            <a:endParaRPr lang="en-US" sz="2000" dirty="0">
              <a:effectLst/>
              <a:latin typeface="Times" panose="02020603050405020304" pitchFamily="18" charset="0"/>
              <a:ea typeface="Batang" panose="02030600000101010101" pitchFamily="18" charset="-127"/>
              <a:cs typeface="Times New Roman" panose="02020603050405020304" pitchFamily="18" charset="0"/>
            </a:endParaRPr>
          </a:p>
          <a:p>
            <a:pPr marL="0" marR="0">
              <a:spcBef>
                <a:spcPts val="300"/>
              </a:spcBef>
              <a:spcAft>
                <a:spcPts val="300"/>
              </a:spcAft>
            </a:pPr>
            <a:r>
              <a:rPr lang="en-GB" sz="20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Specify necessary enhancements to support E-UTRA TN to NR NTN handover in RRC connected mode</a:t>
            </a:r>
            <a:endParaRPr lang="en-US" sz="2000" dirty="0">
              <a:effectLst/>
              <a:latin typeface="Times" panose="02020603050405020304" pitchFamily="18" charset="0"/>
              <a:ea typeface="Batang" panose="02030600000101010101" pitchFamily="18" charset="-127"/>
              <a:cs typeface="Times New Roman" panose="02020603050405020304" pitchFamily="18" charset="0"/>
            </a:endParaRPr>
          </a:p>
          <a:p>
            <a:pPr marL="0" marR="0">
              <a:spcBef>
                <a:spcPts val="300"/>
              </a:spcBef>
              <a:spcAft>
                <a:spcPts val="300"/>
              </a:spcAft>
            </a:pPr>
            <a:r>
              <a:rPr lang="en-GB" sz="20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TU estimate RAN2 (0.25 TU), RAN4 (0.5) </a:t>
            </a:r>
            <a:endParaRPr lang="en-US" sz="2000" dirty="0">
              <a:effectLst/>
              <a:latin typeface="Times" panose="02020603050405020304" pitchFamily="18" charset="0"/>
              <a:ea typeface="Batang" panose="02030600000101010101" pitchFamily="18" charset="-127"/>
              <a:cs typeface="Times New Roman" panose="02020603050405020304" pitchFamily="18" charset="0"/>
            </a:endParaRPr>
          </a:p>
          <a:p>
            <a:pPr marL="0" marR="0">
              <a:spcBef>
                <a:spcPts val="300"/>
              </a:spcBef>
              <a:spcAft>
                <a:spcPts val="300"/>
              </a:spcAft>
            </a:pPr>
            <a:r>
              <a:rPr lang="en-GB" sz="20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Deadline to complete the work (first half of release)</a:t>
            </a:r>
            <a:endParaRPr lang="en-US" sz="2000" dirty="0">
              <a:effectLst/>
              <a:latin typeface="Times" panose="02020603050405020304" pitchFamily="18" charset="0"/>
              <a:ea typeface="Batang" panose="02030600000101010101" pitchFamily="18" charset="-127"/>
              <a:cs typeface="Times New Roman" panose="02020603050405020304" pitchFamily="18" charset="0"/>
            </a:endParaRPr>
          </a:p>
          <a:p>
            <a:endParaRPr lang="en-US" dirty="0"/>
          </a:p>
        </p:txBody>
      </p:sp>
    </p:spTree>
    <p:extLst>
      <p:ext uri="{BB962C8B-B14F-4D97-AF65-F5344CB8AC3E}">
        <p14:creationId xmlns:p14="http://schemas.microsoft.com/office/powerpoint/2010/main" val="405991412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02CF1-22FE-958F-3A2F-D316768B78B6}"/>
              </a:ext>
            </a:extLst>
          </p:cNvPr>
          <p:cNvSpPr>
            <a:spLocks noGrp="1"/>
          </p:cNvSpPr>
          <p:nvPr>
            <p:ph type="title"/>
          </p:nvPr>
        </p:nvSpPr>
        <p:spPr>
          <a:xfrm>
            <a:off x="2574752" y="203719"/>
            <a:ext cx="9846020" cy="1143000"/>
          </a:xfrm>
        </p:spPr>
        <p:txBody>
          <a:bodyPr/>
          <a:lstStyle/>
          <a:p>
            <a:r>
              <a:rPr lang="en-US" sz="4000" b="1" dirty="0"/>
              <a:t>RAN2: NTN IoT</a:t>
            </a:r>
          </a:p>
        </p:txBody>
      </p:sp>
      <p:sp>
        <p:nvSpPr>
          <p:cNvPr id="3" name="Content Placeholder 2">
            <a:extLst>
              <a:ext uri="{FF2B5EF4-FFF2-40B4-BE49-F238E27FC236}">
                <a16:creationId xmlns:a16="http://schemas.microsoft.com/office/drawing/2014/main" id="{A6C96B1E-BEA7-2087-30FB-D7273A06FFF2}"/>
              </a:ext>
            </a:extLst>
          </p:cNvPr>
          <p:cNvSpPr>
            <a:spLocks noGrp="1"/>
          </p:cNvSpPr>
          <p:nvPr>
            <p:ph idx="1"/>
          </p:nvPr>
        </p:nvSpPr>
        <p:spPr/>
        <p:txBody>
          <a:bodyPr/>
          <a:lstStyle/>
          <a:p>
            <a:pPr marL="0" indent="0">
              <a:buNone/>
            </a:pPr>
            <a:r>
              <a:rPr lang="en-US" dirty="0"/>
              <a:t>Only the following objective will be considered as baseline for IoT NTN WI:</a:t>
            </a:r>
          </a:p>
          <a:p>
            <a:r>
              <a:rPr lang="en-US" dirty="0"/>
              <a:t>Voice over NB-IoT-NTN via GEO</a:t>
            </a:r>
          </a:p>
          <a:p>
            <a:pPr lvl="1"/>
            <a:r>
              <a:rPr lang="en-US" dirty="0"/>
              <a:t>Study phase for 1 or 2 Quarters to </a:t>
            </a:r>
            <a:r>
              <a:rPr lang="en-US" dirty="0" err="1"/>
              <a:t>downselect</a:t>
            </a:r>
            <a:r>
              <a:rPr lang="en-US" dirty="0"/>
              <a:t> between CP or UP. Checkpoint by RAN#1xy (TBD)</a:t>
            </a:r>
          </a:p>
          <a:p>
            <a:pPr lvl="1"/>
            <a:r>
              <a:rPr lang="en-US" dirty="0"/>
              <a:t>Work on detailed objectives for RAN#108</a:t>
            </a:r>
          </a:p>
          <a:p>
            <a:pPr marL="0" indent="0">
              <a:buNone/>
            </a:pPr>
            <a:endParaRPr lang="en-US" dirty="0"/>
          </a:p>
        </p:txBody>
      </p:sp>
    </p:spTree>
    <p:extLst>
      <p:ext uri="{BB962C8B-B14F-4D97-AF65-F5344CB8AC3E}">
        <p14:creationId xmlns:p14="http://schemas.microsoft.com/office/powerpoint/2010/main" val="424245527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6EF4F-6449-0D1F-1A8E-D03F9D6FF4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262517-BD2F-C351-68D5-C613D42808AF}"/>
              </a:ext>
            </a:extLst>
          </p:cNvPr>
          <p:cNvSpPr>
            <a:spLocks noGrp="1"/>
          </p:cNvSpPr>
          <p:nvPr>
            <p:ph type="title"/>
          </p:nvPr>
        </p:nvSpPr>
        <p:spPr>
          <a:xfrm>
            <a:off x="2574752" y="234820"/>
            <a:ext cx="9846020" cy="1143000"/>
          </a:xfrm>
        </p:spPr>
        <p:txBody>
          <a:bodyPr/>
          <a:lstStyle/>
          <a:p>
            <a:r>
              <a:rPr lang="en-US" sz="4000" b="1" dirty="0"/>
              <a:t>RAN2: UAV</a:t>
            </a:r>
          </a:p>
        </p:txBody>
      </p:sp>
      <p:sp>
        <p:nvSpPr>
          <p:cNvPr id="3" name="Content Placeholder 2">
            <a:extLst>
              <a:ext uri="{FF2B5EF4-FFF2-40B4-BE49-F238E27FC236}">
                <a16:creationId xmlns:a16="http://schemas.microsoft.com/office/drawing/2014/main" id="{CDCEE1F1-9320-2CBA-1783-81ACAF614219}"/>
              </a:ext>
            </a:extLst>
          </p:cNvPr>
          <p:cNvSpPr>
            <a:spLocks noGrp="1"/>
          </p:cNvSpPr>
          <p:nvPr>
            <p:ph idx="1"/>
          </p:nvPr>
        </p:nvSpPr>
        <p:spPr/>
        <p:txBody>
          <a:bodyPr/>
          <a:lstStyle/>
          <a:p>
            <a:r>
              <a:rPr lang="en-US" sz="3200" dirty="0"/>
              <a:t>As a starting point we consider:</a:t>
            </a:r>
          </a:p>
          <a:p>
            <a:pPr lvl="1"/>
            <a:r>
              <a:rPr lang="en-US" sz="2400" dirty="0"/>
              <a:t>Specify a UAV/UAM specific frequency/cell/beam prioritization mechanism for IDLE/INACTIVE mobility.  TBD next meeting whether we have a separate WI or TEI</a:t>
            </a:r>
          </a:p>
          <a:p>
            <a:pPr lvl="1"/>
            <a:r>
              <a:rPr lang="en-US" sz="2400" dirty="0"/>
              <a:t>FFS CHO for RAN#108 </a:t>
            </a:r>
          </a:p>
          <a:p>
            <a:r>
              <a:rPr lang="en-US" sz="3200" dirty="0"/>
              <a:t>If this is a WI, the work should be completed in 2 Quarters</a:t>
            </a:r>
          </a:p>
        </p:txBody>
      </p:sp>
    </p:spTree>
    <p:extLst>
      <p:ext uri="{BB962C8B-B14F-4D97-AF65-F5344CB8AC3E}">
        <p14:creationId xmlns:p14="http://schemas.microsoft.com/office/powerpoint/2010/main" val="314105091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5">
            <a:extLst>
              <a:ext uri="{FF2B5EF4-FFF2-40B4-BE49-F238E27FC236}">
                <a16:creationId xmlns:a16="http://schemas.microsoft.com/office/drawing/2014/main" id="{A200B338-DB1A-40DA-AD2C-247378C7EC8F}"/>
              </a:ext>
            </a:extLst>
          </p:cNvPr>
          <p:cNvGraphicFramePr>
            <a:graphicFrameLocks noGrp="1"/>
          </p:cNvGraphicFramePr>
          <p:nvPr>
            <p:extLst>
              <p:ext uri="{D42A27DB-BD31-4B8C-83A1-F6EECF244321}">
                <p14:modId xmlns:p14="http://schemas.microsoft.com/office/powerpoint/2010/main" val="529861207"/>
              </p:ext>
            </p:extLst>
          </p:nvPr>
        </p:nvGraphicFramePr>
        <p:xfrm>
          <a:off x="2256770" y="1719764"/>
          <a:ext cx="6177600" cy="2448000"/>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1468657178"/>
                    </a:ext>
                  </a:extLst>
                </a:gridCol>
                <a:gridCol w="2520000">
                  <a:extLst>
                    <a:ext uri="{9D8B030D-6E8A-4147-A177-3AD203B41FA5}">
                      <a16:colId xmlns:a16="http://schemas.microsoft.com/office/drawing/2014/main" val="355880695"/>
                    </a:ext>
                  </a:extLst>
                </a:gridCol>
              </a:tblGrid>
              <a:tr h="720000">
                <a:tc>
                  <a:txBody>
                    <a:bodyPr/>
                    <a:lstStyle/>
                    <a:p>
                      <a:pPr algn="ctr"/>
                      <a:r>
                        <a:rPr lang="en-US" sz="1800" dirty="0"/>
                        <a:t>Title</a:t>
                      </a:r>
                    </a:p>
                  </a:txBody>
                  <a:tcPr anchor="ctr"/>
                </a:tc>
                <a:tc>
                  <a:txBody>
                    <a:bodyPr/>
                    <a:lstStyle/>
                    <a:p>
                      <a:pPr algn="ctr"/>
                      <a:r>
                        <a:rPr lang="en-US" sz="1800" dirty="0"/>
                        <a:t>First-order TU Estimate (# TUs)</a:t>
                      </a:r>
                    </a:p>
                  </a:txBody>
                  <a:tcPr/>
                </a:tc>
                <a:extLst>
                  <a:ext uri="{0D108BD9-81ED-4DB2-BD59-A6C34878D82A}">
                    <a16:rowId xmlns:a16="http://schemas.microsoft.com/office/drawing/2014/main" val="3826817822"/>
                  </a:ext>
                </a:extLst>
              </a:tr>
              <a:tr h="432000">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AI/ML for NG-RAN</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[1-1.5]</a:t>
                      </a:r>
                    </a:p>
                  </a:txBody>
                  <a:tcPr anchor="ctr"/>
                </a:tc>
                <a:extLst>
                  <a:ext uri="{0D108BD9-81ED-4DB2-BD59-A6C34878D82A}">
                    <a16:rowId xmlns:a16="http://schemas.microsoft.com/office/drawing/2014/main" val="1753953129"/>
                  </a:ext>
                </a:extLst>
              </a:tr>
              <a:tr h="432000">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Ambient IoT</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a:t>
                      </a:r>
                    </a:p>
                  </a:txBody>
                  <a:tcPr anchor="ctr"/>
                </a:tc>
                <a:extLst>
                  <a:ext uri="{0D108BD9-81ED-4DB2-BD59-A6C34878D82A}">
                    <a16:rowId xmlns:a16="http://schemas.microsoft.com/office/drawing/2014/main" val="3533460869"/>
                  </a:ext>
                </a:extLst>
              </a:tr>
              <a:tr h="432000">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SON/MDT Enhancements</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[0.5-1]</a:t>
                      </a:r>
                    </a:p>
                  </a:txBody>
                  <a:tcPr anchor="ctr"/>
                </a:tc>
                <a:extLst>
                  <a:ext uri="{0D108BD9-81ED-4DB2-BD59-A6C34878D82A}">
                    <a16:rowId xmlns:a16="http://schemas.microsoft.com/office/drawing/2014/main" val="2432107506"/>
                  </a:ext>
                </a:extLst>
              </a:tr>
              <a:tr h="432000">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ISAC</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a:t>
                      </a:r>
                    </a:p>
                  </a:txBody>
                  <a:tcPr anchor="ctr"/>
                </a:tc>
                <a:extLst>
                  <a:ext uri="{0D108BD9-81ED-4DB2-BD59-A6C34878D82A}">
                    <a16:rowId xmlns:a16="http://schemas.microsoft.com/office/drawing/2014/main" val="3615434784"/>
                  </a:ext>
                </a:extLst>
              </a:tr>
            </a:tbl>
          </a:graphicData>
        </a:graphic>
      </p:graphicFrame>
      <p:sp>
        <p:nvSpPr>
          <p:cNvPr id="12" name="Title 1">
            <a:extLst>
              <a:ext uri="{FF2B5EF4-FFF2-40B4-BE49-F238E27FC236}">
                <a16:creationId xmlns:a16="http://schemas.microsoft.com/office/drawing/2014/main" id="{59D2C26B-C8D9-49A2-949E-0B39D9EC7734}"/>
              </a:ext>
            </a:extLst>
          </p:cNvPr>
          <p:cNvSpPr txBox="1">
            <a:spLocks/>
          </p:cNvSpPr>
          <p:nvPr/>
        </p:nvSpPr>
        <p:spPr bwMode="auto">
          <a:xfrm>
            <a:off x="683664" y="138223"/>
            <a:ext cx="1386127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r>
              <a:rPr lang="en-US" sz="3600" b="1" kern="0" dirty="0"/>
              <a:t>List of Potential RAN3-led Items for Subsequent Discussion till RAN#108</a:t>
            </a:r>
          </a:p>
        </p:txBody>
      </p:sp>
      <p:sp>
        <p:nvSpPr>
          <p:cNvPr id="2" name="Content Placeholder 2">
            <a:extLst>
              <a:ext uri="{FF2B5EF4-FFF2-40B4-BE49-F238E27FC236}">
                <a16:creationId xmlns:a16="http://schemas.microsoft.com/office/drawing/2014/main" id="{18119A9F-1A11-E072-1875-8815A202108D}"/>
              </a:ext>
            </a:extLst>
          </p:cNvPr>
          <p:cNvSpPr txBox="1"/>
          <p:nvPr/>
        </p:nvSpPr>
        <p:spPr bwMode="auto">
          <a:xfrm>
            <a:off x="1571714" y="4656699"/>
            <a:ext cx="11331486" cy="177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344" tIns="37172" rIns="74344" bIns="37172"/>
          <a:lstStyle>
            <a:lvl1pPr marL="457200" indent="-457200" algn="l" rtl="0" eaLnBrk="0" fontAlgn="base" hangingPunct="0">
              <a:spcBef>
                <a:spcPct val="20000"/>
              </a:spcBef>
              <a:spcAft>
                <a:spcPct val="0"/>
              </a:spcAft>
              <a:buFontTx/>
              <a:buBlip>
                <a:blip r:embed="rId2"/>
              </a:buBlip>
              <a:defRPr sz="3730">
                <a:solidFill>
                  <a:schemeClr val="tx1"/>
                </a:solidFill>
                <a:latin typeface="+mn-lt"/>
                <a:ea typeface="+mn-ea"/>
                <a:cs typeface="+mn-cs"/>
              </a:defRPr>
            </a:lvl1pPr>
            <a:lvl2pPr marL="990600" indent="-38100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4000" indent="-304800" algn="l" rtl="0" eaLnBrk="0" fontAlgn="base" hangingPunct="0">
              <a:spcBef>
                <a:spcPct val="20000"/>
              </a:spcBef>
              <a:spcAft>
                <a:spcPct val="0"/>
              </a:spcAft>
              <a:buFont typeface="Arial" panose="020B0604020202020204" pitchFamily="34" charset="0"/>
              <a:buChar char="•"/>
              <a:defRPr sz="2665">
                <a:solidFill>
                  <a:schemeClr val="tx1"/>
                </a:solidFill>
                <a:latin typeface="+mn-lt"/>
              </a:defRPr>
            </a:lvl3pPr>
            <a:lvl4pPr marL="2133600" indent="-304800" algn="l" rtl="0" eaLnBrk="0" fontAlgn="base" hangingPunct="0">
              <a:spcBef>
                <a:spcPct val="20000"/>
              </a:spcBef>
              <a:spcAft>
                <a:spcPct val="0"/>
              </a:spcAft>
              <a:buFont typeface="Arial" panose="020B0604020202020204" pitchFamily="34" charset="0"/>
              <a:buChar char="–"/>
              <a:defRPr sz="2665">
                <a:solidFill>
                  <a:schemeClr val="tx1"/>
                </a:solidFill>
                <a:latin typeface="+mn-lt"/>
              </a:defRPr>
            </a:lvl4pPr>
            <a:lvl5pPr marL="27432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9pPr>
          </a:lstStyle>
          <a:p>
            <a:r>
              <a:rPr lang="en-US" sz="2000" noProof="1">
                <a:sym typeface="+mn-ea"/>
              </a:rPr>
              <a:t>RAN3 total capacity is 19 TUs</a:t>
            </a:r>
            <a:endParaRPr lang="en-US" sz="2000" kern="0" noProof="1"/>
          </a:p>
          <a:p>
            <a:r>
              <a:rPr lang="en-US" sz="2000" kern="0" noProof="1"/>
              <a:t>~10% RAN3 capacity is planned to be reserved</a:t>
            </a:r>
          </a:p>
          <a:p>
            <a:r>
              <a:rPr lang="en-US" sz="2000" kern="0" noProof="1">
                <a:sym typeface="Wingdings" panose="05000000000000000000" pitchFamily="2" charset="2"/>
              </a:rPr>
              <a:t>~[1] TU reserved per meeting including additional TU for TEI/maintenances</a:t>
            </a:r>
          </a:p>
          <a:p>
            <a:endParaRPr lang="en-US" sz="2000" kern="0" noProof="1"/>
          </a:p>
        </p:txBody>
      </p:sp>
      <p:sp>
        <p:nvSpPr>
          <p:cNvPr id="4" name="TextBox 3">
            <a:extLst>
              <a:ext uri="{FF2B5EF4-FFF2-40B4-BE49-F238E27FC236}">
                <a16:creationId xmlns:a16="http://schemas.microsoft.com/office/drawing/2014/main" id="{FD302A82-816B-02AB-87E9-237898B044C5}"/>
              </a:ext>
            </a:extLst>
          </p:cNvPr>
          <p:cNvSpPr txBox="1"/>
          <p:nvPr/>
        </p:nvSpPr>
        <p:spPr>
          <a:xfrm>
            <a:off x="9052609" y="1704439"/>
            <a:ext cx="4058025" cy="1169551"/>
          </a:xfrm>
          <a:prstGeom prst="rect">
            <a:avLst/>
          </a:prstGeom>
          <a:noFill/>
        </p:spPr>
        <p:txBody>
          <a:bodyPr wrap="square">
            <a:spAutoFit/>
          </a:bodyPr>
          <a:lstStyle/>
          <a:p>
            <a:r>
              <a:rPr lang="en-US" sz="1400" b="1" dirty="0">
                <a:effectLst/>
                <a:latin typeface="Arial" panose="020B0604020202020204" pitchFamily="34" charset="0"/>
                <a:ea typeface="Batang" panose="02030600000101010101" pitchFamily="18" charset="-127"/>
              </a:rPr>
              <a:t>Additional details </a:t>
            </a:r>
            <a:r>
              <a:rPr lang="en-US" sz="1400" b="1" dirty="0">
                <a:latin typeface="Arial" panose="020B0604020202020204" pitchFamily="34" charset="0"/>
                <a:ea typeface="Batang" panose="02030600000101010101" pitchFamily="18" charset="-127"/>
              </a:rPr>
              <a:t>can be found in </a:t>
            </a:r>
            <a:r>
              <a:rPr lang="en-US" sz="1400" b="1" dirty="0">
                <a:effectLst/>
                <a:latin typeface="Arial" panose="020B0604020202020204" pitchFamily="34" charset="0"/>
                <a:ea typeface="Batang" panose="02030600000101010101" pitchFamily="18" charset="-127"/>
              </a:rPr>
              <a:t>moderator summary in </a:t>
            </a:r>
            <a:r>
              <a:rPr lang="en-US" sz="1400" b="1" dirty="0">
                <a:latin typeface="Arial" panose="020B0604020202020204" pitchFamily="34" charset="0"/>
                <a:ea typeface="Batang" panose="02030600000101010101" pitchFamily="18" charset="-127"/>
              </a:rPr>
              <a:t>RP-250787</a:t>
            </a:r>
          </a:p>
          <a:p>
            <a:pPr marL="285750" indent="-285750">
              <a:buFont typeface="Wingdings" panose="05000000000000000000" pitchFamily="2" charset="2"/>
              <a:buChar char="§"/>
            </a:pPr>
            <a:r>
              <a:rPr lang="en-US" sz="1400" dirty="0">
                <a:effectLst/>
                <a:latin typeface="Arial" panose="020B0604020202020204" pitchFamily="34" charset="0"/>
                <a:ea typeface="Batang" panose="02030600000101010101" pitchFamily="18" charset="-127"/>
              </a:rPr>
              <a:t>RP-250787	Moderator's summary for RAN3 led REL-20 topics	RAN3 Chair (ZTE)</a:t>
            </a:r>
            <a:endParaRPr lang="en-US" sz="1400" dirty="0">
              <a:latin typeface="Arial" panose="020B0604020202020204" pitchFamily="34" charset="0"/>
              <a:ea typeface="Batang" panose="02030600000101010101" pitchFamily="18" charset="-127"/>
            </a:endParaRPr>
          </a:p>
        </p:txBody>
      </p:sp>
    </p:spTree>
    <p:extLst>
      <p:ext uri="{BB962C8B-B14F-4D97-AF65-F5344CB8AC3E}">
        <p14:creationId xmlns:p14="http://schemas.microsoft.com/office/powerpoint/2010/main" val="128150776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Content Placeholder 1">
            <a:extLst>
              <a:ext uri="{FF2B5EF4-FFF2-40B4-BE49-F238E27FC236}">
                <a16:creationId xmlns:a16="http://schemas.microsoft.com/office/drawing/2014/main" id="{75057269-9814-E164-435D-D5F199557FDB}"/>
              </a:ext>
            </a:extLst>
          </p:cNvPr>
          <p:cNvSpPr>
            <a:spLocks noGrp="1"/>
          </p:cNvSpPr>
          <p:nvPr>
            <p:ph idx="1"/>
          </p:nvPr>
        </p:nvSpPr>
        <p:spPr>
          <a:xfrm>
            <a:off x="2011362" y="1277619"/>
            <a:ext cx="10972800" cy="5215256"/>
          </a:xfrm>
        </p:spPr>
        <p:txBody>
          <a:bodyPr/>
          <a:lstStyle/>
          <a:p>
            <a:pPr marL="0" indent="0">
              <a:buNone/>
            </a:pPr>
            <a:r>
              <a:rPr lang="en-US" altLang="en-US" sz="2400" noProof="1"/>
              <a:t>The following to be endorsed as WF:</a:t>
            </a:r>
          </a:p>
          <a:p>
            <a:r>
              <a:rPr lang="en-US" altLang="en-US" sz="2000" noProof="1"/>
              <a:t>Rel-20 AI/ML for NG-RAN should be based on current 5G architecture and interfaces. </a:t>
            </a:r>
          </a:p>
          <a:p>
            <a:r>
              <a:rPr lang="en-US" altLang="en-US" sz="2000" noProof="1"/>
              <a:t>The objectives of AI/ML for NG-RAN in Rel-20 are listed below: </a:t>
            </a:r>
          </a:p>
          <a:p>
            <a:pPr lvl="1"/>
            <a:r>
              <a:rPr lang="en-US" altLang="en-US" sz="2000" noProof="1"/>
              <a:t>Study the following new AI/ML based use cases and down-scope (1 or 2 use cases) in next plenary [RAN3]:</a:t>
            </a:r>
          </a:p>
          <a:p>
            <a:pPr lvl="2"/>
            <a:r>
              <a:rPr lang="en-US" altLang="en-US" sz="2000" noProof="1"/>
              <a:t>QoE Optimization;</a:t>
            </a:r>
          </a:p>
          <a:p>
            <a:pPr lvl="2"/>
            <a:r>
              <a:rPr lang="en-US" altLang="en-US" sz="2000" noProof="1"/>
              <a:t>Network energy saving</a:t>
            </a:r>
          </a:p>
          <a:p>
            <a:pPr lvl="2"/>
            <a:r>
              <a:rPr lang="en-US" altLang="en-US" sz="2000" noProof="1"/>
              <a:t>Mobility (including Multiple-hop target node UE trajectory)</a:t>
            </a:r>
          </a:p>
          <a:p>
            <a:pPr lvl="1"/>
            <a:r>
              <a:rPr lang="en-US" altLang="en-US" sz="2000" noProof="1"/>
              <a:t>Note: Other Leftovers depend on Rel-19 outcome, if any.</a:t>
            </a:r>
          </a:p>
          <a:p>
            <a:pPr lvl="1"/>
            <a:r>
              <a:rPr lang="en-US" altLang="en-US" sz="2000" noProof="1"/>
              <a:t>Note: Coordination based on LSs with other working groups, when needed.</a:t>
            </a:r>
          </a:p>
          <a:p>
            <a:r>
              <a:rPr lang="en-US" altLang="en-US" sz="2000" noProof="1"/>
              <a:t>6 months for the Rel-20 Study Item on AI/ML for NG-RAN, followed by 12 months for the subsequent Work Item.</a:t>
            </a:r>
          </a:p>
        </p:txBody>
      </p:sp>
      <p:sp>
        <p:nvSpPr>
          <p:cNvPr id="9218" name="Title 2">
            <a:extLst>
              <a:ext uri="{FF2B5EF4-FFF2-40B4-BE49-F238E27FC236}">
                <a16:creationId xmlns:a16="http://schemas.microsoft.com/office/drawing/2014/main" id="{746C5A1B-1BC4-5CDC-76F9-D82F5725D7AB}"/>
              </a:ext>
            </a:extLst>
          </p:cNvPr>
          <p:cNvSpPr>
            <a:spLocks noGrp="1" noChangeArrowheads="1"/>
          </p:cNvSpPr>
          <p:nvPr>
            <p:ph type="title"/>
          </p:nvPr>
        </p:nvSpPr>
        <p:spPr/>
        <p:txBody>
          <a:bodyPr/>
          <a:lstStyle/>
          <a:p>
            <a:r>
              <a:rPr lang="en-US" altLang="en-US" sz="4000" b="1" dirty="0"/>
              <a:t>RAN3: AI/ML for NG-RAN</a:t>
            </a:r>
            <a:endParaRPr lang="sv-SE" altLang="sv-SE" sz="4000" b="1" dirty="0"/>
          </a:p>
        </p:txBody>
      </p:sp>
      <p:sp>
        <p:nvSpPr>
          <p:cNvPr id="9219" name="Slide Number Placeholder 3">
            <a:extLst>
              <a:ext uri="{FF2B5EF4-FFF2-40B4-BE49-F238E27FC236}">
                <a16:creationId xmlns:a16="http://schemas.microsoft.com/office/drawing/2014/main" id="{F8224906-AF40-7CE6-5EB9-420EE949930E}"/>
              </a:ext>
            </a:extLst>
          </p:cNvPr>
          <p:cNvSpPr>
            <a:spLocks noGrp="1" noChangeArrowheads="1"/>
          </p:cNvSpPr>
          <p:nvPr>
            <p:ph type="sldNum" sz="quarter" idx="10"/>
          </p:nvPr>
        </p:nvSpPr>
        <p:spPr bwMode="auto">
          <a:xfrm>
            <a:off x="11379200" y="6492875"/>
            <a:ext cx="527050"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ja-JP"/>
            </a:defPPr>
            <a:lvl1pPr algn="l" rtl="0" fontAlgn="base">
              <a:spcBef>
                <a:spcPct val="0"/>
              </a:spcBef>
              <a:spcAft>
                <a:spcPct val="0"/>
              </a:spcAft>
              <a:defRPr sz="1100" kern="1200">
                <a:solidFill>
                  <a:schemeClr val="bg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fld id="{4DD03A4D-BF3E-4371-B34D-0B923E3AAF72}" type="slidenum">
              <a:rPr lang="en-GB" altLang="en-US" smtClean="0"/>
              <a:pPr/>
              <a:t>18</a:t>
            </a:fld>
            <a:endParaRPr lang="en-GB"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Content Placeholder 1">
            <a:extLst>
              <a:ext uri="{FF2B5EF4-FFF2-40B4-BE49-F238E27FC236}">
                <a16:creationId xmlns:a16="http://schemas.microsoft.com/office/drawing/2014/main" id="{96B60351-0967-9963-05BB-66167B406570}"/>
              </a:ext>
            </a:extLst>
          </p:cNvPr>
          <p:cNvSpPr>
            <a:spLocks noGrp="1"/>
          </p:cNvSpPr>
          <p:nvPr>
            <p:ph idx="1"/>
          </p:nvPr>
        </p:nvSpPr>
        <p:spPr>
          <a:xfrm>
            <a:off x="2011362" y="1277619"/>
            <a:ext cx="10972800" cy="5215256"/>
          </a:xfrm>
        </p:spPr>
        <p:txBody>
          <a:bodyPr/>
          <a:lstStyle/>
          <a:p>
            <a:pPr marL="0" indent="0">
              <a:buNone/>
            </a:pPr>
            <a:r>
              <a:rPr lang="en-US" altLang="en-US" sz="2400" noProof="1">
                <a:sym typeface="+mn-ea"/>
              </a:rPr>
              <a:t>The following to be endorsed as WF:</a:t>
            </a:r>
            <a:endParaRPr lang="en-US" altLang="en-US" sz="2400" noProof="1"/>
          </a:p>
          <a:p>
            <a:r>
              <a:rPr lang="en-US" altLang="en-US" sz="2000" noProof="1"/>
              <a:t>The objectives of SON/MDT in Rel-20 including and to be down-selected on the following (1 or 2 use cases): </a:t>
            </a:r>
          </a:p>
          <a:p>
            <a:pPr lvl="1"/>
            <a:r>
              <a:rPr lang="en-US" altLang="en-US" sz="2000" noProof="1"/>
              <a:t>MRO enhancement for R19 LTM (the detail scope should be limited and needs to be further checked based on the progress in R19 LTM). [RAN3, RAN2]</a:t>
            </a:r>
          </a:p>
          <a:p>
            <a:pPr lvl="1"/>
            <a:r>
              <a:rPr lang="en-US" altLang="en-US" sz="2000" noProof="1"/>
              <a:t>Support of SON/MDT enhancements for UAV or LP-WUS/WUR [RAN3, RAN2]</a:t>
            </a:r>
          </a:p>
          <a:p>
            <a:r>
              <a:rPr lang="en-US" altLang="en-US" sz="2000" noProof="1"/>
              <a:t>Note:  Coordination with other working groups when needed.</a:t>
            </a:r>
          </a:p>
          <a:p>
            <a:r>
              <a:rPr lang="en-US" altLang="en-US" sz="2000" noProof="1"/>
              <a:t>18 months for the Rel-20 SON/MDT WI.</a:t>
            </a:r>
          </a:p>
        </p:txBody>
      </p:sp>
      <p:sp>
        <p:nvSpPr>
          <p:cNvPr id="10242" name="Title 2">
            <a:extLst>
              <a:ext uri="{FF2B5EF4-FFF2-40B4-BE49-F238E27FC236}">
                <a16:creationId xmlns:a16="http://schemas.microsoft.com/office/drawing/2014/main" id="{7C11CDCB-5DC4-F685-5D4D-5A35FFCC91A5}"/>
              </a:ext>
            </a:extLst>
          </p:cNvPr>
          <p:cNvSpPr>
            <a:spLocks noGrp="1" noChangeArrowheads="1"/>
          </p:cNvSpPr>
          <p:nvPr>
            <p:ph type="title"/>
          </p:nvPr>
        </p:nvSpPr>
        <p:spPr/>
        <p:txBody>
          <a:bodyPr/>
          <a:lstStyle/>
          <a:p>
            <a:r>
              <a:rPr lang="en-US" altLang="en-US" sz="4000" b="1" dirty="0"/>
              <a:t>RAN3: SON/MDT</a:t>
            </a:r>
            <a:endParaRPr lang="sv-SE" altLang="sv-SE" sz="4000" b="1" dirty="0"/>
          </a:p>
        </p:txBody>
      </p:sp>
      <p:sp>
        <p:nvSpPr>
          <p:cNvPr id="10243" name="Slide Number Placeholder 3">
            <a:extLst>
              <a:ext uri="{FF2B5EF4-FFF2-40B4-BE49-F238E27FC236}">
                <a16:creationId xmlns:a16="http://schemas.microsoft.com/office/drawing/2014/main" id="{E9C71AAB-84F2-A014-4A89-ADC0FB254652}"/>
              </a:ext>
            </a:extLst>
          </p:cNvPr>
          <p:cNvSpPr>
            <a:spLocks noGrp="1" noChangeArrowheads="1"/>
          </p:cNvSpPr>
          <p:nvPr>
            <p:ph type="sldNum" sz="quarter" idx="10"/>
          </p:nvPr>
        </p:nvSpPr>
        <p:spPr bwMode="auto">
          <a:xfrm>
            <a:off x="11379200" y="6492875"/>
            <a:ext cx="527050"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ja-JP"/>
            </a:defPPr>
            <a:lvl1pPr algn="l" rtl="0" fontAlgn="base">
              <a:spcBef>
                <a:spcPct val="0"/>
              </a:spcBef>
              <a:spcAft>
                <a:spcPct val="0"/>
              </a:spcAft>
              <a:defRPr sz="1100" kern="1200">
                <a:solidFill>
                  <a:schemeClr val="bg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fld id="{84DD0FF2-087D-49C5-AACB-F5770CDC1793}" type="slidenum">
              <a:rPr lang="en-GB" altLang="en-US" smtClean="0"/>
              <a:pPr/>
              <a:t>19</a:t>
            </a:fld>
            <a:endParaRPr lang="en-GB"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170766" cy="639488"/>
          </a:xfrm>
        </p:spPr>
        <p:txBody>
          <a:bodyPr/>
          <a:lstStyle/>
          <a:p>
            <a:r>
              <a:rPr lang="en-US" sz="4400" b="1"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455222" y="1013883"/>
            <a:ext cx="14103262" cy="4830233"/>
          </a:xfrm>
        </p:spPr>
        <p:txBody>
          <a:bodyPr/>
          <a:lstStyle/>
          <a:p>
            <a:pPr marL="534988" indent="-534988"/>
            <a:r>
              <a:rPr lang="en-US" sz="3200" dirty="0"/>
              <a:t>References</a:t>
            </a:r>
          </a:p>
          <a:p>
            <a:pPr marL="534988" indent="-534988"/>
            <a:r>
              <a:rPr lang="en-US" sz="3200" dirty="0">
                <a:sym typeface="Wingdings" panose="05000000000000000000" pitchFamily="2" charset="2"/>
              </a:rPr>
              <a:t>General Guidance</a:t>
            </a:r>
          </a:p>
          <a:p>
            <a:pPr marL="534988" indent="-534988"/>
            <a:r>
              <a:rPr lang="en-US" sz="3200" dirty="0"/>
              <a:t>List of Potential Items Led per RAN WG for Subsequent Discussion till RAN#108</a:t>
            </a:r>
          </a:p>
          <a:p>
            <a:pPr lvl="1"/>
            <a:r>
              <a:rPr lang="en-US" sz="2800" dirty="0"/>
              <a:t>RAN1, RAN2, RAN3</a:t>
            </a:r>
          </a:p>
          <a:p>
            <a:pPr lvl="1"/>
            <a:r>
              <a:rPr lang="en-US" sz="2800" dirty="0"/>
              <a:t>RAN4 Considerations</a:t>
            </a:r>
          </a:p>
          <a:p>
            <a:pPr lvl="1"/>
            <a:r>
              <a:rPr lang="en-US" sz="2800" dirty="0"/>
              <a:t>Additional Considerations</a:t>
            </a:r>
          </a:p>
          <a:p>
            <a:endParaRPr lang="en-US" sz="3200" dirty="0"/>
          </a:p>
          <a:p>
            <a:pPr lvl="1"/>
            <a:endParaRPr lang="en-US" sz="2400" dirty="0"/>
          </a:p>
        </p:txBody>
      </p:sp>
    </p:spTree>
    <p:extLst>
      <p:ext uri="{BB962C8B-B14F-4D97-AF65-F5344CB8AC3E}">
        <p14:creationId xmlns:p14="http://schemas.microsoft.com/office/powerpoint/2010/main" val="710073331"/>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15464-E502-6920-D41C-E5C4F8B0DBAF}"/>
              </a:ext>
            </a:extLst>
          </p:cNvPr>
          <p:cNvSpPr>
            <a:spLocks noGrp="1"/>
          </p:cNvSpPr>
          <p:nvPr>
            <p:ph type="title"/>
          </p:nvPr>
        </p:nvSpPr>
        <p:spPr>
          <a:xfrm>
            <a:off x="2574752" y="228600"/>
            <a:ext cx="9846020" cy="1143000"/>
          </a:xfrm>
        </p:spPr>
        <p:txBody>
          <a:bodyPr/>
          <a:lstStyle/>
          <a:p>
            <a:r>
              <a:rPr lang="en-US" sz="4000" b="1" dirty="0"/>
              <a:t>RAN3: ISAC</a:t>
            </a:r>
          </a:p>
        </p:txBody>
      </p:sp>
      <p:sp>
        <p:nvSpPr>
          <p:cNvPr id="3" name="Content Placeholder 2">
            <a:extLst>
              <a:ext uri="{FF2B5EF4-FFF2-40B4-BE49-F238E27FC236}">
                <a16:creationId xmlns:a16="http://schemas.microsoft.com/office/drawing/2014/main" id="{895B3135-38A6-4D96-6098-8EA68440734F}"/>
              </a:ext>
            </a:extLst>
          </p:cNvPr>
          <p:cNvSpPr>
            <a:spLocks noGrp="1"/>
          </p:cNvSpPr>
          <p:nvPr>
            <p:ph idx="1"/>
          </p:nvPr>
        </p:nvSpPr>
        <p:spPr/>
        <p:txBody>
          <a:bodyPr/>
          <a:lstStyle/>
          <a:p>
            <a:pPr marL="0" indent="0">
              <a:buNone/>
            </a:pPr>
            <a:r>
              <a:rPr lang="en-US" altLang="en-US" sz="2400" noProof="1"/>
              <a:t>The following are discussed and to be further checked in RAN#108:</a:t>
            </a:r>
          </a:p>
          <a:p>
            <a:r>
              <a:rPr lang="en-US" altLang="en-US" sz="2400" noProof="1"/>
              <a:t>The discussion on sensing/ISAC in 5GA and 6G are independent.</a:t>
            </a:r>
          </a:p>
          <a:p>
            <a:r>
              <a:rPr lang="en-US" altLang="en-US" sz="2400" noProof="1"/>
              <a:t>The objectives of Sensing/ISAC in Rel-20 are listed below: </a:t>
            </a:r>
          </a:p>
          <a:p>
            <a:pPr lvl="1"/>
            <a:r>
              <a:rPr lang="en-US" altLang="en-US" sz="2400" noProof="1"/>
              <a:t>Study on gNB mono-static mode for UAV use case. [RAN3, RAN1]</a:t>
            </a:r>
          </a:p>
          <a:p>
            <a:pPr lvl="1"/>
            <a:r>
              <a:rPr lang="en-US" altLang="en-US" sz="2400" noProof="1"/>
              <a:t>Study the procedures and signaling support between RAN and CN, and the corresponding sensing measurements. [RAN3, RAN1]</a:t>
            </a:r>
          </a:p>
          <a:p>
            <a:pPr lvl="1"/>
            <a:r>
              <a:rPr lang="en-US" altLang="en-US" sz="2400" noProof="1"/>
              <a:t>Performance evaluation for gNB mono-static sensing. [RAN1]</a:t>
            </a:r>
          </a:p>
          <a:p>
            <a:pPr lvl="1"/>
            <a:r>
              <a:rPr lang="en-US" altLang="en-US" sz="2400" noProof="1"/>
              <a:t>Note: No new waveform/RS to be specified in RAN1 and no UE impact is expected. </a:t>
            </a:r>
          </a:p>
          <a:p>
            <a:pPr lvl="1"/>
            <a:r>
              <a:rPr lang="en-US" altLang="en-US" sz="2400" noProof="1"/>
              <a:t>Note: Coordination with SA2 when needed.</a:t>
            </a:r>
          </a:p>
          <a:p>
            <a:r>
              <a:rPr lang="en-US" altLang="en-US" sz="2400" noProof="1"/>
              <a:t>It’s assumed 9 months for the Rel-20 Study Item on Sensing/ISAC, followed by 9 months for the subsequent Work Item based on the conclusion of SI.</a:t>
            </a:r>
          </a:p>
          <a:p>
            <a:endParaRPr lang="en-US" dirty="0"/>
          </a:p>
        </p:txBody>
      </p:sp>
    </p:spTree>
    <p:extLst>
      <p:ext uri="{BB962C8B-B14F-4D97-AF65-F5344CB8AC3E}">
        <p14:creationId xmlns:p14="http://schemas.microsoft.com/office/powerpoint/2010/main" val="320011106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5DAAE-FAC0-BC66-5B67-53FF883BB718}"/>
              </a:ext>
            </a:extLst>
          </p:cNvPr>
          <p:cNvSpPr>
            <a:spLocks noGrp="1"/>
          </p:cNvSpPr>
          <p:nvPr>
            <p:ph type="title"/>
          </p:nvPr>
        </p:nvSpPr>
        <p:spPr>
          <a:xfrm>
            <a:off x="1144652" y="228600"/>
            <a:ext cx="12706220" cy="1143000"/>
          </a:xfrm>
        </p:spPr>
        <p:txBody>
          <a:bodyPr/>
          <a:lstStyle/>
          <a:p>
            <a:r>
              <a:rPr lang="en-US" altLang="zh-CN" sz="4000" b="1" dirty="0">
                <a:ea typeface="SimSun" panose="02010600030101010101" pitchFamily="2" charset="-122"/>
              </a:rPr>
              <a:t>200 MHz CBW and Others Topics for Rel-20 5G-A topics</a:t>
            </a:r>
            <a:endParaRPr lang="en-US" sz="4000" b="1" dirty="0"/>
          </a:p>
        </p:txBody>
      </p:sp>
      <p:sp>
        <p:nvSpPr>
          <p:cNvPr id="3" name="Content Placeholder 2">
            <a:extLst>
              <a:ext uri="{FF2B5EF4-FFF2-40B4-BE49-F238E27FC236}">
                <a16:creationId xmlns:a16="http://schemas.microsoft.com/office/drawing/2014/main" id="{D806A3C5-1636-282F-3E35-D08727C5188E}"/>
              </a:ext>
            </a:extLst>
          </p:cNvPr>
          <p:cNvSpPr>
            <a:spLocks noGrp="1"/>
          </p:cNvSpPr>
          <p:nvPr>
            <p:ph idx="1"/>
          </p:nvPr>
        </p:nvSpPr>
        <p:spPr/>
        <p:txBody>
          <a:bodyPr/>
          <a:lstStyle/>
          <a:p>
            <a:pPr marL="628650" indent="-628650"/>
            <a:r>
              <a:rPr lang="en-US" sz="3200" dirty="0"/>
              <a:t>For RAN#108, focus on the following topics:</a:t>
            </a:r>
          </a:p>
          <a:p>
            <a:pPr marL="1089025" lvl="1" indent="-349250"/>
            <a:r>
              <a:rPr lang="en-US" sz="2800" dirty="0"/>
              <a:t>200 MHz CBW for n104</a:t>
            </a:r>
          </a:p>
          <a:p>
            <a:pPr marL="1089025" lvl="1" indent="-349250"/>
            <a:r>
              <a:rPr lang="en-US" sz="2800" dirty="0"/>
              <a:t>SBFD (limited scope)</a:t>
            </a:r>
          </a:p>
          <a:p>
            <a:pPr marL="1089025" lvl="1" indent="-349250"/>
            <a:r>
              <a:rPr lang="en-US" sz="2800" dirty="0"/>
              <a:t>Sidelink </a:t>
            </a:r>
            <a:r>
              <a:rPr lang="en-US" sz="2800" dirty="0" err="1"/>
              <a:t>enh</a:t>
            </a:r>
            <a:r>
              <a:rPr lang="en-US" sz="2800" dirty="0"/>
              <a:t>. (incl. SL relay)*</a:t>
            </a:r>
          </a:p>
          <a:p>
            <a:pPr marL="1089025" lvl="1" indent="-349250"/>
            <a:endParaRPr lang="en-US" sz="2800" dirty="0"/>
          </a:p>
          <a:p>
            <a:pPr marL="0" indent="0">
              <a:buNone/>
            </a:pPr>
            <a:endParaRPr lang="en-US" sz="3200" dirty="0"/>
          </a:p>
          <a:p>
            <a:pPr lvl="1"/>
            <a:endParaRPr lang="en-US" sz="2400" dirty="0"/>
          </a:p>
          <a:p>
            <a:pPr lvl="1"/>
            <a:endParaRPr lang="en-US" sz="2269" dirty="0"/>
          </a:p>
        </p:txBody>
      </p:sp>
      <p:sp>
        <p:nvSpPr>
          <p:cNvPr id="4" name="Content Placeholder 2">
            <a:extLst>
              <a:ext uri="{FF2B5EF4-FFF2-40B4-BE49-F238E27FC236}">
                <a16:creationId xmlns:a16="http://schemas.microsoft.com/office/drawing/2014/main" id="{C0BABFF8-0AB7-5639-753F-8927A2DBD888}"/>
              </a:ext>
            </a:extLst>
          </p:cNvPr>
          <p:cNvSpPr txBox="1"/>
          <p:nvPr/>
        </p:nvSpPr>
        <p:spPr bwMode="auto">
          <a:xfrm>
            <a:off x="2227535" y="3542579"/>
            <a:ext cx="7753350" cy="326689"/>
          </a:xfrm>
          <a:prstGeom prst="rect">
            <a:avLst/>
          </a:prstGeom>
          <a:noFill/>
          <a:ln>
            <a:noFill/>
          </a:ln>
        </p:spPr>
        <p:txBody>
          <a:bodyPr lIns="74344" tIns="37172" rIns="74344" bIns="37172"/>
          <a:lstStyle>
            <a:lvl1pPr marL="457200" indent="-457200" algn="l" rtl="0" eaLnBrk="0" fontAlgn="base" hangingPunct="0">
              <a:spcBef>
                <a:spcPct val="20000"/>
              </a:spcBef>
              <a:spcAft>
                <a:spcPct val="0"/>
              </a:spcAft>
              <a:buFontTx/>
              <a:buBlip>
                <a:blip r:embed="rId2"/>
              </a:buBlip>
              <a:defRPr sz="3730">
                <a:solidFill>
                  <a:schemeClr val="tx1"/>
                </a:solidFill>
                <a:latin typeface="+mn-lt"/>
                <a:ea typeface="+mn-ea"/>
                <a:cs typeface="+mn-cs"/>
              </a:defRPr>
            </a:lvl1pPr>
            <a:lvl2pPr marL="990600" indent="-38100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4000" indent="-304800" algn="l" rtl="0" eaLnBrk="0" fontAlgn="base" hangingPunct="0">
              <a:spcBef>
                <a:spcPct val="20000"/>
              </a:spcBef>
              <a:spcAft>
                <a:spcPct val="0"/>
              </a:spcAft>
              <a:buFont typeface="Arial" panose="020B0604020202020204" pitchFamily="34" charset="0"/>
              <a:buChar char="•"/>
              <a:defRPr sz="2665">
                <a:solidFill>
                  <a:schemeClr val="tx1"/>
                </a:solidFill>
                <a:latin typeface="+mn-lt"/>
              </a:defRPr>
            </a:lvl3pPr>
            <a:lvl4pPr marL="2133600" indent="-304800" algn="l" rtl="0" eaLnBrk="0" fontAlgn="base" hangingPunct="0">
              <a:spcBef>
                <a:spcPct val="20000"/>
              </a:spcBef>
              <a:spcAft>
                <a:spcPct val="0"/>
              </a:spcAft>
              <a:buFont typeface="Arial" panose="020B0604020202020204" pitchFamily="34" charset="0"/>
              <a:buChar char="–"/>
              <a:defRPr sz="2665">
                <a:solidFill>
                  <a:schemeClr val="tx1"/>
                </a:solidFill>
                <a:latin typeface="+mn-lt"/>
              </a:defRPr>
            </a:lvl4pPr>
            <a:lvl5pPr marL="27432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0">
                <a:solidFill>
                  <a:schemeClr val="tx1"/>
                </a:solidFill>
                <a:latin typeface="+mn-lt"/>
              </a:defRPr>
            </a:lvl9pPr>
          </a:lstStyle>
          <a:p>
            <a:pPr marL="0" indent="0">
              <a:buNone/>
              <a:defRPr/>
            </a:pPr>
            <a:r>
              <a:rPr lang="en-US" sz="2000" noProof="1">
                <a:sym typeface="+mn-ea"/>
              </a:rPr>
              <a:t>* no offline discussion during RAN#107 due to time constrains</a:t>
            </a:r>
            <a:endParaRPr lang="en-US" sz="2000" kern="0" noProof="1">
              <a:highlight>
                <a:srgbClr val="FFFF00"/>
              </a:highlight>
            </a:endParaRPr>
          </a:p>
          <a:p>
            <a:pPr>
              <a:defRPr/>
            </a:pPr>
            <a:endParaRPr lang="en-US" sz="2000" kern="0" noProof="1">
              <a:solidFill>
                <a:srgbClr val="FF0000"/>
              </a:solidFill>
              <a:highlight>
                <a:srgbClr val="FFFF00"/>
              </a:highlight>
            </a:endParaRPr>
          </a:p>
        </p:txBody>
      </p:sp>
      <p:sp>
        <p:nvSpPr>
          <p:cNvPr id="5" name="TextBox 4">
            <a:extLst>
              <a:ext uri="{FF2B5EF4-FFF2-40B4-BE49-F238E27FC236}">
                <a16:creationId xmlns:a16="http://schemas.microsoft.com/office/drawing/2014/main" id="{165D0A12-F2C8-2A39-7F75-D7E0AC75D0B1}"/>
              </a:ext>
            </a:extLst>
          </p:cNvPr>
          <p:cNvSpPr txBox="1"/>
          <p:nvPr/>
        </p:nvSpPr>
        <p:spPr>
          <a:xfrm>
            <a:off x="10061750" y="2320928"/>
            <a:ext cx="4058025" cy="1384995"/>
          </a:xfrm>
          <a:prstGeom prst="rect">
            <a:avLst/>
          </a:prstGeom>
          <a:noFill/>
        </p:spPr>
        <p:txBody>
          <a:bodyPr wrap="square">
            <a:spAutoFit/>
          </a:bodyPr>
          <a:lstStyle/>
          <a:p>
            <a:r>
              <a:rPr lang="en-US" sz="1400" b="1" dirty="0">
                <a:effectLst/>
                <a:latin typeface="Arial" panose="020B0604020202020204" pitchFamily="34" charset="0"/>
                <a:ea typeface="Batang" panose="02030600000101010101" pitchFamily="18" charset="-127"/>
              </a:rPr>
              <a:t>Additional details </a:t>
            </a:r>
            <a:r>
              <a:rPr lang="en-US" sz="1400" b="1" dirty="0">
                <a:latin typeface="Arial" panose="020B0604020202020204" pitchFamily="34" charset="0"/>
                <a:ea typeface="Batang" panose="02030600000101010101" pitchFamily="18" charset="-127"/>
              </a:rPr>
              <a:t>can be found in </a:t>
            </a:r>
            <a:r>
              <a:rPr lang="en-US" sz="1400" b="1" dirty="0">
                <a:effectLst/>
                <a:latin typeface="Arial" panose="020B0604020202020204" pitchFamily="34" charset="0"/>
                <a:ea typeface="Batang" panose="02030600000101010101" pitchFamily="18" charset="-127"/>
              </a:rPr>
              <a:t>moderator summary in </a:t>
            </a:r>
            <a:r>
              <a:rPr lang="en-US" sz="1400" b="1" dirty="0">
                <a:latin typeface="Arial" panose="020B0604020202020204" pitchFamily="34" charset="0"/>
                <a:ea typeface="Batang" panose="02030600000101010101" pitchFamily="18" charset="-127"/>
              </a:rPr>
              <a:t>RP-250797</a:t>
            </a:r>
          </a:p>
          <a:p>
            <a:pPr marL="285750" indent="-285750">
              <a:buFont typeface="Wingdings" panose="05000000000000000000" pitchFamily="2" charset="2"/>
              <a:buChar char="§"/>
            </a:pPr>
            <a:r>
              <a:rPr lang="en-US" sz="1400" dirty="0">
                <a:effectLst/>
                <a:latin typeface="Arial" panose="020B0604020202020204" pitchFamily="34" charset="0"/>
                <a:ea typeface="Batang" panose="02030600000101010101" pitchFamily="18" charset="-127"/>
              </a:rPr>
              <a:t>RP-250797	Moderator's summary for other RAN1/RAN2/RAN3 led REL-20 topics	RAN Vice Chair (Deutsche Telekom)</a:t>
            </a:r>
          </a:p>
          <a:p>
            <a:pPr marL="285750" indent="-285750">
              <a:buFont typeface="Wingdings" panose="05000000000000000000" pitchFamily="2" charset="2"/>
              <a:buChar char="§"/>
            </a:pPr>
            <a:endParaRPr lang="en-US" sz="1400" dirty="0">
              <a:latin typeface="Arial" panose="020B0604020202020204" pitchFamily="34" charset="0"/>
              <a:ea typeface="Batang" panose="02030600000101010101" pitchFamily="18" charset="-127"/>
            </a:endParaRPr>
          </a:p>
        </p:txBody>
      </p:sp>
    </p:spTree>
    <p:extLst>
      <p:ext uri="{BB962C8B-B14F-4D97-AF65-F5344CB8AC3E}">
        <p14:creationId xmlns:p14="http://schemas.microsoft.com/office/powerpoint/2010/main" val="190194852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32388" y="138223"/>
            <a:ext cx="13673271" cy="765903"/>
          </a:xfrm>
        </p:spPr>
        <p:txBody>
          <a:bodyPr/>
          <a:lstStyle/>
          <a:p>
            <a:r>
              <a:rPr lang="en-US" sz="4000" b="1" dirty="0"/>
              <a:t>RAN4 Considerations</a:t>
            </a:r>
          </a:p>
        </p:txBody>
      </p:sp>
      <p:sp>
        <p:nvSpPr>
          <p:cNvPr id="4" name="Content Placeholder 2">
            <a:extLst>
              <a:ext uri="{FF2B5EF4-FFF2-40B4-BE49-F238E27FC236}">
                <a16:creationId xmlns:a16="http://schemas.microsoft.com/office/drawing/2014/main" id="{AE4E52AD-A0CD-409F-AD00-7E9B6AA1832E}"/>
              </a:ext>
            </a:extLst>
          </p:cNvPr>
          <p:cNvSpPr>
            <a:spLocks noGrp="1"/>
          </p:cNvSpPr>
          <p:nvPr>
            <p:ph idx="1"/>
          </p:nvPr>
        </p:nvSpPr>
        <p:spPr>
          <a:xfrm>
            <a:off x="846615" y="1013883"/>
            <a:ext cx="13308826" cy="4830233"/>
          </a:xfrm>
        </p:spPr>
        <p:txBody>
          <a:bodyPr/>
          <a:lstStyle/>
          <a:p>
            <a:pPr>
              <a:spcBef>
                <a:spcPts val="400"/>
              </a:spcBef>
            </a:pPr>
            <a:r>
              <a:rPr lang="en-US" sz="2400" dirty="0"/>
              <a:t> It is critical to maintain RAN4 load reasonable</a:t>
            </a:r>
          </a:p>
          <a:p>
            <a:pPr lvl="1">
              <a:spcBef>
                <a:spcPts val="400"/>
              </a:spcBef>
            </a:pPr>
            <a:r>
              <a:rPr lang="en-US" sz="2000" dirty="0"/>
              <a:t>The load from the projects led by RAN1/2/3</a:t>
            </a:r>
          </a:p>
          <a:p>
            <a:pPr lvl="2">
              <a:spcBef>
                <a:spcPts val="400"/>
              </a:spcBef>
            </a:pPr>
            <a:r>
              <a:rPr lang="en-US" sz="1800" dirty="0"/>
              <a:t>An estimate of RAN4 TU impact is necessary for all RAN1/2/3-led items</a:t>
            </a:r>
          </a:p>
          <a:p>
            <a:pPr lvl="2">
              <a:spcBef>
                <a:spcPts val="400"/>
              </a:spcBef>
            </a:pPr>
            <a:r>
              <a:rPr lang="en-US" sz="1800" dirty="0"/>
              <a:t>A certain amount of RAN4 capacity is to be reserved when approving the package in June</a:t>
            </a:r>
          </a:p>
          <a:p>
            <a:pPr lvl="1">
              <a:spcBef>
                <a:spcPts val="400"/>
              </a:spcBef>
            </a:pPr>
            <a:r>
              <a:rPr lang="en-US" sz="2000" dirty="0"/>
              <a:t>The load from RAN4-led projects</a:t>
            </a:r>
          </a:p>
          <a:p>
            <a:pPr>
              <a:spcBef>
                <a:spcPts val="400"/>
              </a:spcBef>
            </a:pPr>
            <a:r>
              <a:rPr lang="en-US" sz="2400" dirty="0"/>
              <a:t>It is critical to make sure the projects are rooted in commercial interests</a:t>
            </a:r>
          </a:p>
          <a:p>
            <a:pPr lvl="1">
              <a:spcBef>
                <a:spcPts val="400"/>
              </a:spcBef>
            </a:pPr>
            <a:r>
              <a:rPr lang="en-US" sz="2000" dirty="0"/>
              <a:t>For any RAN4-led non-spectrum related projects to be further considered for Rel-20, support from multiple operators from different regions is highly recommended!</a:t>
            </a:r>
          </a:p>
          <a:p>
            <a:pPr lvl="2">
              <a:spcBef>
                <a:spcPts val="400"/>
              </a:spcBef>
            </a:pPr>
            <a:r>
              <a:rPr lang="en-US" sz="1800" dirty="0"/>
              <a:t>Note: it is NOT intended to be “number counting” driven discussion, but rather as an indication of some tangible commercial interests </a:t>
            </a:r>
          </a:p>
          <a:p>
            <a:pPr>
              <a:spcBef>
                <a:spcPts val="400"/>
              </a:spcBef>
            </a:pPr>
            <a:r>
              <a:rPr lang="en-US" sz="2400" dirty="0"/>
              <a:t>To organize RAN#108 agenda for RAN4 Rel-20 as (</a:t>
            </a:r>
            <a:r>
              <a:rPr lang="en-US" sz="1800" dirty="0"/>
              <a:t>Note: no discussion on spectrum related items</a:t>
            </a:r>
            <a:r>
              <a:rPr lang="en-US" sz="2400" dirty="0"/>
              <a:t>)</a:t>
            </a:r>
          </a:p>
          <a:p>
            <a:pPr lvl="1">
              <a:spcBef>
                <a:spcPts val="400"/>
              </a:spcBef>
            </a:pPr>
            <a:r>
              <a:rPr lang="en-US" sz="2000" i="1" dirty="0"/>
              <a:t>General</a:t>
            </a:r>
          </a:p>
          <a:p>
            <a:pPr lvl="1">
              <a:spcBef>
                <a:spcPts val="400"/>
              </a:spcBef>
            </a:pPr>
            <a:r>
              <a:rPr lang="en-US" sz="2000" i="1" dirty="0"/>
              <a:t>Candidate RF/OTA Topics for Rel-20</a:t>
            </a:r>
          </a:p>
          <a:p>
            <a:pPr lvl="1">
              <a:spcBef>
                <a:spcPts val="400"/>
              </a:spcBef>
            </a:pPr>
            <a:r>
              <a:rPr lang="en-US" sz="2000" i="1" dirty="0"/>
              <a:t>Candidate </a:t>
            </a:r>
            <a:r>
              <a:rPr lang="en-US" sz="2000" i="1" dirty="0" err="1"/>
              <a:t>Demod</a:t>
            </a:r>
            <a:r>
              <a:rPr lang="en-US" sz="2000" i="1" dirty="0"/>
              <a:t>/RRM Topics for Rel-20</a:t>
            </a:r>
          </a:p>
          <a:p>
            <a:pPr lvl="1">
              <a:spcBef>
                <a:spcPts val="400"/>
              </a:spcBef>
            </a:pPr>
            <a:r>
              <a:rPr lang="en-US" sz="2000" i="1" dirty="0"/>
              <a:t>Candidate Topics Impacting both RF/OTA and </a:t>
            </a:r>
            <a:r>
              <a:rPr lang="en-US" sz="2000" i="1" dirty="0" err="1"/>
              <a:t>Demod</a:t>
            </a:r>
            <a:r>
              <a:rPr lang="en-US" sz="2000" i="1" dirty="0"/>
              <a:t>/RRM for Rel-20</a:t>
            </a:r>
          </a:p>
          <a:p>
            <a:pPr lvl="1">
              <a:spcBef>
                <a:spcPts val="400"/>
              </a:spcBef>
            </a:pPr>
            <a:r>
              <a:rPr lang="en-US" sz="2000" i="1" dirty="0"/>
              <a:t>Others</a:t>
            </a:r>
          </a:p>
        </p:txBody>
      </p:sp>
    </p:spTree>
    <p:extLst>
      <p:ext uri="{BB962C8B-B14F-4D97-AF65-F5344CB8AC3E}">
        <p14:creationId xmlns:p14="http://schemas.microsoft.com/office/powerpoint/2010/main" val="129911831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496222" y="1250186"/>
            <a:ext cx="14027887" cy="4830233"/>
          </a:xfrm>
        </p:spPr>
        <p:txBody>
          <a:bodyPr/>
          <a:lstStyle/>
          <a:p>
            <a:r>
              <a:rPr lang="en-US" sz="2800" dirty="0"/>
              <a:t>For other candidate topics not mentioned in the previous slides, further consider till RAN#108</a:t>
            </a:r>
          </a:p>
          <a:p>
            <a:pPr lvl="1"/>
            <a:endParaRPr lang="en-US" sz="1600" dirty="0"/>
          </a:p>
        </p:txBody>
      </p:sp>
      <p:sp>
        <p:nvSpPr>
          <p:cNvPr id="5" name="Title 1">
            <a:extLst>
              <a:ext uri="{FF2B5EF4-FFF2-40B4-BE49-F238E27FC236}">
                <a16:creationId xmlns:a16="http://schemas.microsoft.com/office/drawing/2014/main" id="{A81A006F-2BAD-4C60-ACB9-DEDFCEA6425E}"/>
              </a:ext>
            </a:extLst>
          </p:cNvPr>
          <p:cNvSpPr txBox="1">
            <a:spLocks/>
          </p:cNvSpPr>
          <p:nvPr/>
        </p:nvSpPr>
        <p:spPr bwMode="auto">
          <a:xfrm>
            <a:off x="632388" y="138223"/>
            <a:ext cx="13673271" cy="76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r>
              <a:rPr lang="en-US" sz="4000" b="1" dirty="0"/>
              <a:t>Additional Considerations</a:t>
            </a:r>
            <a:endParaRPr lang="en-US" sz="4000" b="1" kern="0" dirty="0"/>
          </a:p>
        </p:txBody>
      </p:sp>
    </p:spTree>
    <p:extLst>
      <p:ext uri="{BB962C8B-B14F-4D97-AF65-F5344CB8AC3E}">
        <p14:creationId xmlns:p14="http://schemas.microsoft.com/office/powerpoint/2010/main" val="242428006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p:txBody>
          <a:bodyPr/>
          <a:lstStyle/>
          <a:p>
            <a:r>
              <a:rPr lang="en-US" sz="2800" dirty="0"/>
              <a:t> It is proposed to endorse slide 7 to slide 23</a:t>
            </a:r>
          </a:p>
        </p:txBody>
      </p:sp>
      <p:sp>
        <p:nvSpPr>
          <p:cNvPr id="5" name="Title 1">
            <a:extLst>
              <a:ext uri="{FF2B5EF4-FFF2-40B4-BE49-F238E27FC236}">
                <a16:creationId xmlns:a16="http://schemas.microsoft.com/office/drawing/2014/main" id="{14538F24-24C6-43CD-9229-9D56D0EF9439}"/>
              </a:ext>
            </a:extLst>
          </p:cNvPr>
          <p:cNvSpPr txBox="1">
            <a:spLocks/>
          </p:cNvSpPr>
          <p:nvPr/>
        </p:nvSpPr>
        <p:spPr bwMode="auto">
          <a:xfrm>
            <a:off x="632388" y="138223"/>
            <a:ext cx="13673271" cy="76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r>
              <a:rPr lang="en-US" sz="4000" b="1" dirty="0"/>
              <a:t>Proposal</a:t>
            </a:r>
            <a:endParaRPr lang="en-US" sz="4000" b="1" kern="0" dirty="0"/>
          </a:p>
        </p:txBody>
      </p:sp>
    </p:spTree>
    <p:extLst>
      <p:ext uri="{BB962C8B-B14F-4D97-AF65-F5344CB8AC3E}">
        <p14:creationId xmlns:p14="http://schemas.microsoft.com/office/powerpoint/2010/main" val="286776196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130377" y="2460647"/>
            <a:ext cx="12746197" cy="1470025"/>
          </a:xfrm>
        </p:spPr>
        <p:txBody>
          <a:bodyPr/>
          <a:lstStyle/>
          <a:p>
            <a:r>
              <a:rPr lang="en-US" sz="6000" b="1" dirty="0"/>
              <a:t>References</a:t>
            </a:r>
          </a:p>
        </p:txBody>
      </p:sp>
    </p:spTree>
    <p:extLst>
      <p:ext uri="{BB962C8B-B14F-4D97-AF65-F5344CB8AC3E}">
        <p14:creationId xmlns:p14="http://schemas.microsoft.com/office/powerpoint/2010/main" val="418418588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62334" y="768963"/>
            <a:ext cx="14027887" cy="4830233"/>
          </a:xfrm>
        </p:spPr>
        <p:txBody>
          <a:bodyPr/>
          <a:lstStyle/>
          <a:p>
            <a:r>
              <a:rPr lang="en-US" sz="2400" dirty="0"/>
              <a:t>Rel-20 timeline, as endorsed in </a:t>
            </a:r>
            <a:r>
              <a:rPr lang="en-US" sz="2400" dirty="0">
                <a:hlinkClick r:id="rId2"/>
              </a:rPr>
              <a:t>RP-240790</a:t>
            </a:r>
            <a:endParaRPr lang="en-US" sz="2400" dirty="0"/>
          </a:p>
          <a:p>
            <a:pPr lvl="1"/>
            <a:r>
              <a:rPr lang="en-US" sz="2000" dirty="0"/>
              <a:t>See details in the Appendix</a:t>
            </a:r>
          </a:p>
          <a:p>
            <a:r>
              <a:rPr lang="en-US" sz="2400" dirty="0"/>
              <a:t>Rel-20 workshop summary, as endorsed in </a:t>
            </a:r>
            <a:r>
              <a:rPr lang="en-US" sz="2400" dirty="0">
                <a:hlinkClick r:id="rId3"/>
              </a:rPr>
              <a:t>RP-243292</a:t>
            </a:r>
            <a:endParaRPr lang="en-US" sz="2400" dirty="0"/>
          </a:p>
          <a:p>
            <a:pPr lvl="1"/>
            <a:r>
              <a:rPr lang="en-US" sz="2000" dirty="0"/>
              <a:t>In particular, </a:t>
            </a:r>
          </a:p>
          <a:p>
            <a:pPr lvl="2"/>
            <a:r>
              <a:rPr lang="en-US" sz="1800" b="1" dirty="0"/>
              <a:t>As a baseline, RAN WG capacity is not expected to increase in Rel-20 </a:t>
            </a:r>
            <a:r>
              <a:rPr lang="en-US" sz="1800" dirty="0"/>
              <a:t>due to the parallel tracks of 5G-Advanced and 6G</a:t>
            </a:r>
          </a:p>
          <a:p>
            <a:pPr lvl="2"/>
            <a:r>
              <a:rPr lang="en-US" sz="1800" dirty="0"/>
              <a:t>RAN WG capacity has to be carefully shared between 5G-Advanced and 6G in Rel-20</a:t>
            </a:r>
          </a:p>
          <a:p>
            <a:pPr lvl="3"/>
            <a:r>
              <a:rPr lang="en-US" sz="1800" b="1" dirty="0"/>
              <a:t>Sufficient TUs should be given to 6G to ensure successful study for future 6G success</a:t>
            </a:r>
          </a:p>
          <a:p>
            <a:pPr lvl="3"/>
            <a:r>
              <a:rPr lang="en-US" sz="1800" b="1" dirty="0"/>
              <a:t>Critical to have reasonable amount of TUs accommodating necessary 5G-Advanced items to address commercial needs</a:t>
            </a:r>
          </a:p>
          <a:p>
            <a:pPr lvl="2"/>
            <a:r>
              <a:rPr lang="en-US" sz="1800" dirty="0"/>
              <a:t>There are quite different views on how to split the WG capacity between 5G-Advanced and 6G (ranging from 25% to 67% to be allocated to 5G-Advanced)</a:t>
            </a:r>
            <a:endParaRPr lang="en-US" sz="1800" i="1" dirty="0"/>
          </a:p>
          <a:p>
            <a:pPr lvl="3"/>
            <a:r>
              <a:rPr lang="en-US" sz="1800" b="1" dirty="0"/>
              <a:t>Detailed TU split is to be finalized in RAN#107</a:t>
            </a:r>
          </a:p>
          <a:p>
            <a:pPr lvl="3"/>
            <a:r>
              <a:rPr lang="en-US" sz="1800" b="1" dirty="0"/>
              <a:t>Detailed TU split may be different for each RAN WG</a:t>
            </a:r>
          </a:p>
          <a:p>
            <a:pPr lvl="2"/>
            <a:r>
              <a:rPr lang="en-US" sz="1800" dirty="0"/>
              <a:t>It is necessary to </a:t>
            </a:r>
            <a:r>
              <a:rPr lang="en-US" sz="1800" b="1" dirty="0"/>
              <a:t>avoid duplicate scope in 5G-Advanced and 6G in Rel-20</a:t>
            </a:r>
          </a:p>
          <a:p>
            <a:pPr lvl="3"/>
            <a:r>
              <a:rPr lang="en-US" sz="1800" dirty="0"/>
              <a:t>As an example, a study planned for 5G-Advanced (with the intention to convert to specifications later in Rel-20) should not conflict or overlap with the corresponding 6G study</a:t>
            </a:r>
          </a:p>
          <a:p>
            <a:pPr lvl="1"/>
            <a:r>
              <a:rPr lang="en-US" sz="2000" dirty="0">
                <a:effectLst/>
                <a:latin typeface="Calibri" panose="020F0502020204030204" pitchFamily="34" charset="0"/>
                <a:ea typeface="Calibri" panose="020F0502020204030204" pitchFamily="34" charset="0"/>
              </a:rPr>
              <a:t>The endorsed “Categorization of topics based on WS contributions” is shown in the next slide</a:t>
            </a:r>
          </a:p>
          <a:p>
            <a:endParaRPr lang="en-US" sz="1800" dirty="0"/>
          </a:p>
        </p:txBody>
      </p:sp>
      <p:sp>
        <p:nvSpPr>
          <p:cNvPr id="6" name="Title 1">
            <a:extLst>
              <a:ext uri="{FF2B5EF4-FFF2-40B4-BE49-F238E27FC236}">
                <a16:creationId xmlns:a16="http://schemas.microsoft.com/office/drawing/2014/main" id="{2D1C0897-AD81-4FE1-8DF4-45FD96ADA478}"/>
              </a:ext>
            </a:extLst>
          </p:cNvPr>
          <p:cNvSpPr>
            <a:spLocks noGrp="1"/>
          </p:cNvSpPr>
          <p:nvPr>
            <p:ph type="title"/>
          </p:nvPr>
        </p:nvSpPr>
        <p:spPr>
          <a:xfrm>
            <a:off x="632388" y="138223"/>
            <a:ext cx="13673271" cy="765903"/>
          </a:xfrm>
        </p:spPr>
        <p:txBody>
          <a:bodyPr/>
          <a:lstStyle/>
          <a:p>
            <a:r>
              <a:rPr lang="en-US" sz="4000" b="1" dirty="0"/>
              <a:t>References</a:t>
            </a:r>
          </a:p>
        </p:txBody>
      </p:sp>
    </p:spTree>
    <p:extLst>
      <p:ext uri="{BB962C8B-B14F-4D97-AF65-F5344CB8AC3E}">
        <p14:creationId xmlns:p14="http://schemas.microsoft.com/office/powerpoint/2010/main" val="192463867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77351" y="1599730"/>
            <a:ext cx="4625585" cy="5038524"/>
          </a:xfrm>
        </p:spPr>
        <p:txBody>
          <a:bodyPr/>
          <a:lstStyle/>
          <a:p>
            <a:r>
              <a:rPr lang="en-US" sz="2000" dirty="0"/>
              <a:t>AI/ML Air Interface</a:t>
            </a:r>
          </a:p>
          <a:p>
            <a:r>
              <a:rPr lang="en-US" sz="2000" dirty="0"/>
              <a:t>MIMO Evolution</a:t>
            </a:r>
          </a:p>
          <a:p>
            <a:r>
              <a:rPr lang="en-US" sz="2000" dirty="0"/>
              <a:t>Ambient IoT</a:t>
            </a:r>
          </a:p>
          <a:p>
            <a:r>
              <a:rPr lang="en-US" sz="2000" dirty="0"/>
              <a:t>AI/ML mobility</a:t>
            </a:r>
          </a:p>
          <a:p>
            <a:r>
              <a:rPr lang="en-US" sz="2000" dirty="0"/>
              <a:t>IoT NTN</a:t>
            </a:r>
          </a:p>
          <a:p>
            <a:r>
              <a:rPr lang="en-US" sz="2000" dirty="0"/>
              <a:t>AI/ML for NG-RAN</a:t>
            </a:r>
          </a:p>
        </p:txBody>
      </p:sp>
      <p:sp>
        <p:nvSpPr>
          <p:cNvPr id="4" name="Content Placeholder 2">
            <a:extLst>
              <a:ext uri="{FF2B5EF4-FFF2-40B4-BE49-F238E27FC236}">
                <a16:creationId xmlns:a16="http://schemas.microsoft.com/office/drawing/2014/main" id="{6FC23419-D3FE-438D-BF1A-640C97744323}"/>
              </a:ext>
            </a:extLst>
          </p:cNvPr>
          <p:cNvSpPr txBox="1">
            <a:spLocks/>
          </p:cNvSpPr>
          <p:nvPr/>
        </p:nvSpPr>
        <p:spPr bwMode="auto">
          <a:xfrm>
            <a:off x="4279954" y="1561731"/>
            <a:ext cx="4832850" cy="503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3"/>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kern="0" dirty="0"/>
              <a:t>Additional RAN1-led Candidate Topics</a:t>
            </a:r>
          </a:p>
          <a:p>
            <a:pPr lvl="1"/>
            <a:r>
              <a:rPr lang="en-US" sz="1800" kern="0" dirty="0"/>
              <a:t>Coverage </a:t>
            </a:r>
            <a:r>
              <a:rPr lang="en-US" sz="1800" kern="0" dirty="0" err="1"/>
              <a:t>enh</a:t>
            </a:r>
            <a:r>
              <a:rPr lang="en-US" sz="1800" kern="0" dirty="0"/>
              <a:t>. (incl. FR2)</a:t>
            </a:r>
          </a:p>
          <a:p>
            <a:pPr lvl="1"/>
            <a:r>
              <a:rPr lang="en-US" sz="1800" kern="0" dirty="0"/>
              <a:t>NES</a:t>
            </a:r>
          </a:p>
          <a:p>
            <a:r>
              <a:rPr lang="en-US" sz="2000" kern="0" dirty="0"/>
              <a:t>Additional RAN2-led Candidate Topics</a:t>
            </a:r>
          </a:p>
          <a:p>
            <a:pPr lvl="1"/>
            <a:r>
              <a:rPr lang="en-US" sz="1800" dirty="0"/>
              <a:t>Mobility </a:t>
            </a:r>
            <a:r>
              <a:rPr lang="en-US" sz="1800" dirty="0" err="1"/>
              <a:t>Enh</a:t>
            </a:r>
            <a:r>
              <a:rPr lang="en-US" sz="1800" dirty="0"/>
              <a:t>.</a:t>
            </a:r>
          </a:p>
          <a:p>
            <a:pPr lvl="1"/>
            <a:r>
              <a:rPr lang="en-US" sz="1800" dirty="0"/>
              <a:t>XR </a:t>
            </a:r>
            <a:endParaRPr lang="en-US" sz="1800" dirty="0">
              <a:highlight>
                <a:srgbClr val="FFFF00"/>
              </a:highlight>
            </a:endParaRPr>
          </a:p>
          <a:p>
            <a:pPr lvl="1"/>
            <a:r>
              <a:rPr lang="en-US" sz="1800" dirty="0"/>
              <a:t>UAV/UAM </a:t>
            </a:r>
            <a:r>
              <a:rPr lang="en-US" sz="1800" dirty="0" err="1"/>
              <a:t>Enh</a:t>
            </a:r>
            <a:r>
              <a:rPr lang="en-US" sz="1800" dirty="0"/>
              <a:t>.</a:t>
            </a:r>
          </a:p>
          <a:p>
            <a:pPr lvl="1"/>
            <a:r>
              <a:rPr lang="en-US" sz="1800" dirty="0"/>
              <a:t>NR NTN</a:t>
            </a:r>
            <a:endParaRPr lang="en-US" sz="2800" kern="0" dirty="0"/>
          </a:p>
          <a:p>
            <a:r>
              <a:rPr lang="en-US" sz="2000" kern="0" dirty="0"/>
              <a:t>Additional RAN3-led Candidate Topics</a:t>
            </a:r>
          </a:p>
          <a:p>
            <a:pPr lvl="1"/>
            <a:r>
              <a:rPr lang="en-US" sz="1800" dirty="0"/>
              <a:t>Sensing/ISAC</a:t>
            </a:r>
          </a:p>
          <a:p>
            <a:pPr lvl="1"/>
            <a:r>
              <a:rPr lang="en-US" sz="1800" kern="0" dirty="0"/>
              <a:t>SON/</a:t>
            </a:r>
            <a:r>
              <a:rPr lang="en-US" sz="1800" kern="0" dirty="0" err="1"/>
              <a:t>MDTEnh</a:t>
            </a:r>
            <a:r>
              <a:rPr lang="en-US" sz="1800" kern="0" dirty="0"/>
              <a:t>.</a:t>
            </a:r>
          </a:p>
          <a:p>
            <a:r>
              <a:rPr lang="en-US" sz="2000" kern="0" dirty="0"/>
              <a:t>Another candidate topic</a:t>
            </a:r>
            <a:r>
              <a:rPr lang="en-US" sz="2400" kern="0" dirty="0"/>
              <a:t>: </a:t>
            </a:r>
            <a:r>
              <a:rPr lang="en-US" sz="2000" kern="0" dirty="0"/>
              <a:t>Develop channel bandwidth 200MHz considering n104</a:t>
            </a:r>
            <a:endParaRPr lang="en-US" sz="1800" dirty="0"/>
          </a:p>
          <a:p>
            <a:pPr marL="0" indent="0">
              <a:buNone/>
            </a:pPr>
            <a:endParaRPr lang="en-US" sz="2400" kern="0" dirty="0"/>
          </a:p>
        </p:txBody>
      </p:sp>
      <p:sp>
        <p:nvSpPr>
          <p:cNvPr id="5" name="Content Placeholder 2">
            <a:extLst>
              <a:ext uri="{FF2B5EF4-FFF2-40B4-BE49-F238E27FC236}">
                <a16:creationId xmlns:a16="http://schemas.microsoft.com/office/drawing/2014/main" id="{DFC08D22-CEB7-4255-9B19-81D8C445853C}"/>
              </a:ext>
            </a:extLst>
          </p:cNvPr>
          <p:cNvSpPr txBox="1">
            <a:spLocks/>
          </p:cNvSpPr>
          <p:nvPr/>
        </p:nvSpPr>
        <p:spPr bwMode="auto">
          <a:xfrm>
            <a:off x="9493323" y="1148085"/>
            <a:ext cx="5140700" cy="503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3"/>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kern="0" dirty="0"/>
              <a:t>Others</a:t>
            </a:r>
            <a:endParaRPr lang="en-US" sz="1800" dirty="0"/>
          </a:p>
          <a:p>
            <a:pPr lvl="1"/>
            <a:r>
              <a:rPr lang="en-US" sz="1600" kern="0" dirty="0"/>
              <a:t>SBFD</a:t>
            </a:r>
          </a:p>
          <a:p>
            <a:pPr lvl="1"/>
            <a:r>
              <a:rPr lang="en-US" sz="1600" kern="0" dirty="0"/>
              <a:t>UE aggregation</a:t>
            </a:r>
          </a:p>
          <a:p>
            <a:pPr lvl="1"/>
            <a:r>
              <a:rPr lang="en-US" sz="1600" dirty="0"/>
              <a:t>CA enhancement (incl. faster </a:t>
            </a:r>
            <a:r>
              <a:rPr lang="en-US" sz="1600" dirty="0" err="1"/>
              <a:t>scell</a:t>
            </a:r>
            <a:r>
              <a:rPr lang="en-US" sz="1600" dirty="0"/>
              <a:t> activation)</a:t>
            </a:r>
          </a:p>
          <a:p>
            <a:pPr lvl="1"/>
            <a:r>
              <a:rPr lang="en-US" sz="1600" kern="0" dirty="0" err="1"/>
              <a:t>RRC_inactive</a:t>
            </a:r>
            <a:r>
              <a:rPr lang="en-US" sz="1600" kern="0" dirty="0"/>
              <a:t> </a:t>
            </a:r>
            <a:r>
              <a:rPr lang="en-US" sz="1600" kern="0" dirty="0" err="1"/>
              <a:t>enh</a:t>
            </a:r>
            <a:r>
              <a:rPr lang="en-US" sz="1600" kern="0" dirty="0"/>
              <a:t>.</a:t>
            </a:r>
          </a:p>
          <a:p>
            <a:pPr lvl="1"/>
            <a:r>
              <a:rPr lang="en-US" sz="1600" kern="0" dirty="0"/>
              <a:t>UE energy saving (incl. LP-WUS)</a:t>
            </a:r>
          </a:p>
          <a:p>
            <a:pPr lvl="1"/>
            <a:r>
              <a:rPr lang="en-US" sz="1600" kern="0" dirty="0" err="1"/>
              <a:t>Sidelink</a:t>
            </a:r>
            <a:r>
              <a:rPr lang="en-US" sz="1600" kern="0" dirty="0"/>
              <a:t> </a:t>
            </a:r>
            <a:r>
              <a:rPr lang="en-US" sz="1600" kern="0" dirty="0" err="1"/>
              <a:t>enh</a:t>
            </a:r>
            <a:r>
              <a:rPr lang="en-US" sz="1600" kern="0" dirty="0"/>
              <a:t>. (incl. SL relay)</a:t>
            </a:r>
          </a:p>
          <a:p>
            <a:pPr lvl="1"/>
            <a:r>
              <a:rPr lang="en-US" sz="1600" kern="0" dirty="0" err="1"/>
              <a:t>QoE</a:t>
            </a:r>
            <a:r>
              <a:rPr lang="en-US" sz="1600" kern="0" dirty="0"/>
              <a:t> </a:t>
            </a:r>
            <a:r>
              <a:rPr lang="en-US" sz="1600" kern="0" dirty="0" err="1"/>
              <a:t>enh</a:t>
            </a:r>
            <a:r>
              <a:rPr lang="en-US" sz="1600" kern="0" dirty="0"/>
              <a:t>.</a:t>
            </a:r>
          </a:p>
          <a:p>
            <a:pPr lvl="1"/>
            <a:r>
              <a:rPr lang="en-US" sz="1600" kern="0" dirty="0"/>
              <a:t>RIS</a:t>
            </a:r>
          </a:p>
          <a:p>
            <a:pPr lvl="1"/>
            <a:r>
              <a:rPr lang="en-US" sz="1600" kern="0" dirty="0"/>
              <a:t>Positioning</a:t>
            </a:r>
          </a:p>
          <a:p>
            <a:pPr lvl="1"/>
            <a:r>
              <a:rPr lang="en-US" sz="1600" kern="0" dirty="0"/>
              <a:t>Topological </a:t>
            </a:r>
            <a:r>
              <a:rPr lang="en-US" sz="1600" kern="0" dirty="0" err="1"/>
              <a:t>enh</a:t>
            </a:r>
            <a:r>
              <a:rPr lang="en-US" sz="1600" kern="0" dirty="0"/>
              <a:t>. (NCR, </a:t>
            </a:r>
            <a:r>
              <a:rPr lang="en-US" sz="1600" kern="0" dirty="0" err="1"/>
              <a:t>femto</a:t>
            </a:r>
            <a:r>
              <a:rPr lang="en-US" sz="1600" kern="0" dirty="0"/>
              <a:t>, WAB)</a:t>
            </a:r>
          </a:p>
          <a:p>
            <a:pPr lvl="1"/>
            <a:r>
              <a:rPr lang="en-US" sz="1600" kern="0" dirty="0"/>
              <a:t>UE Tx switching </a:t>
            </a:r>
            <a:r>
              <a:rPr lang="en-US" sz="1600" kern="0" dirty="0" err="1"/>
              <a:t>enh</a:t>
            </a:r>
            <a:r>
              <a:rPr lang="en-US" sz="1600" kern="0" dirty="0"/>
              <a:t>.</a:t>
            </a:r>
          </a:p>
          <a:p>
            <a:pPr lvl="1"/>
            <a:r>
              <a:rPr lang="en-US" sz="1600" kern="0" dirty="0"/>
              <a:t>Packet priority-based access control</a:t>
            </a:r>
          </a:p>
          <a:p>
            <a:pPr lvl="1"/>
            <a:r>
              <a:rPr lang="en-US" sz="1600" kern="0" dirty="0" err="1"/>
              <a:t>Xn</a:t>
            </a:r>
            <a:r>
              <a:rPr lang="en-US" sz="1600" kern="0" dirty="0"/>
              <a:t> failure handling </a:t>
            </a:r>
            <a:r>
              <a:rPr lang="en-US" sz="1600" kern="0" dirty="0" err="1"/>
              <a:t>enh</a:t>
            </a:r>
            <a:r>
              <a:rPr lang="en-US" sz="1600" kern="0" dirty="0"/>
              <a:t>.</a:t>
            </a:r>
          </a:p>
          <a:p>
            <a:pPr lvl="1"/>
            <a:r>
              <a:rPr lang="en-US" sz="1600" kern="0" dirty="0"/>
              <a:t>Digital twin</a:t>
            </a:r>
          </a:p>
          <a:p>
            <a:pPr lvl="1"/>
            <a:r>
              <a:rPr lang="en-US" sz="1600" kern="0" dirty="0"/>
              <a:t>Ray tracing model</a:t>
            </a:r>
          </a:p>
          <a:p>
            <a:pPr lvl="1"/>
            <a:r>
              <a:rPr lang="en-US" sz="1600" kern="0" dirty="0"/>
              <a:t>Other UL </a:t>
            </a:r>
            <a:r>
              <a:rPr lang="en-US" sz="1600" kern="0" dirty="0" err="1"/>
              <a:t>enh</a:t>
            </a:r>
            <a:r>
              <a:rPr lang="en-US" sz="1600" kern="0" dirty="0"/>
              <a:t>. (e.g., PA non-linearity, scheduling)</a:t>
            </a:r>
          </a:p>
          <a:p>
            <a:pPr lvl="1"/>
            <a:r>
              <a:rPr lang="en-US" sz="1600" kern="0" dirty="0"/>
              <a:t>Others </a:t>
            </a:r>
            <a:endParaRPr lang="en-US" sz="2400" kern="0" dirty="0"/>
          </a:p>
        </p:txBody>
      </p:sp>
      <p:sp>
        <p:nvSpPr>
          <p:cNvPr id="6" name="Title 1">
            <a:extLst>
              <a:ext uri="{FF2B5EF4-FFF2-40B4-BE49-F238E27FC236}">
                <a16:creationId xmlns:a16="http://schemas.microsoft.com/office/drawing/2014/main" id="{B8351B17-CA22-4306-AB36-1BAB6D2A0F7A}"/>
              </a:ext>
            </a:extLst>
          </p:cNvPr>
          <p:cNvSpPr txBox="1">
            <a:spLocks/>
          </p:cNvSpPr>
          <p:nvPr/>
        </p:nvSpPr>
        <p:spPr bwMode="auto">
          <a:xfrm>
            <a:off x="632388" y="292333"/>
            <a:ext cx="13673271" cy="76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r>
              <a:rPr lang="en-US" sz="4000" b="1" dirty="0"/>
              <a:t>Categorization of topics based on WS contributions</a:t>
            </a:r>
            <a:br>
              <a:rPr lang="en-US" sz="4000" dirty="0"/>
            </a:br>
            <a:r>
              <a:rPr lang="en-US" sz="2000" dirty="0">
                <a:solidFill>
                  <a:schemeClr val="tx1"/>
                </a:solidFill>
              </a:rPr>
              <a:t>(</a:t>
            </a:r>
            <a:r>
              <a:rPr lang="en-US" sz="2000" b="1" dirty="0">
                <a:solidFill>
                  <a:schemeClr val="tx1"/>
                </a:solidFill>
              </a:rPr>
              <a:t>source: </a:t>
            </a:r>
            <a:r>
              <a:rPr lang="en-US" sz="2000" b="1" dirty="0">
                <a:solidFill>
                  <a:schemeClr val="tx1"/>
                </a:solidFill>
                <a:hlinkClick r:id="rId4"/>
              </a:rPr>
              <a:t>RP-243292</a:t>
            </a:r>
            <a:r>
              <a:rPr lang="en-US" sz="2000" b="1" dirty="0">
                <a:solidFill>
                  <a:schemeClr val="tx1"/>
                </a:solidFill>
              </a:rPr>
              <a:t>, slide 7</a:t>
            </a:r>
            <a:r>
              <a:rPr lang="en-US" sz="2000" dirty="0">
                <a:solidFill>
                  <a:schemeClr val="tx1"/>
                </a:solidFill>
              </a:rPr>
              <a:t>)</a:t>
            </a:r>
            <a:endParaRPr lang="en-US" sz="4000" b="1" kern="0" dirty="0"/>
          </a:p>
        </p:txBody>
      </p:sp>
    </p:spTree>
    <p:extLst>
      <p:ext uri="{BB962C8B-B14F-4D97-AF65-F5344CB8AC3E}">
        <p14:creationId xmlns:p14="http://schemas.microsoft.com/office/powerpoint/2010/main" val="289834173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315314" y="2460647"/>
            <a:ext cx="12380141" cy="1470025"/>
          </a:xfrm>
        </p:spPr>
        <p:txBody>
          <a:bodyPr/>
          <a:lstStyle/>
          <a:p>
            <a:r>
              <a:rPr lang="en-US" sz="6000" b="1" dirty="0"/>
              <a:t>General Guidance</a:t>
            </a:r>
          </a:p>
        </p:txBody>
      </p:sp>
    </p:spTree>
    <p:extLst>
      <p:ext uri="{BB962C8B-B14F-4D97-AF65-F5344CB8AC3E}">
        <p14:creationId xmlns:p14="http://schemas.microsoft.com/office/powerpoint/2010/main" val="219182445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487676" y="1056637"/>
            <a:ext cx="14027887" cy="5508547"/>
          </a:xfrm>
        </p:spPr>
        <p:txBody>
          <a:bodyPr/>
          <a:lstStyle/>
          <a:p>
            <a:r>
              <a:rPr lang="en-US" sz="2400" dirty="0"/>
              <a:t>A list of items organized by the leading WG (RAN1/2/3) are provided in the following, which is to be used for subsequent discussion till RAN#108</a:t>
            </a:r>
          </a:p>
          <a:p>
            <a:pPr lvl="1"/>
            <a:r>
              <a:rPr lang="en-US" sz="2000" dirty="0"/>
              <a:t>No email discussion is intended during 2Q’2025</a:t>
            </a:r>
          </a:p>
          <a:p>
            <a:r>
              <a:rPr lang="en-US" sz="2400" b="1" dirty="0"/>
              <a:t>The final topics for Rel-20 (RAN1/2/3) are expected to be discussed and finalized at RAN#108</a:t>
            </a:r>
          </a:p>
          <a:p>
            <a:pPr lvl="1"/>
            <a:r>
              <a:rPr lang="en-US" sz="2000" dirty="0"/>
              <a:t>The topics captured in the following slides are subject to discussion and justification, and may be potentially split, consolidated, or dropped, until RAN#108</a:t>
            </a:r>
          </a:p>
          <a:p>
            <a:pPr lvl="1"/>
            <a:r>
              <a:rPr lang="en-US" sz="2000" dirty="0"/>
              <a:t>Additional topics can be considered as part of Rel-20 considering strong commercial needs and overall workload</a:t>
            </a:r>
          </a:p>
          <a:p>
            <a:pPr lvl="1"/>
            <a:r>
              <a:rPr lang="en-US" sz="2000" dirty="0"/>
              <a:t>It is critical to ensure all </a:t>
            </a:r>
            <a:r>
              <a:rPr lang="en-US" sz="2000" dirty="0" err="1"/>
              <a:t>WGs’s</a:t>
            </a:r>
            <a:r>
              <a:rPr lang="en-US" sz="2000" dirty="0"/>
              <a:t> </a:t>
            </a:r>
            <a:r>
              <a:rPr lang="en-US" sz="2000" b="1" dirty="0">
                <a:effectLst>
                  <a:outerShdw blurRad="38100" dist="38100" dir="2700000" algn="tl">
                    <a:srgbClr val="000000">
                      <a:alpha val="43137"/>
                    </a:srgbClr>
                  </a:outerShdw>
                </a:effectLst>
              </a:rPr>
              <a:t>load for 5G-Advanced Rel-20 is reasonable</a:t>
            </a:r>
            <a:r>
              <a:rPr lang="en-US" sz="2000" dirty="0"/>
              <a:t>, and that </a:t>
            </a:r>
            <a:r>
              <a:rPr lang="en-US" sz="2000" b="1" dirty="0">
                <a:effectLst>
                  <a:outerShdw blurRad="38100" dist="38100" dir="2700000" algn="tl">
                    <a:srgbClr val="000000">
                      <a:alpha val="43137"/>
                    </a:srgbClr>
                  </a:outerShdw>
                </a:effectLst>
              </a:rPr>
              <a:t>sufficient TUs should be given to 6G to ensure successful study for future 6G success</a:t>
            </a:r>
            <a:endParaRPr lang="en-US" sz="2000" dirty="0"/>
          </a:p>
          <a:p>
            <a:pPr lvl="1"/>
            <a:r>
              <a:rPr lang="en-US" sz="2000" dirty="0"/>
              <a:t>In approving RAN1/2/3-led projects in RAN#108 (see also </a:t>
            </a:r>
            <a:r>
              <a:rPr lang="en-US" sz="2000" dirty="0">
                <a:hlinkClick r:id="rId2"/>
              </a:rPr>
              <a:t>RP-243292</a:t>
            </a:r>
            <a:r>
              <a:rPr lang="en-US" sz="2000" dirty="0"/>
              <a:t>)</a:t>
            </a:r>
          </a:p>
          <a:p>
            <a:pPr lvl="2"/>
            <a:r>
              <a:rPr lang="en-US" sz="1800" dirty="0"/>
              <a:t>Some RAN1/2/3 WG capacity (in terms of # TUs) will be reserved ([~10%]); All WGs would have dedicated TUs to handle impacts from other WGs (including other WG-led projects and misc. impact within RAN and from other TSGs)</a:t>
            </a:r>
          </a:p>
          <a:p>
            <a:r>
              <a:rPr lang="en-US" sz="2400" dirty="0"/>
              <a:t>A first order estimate of the expected TU for the leading WG is also provided for each project</a:t>
            </a:r>
          </a:p>
          <a:p>
            <a:pPr lvl="1"/>
            <a:r>
              <a:rPr lang="en-US" sz="2000" dirty="0"/>
              <a:t>The final TU allocation (including both the primary and second WGs) is to be decided in June; The detailed TU allocation may be different across WG meetings and/or across different projects; The scopes for each item are to be further discussed in RAN#108</a:t>
            </a:r>
            <a:endParaRPr lang="en-US" sz="3200" dirty="0"/>
          </a:p>
        </p:txBody>
      </p:sp>
      <p:sp>
        <p:nvSpPr>
          <p:cNvPr id="5" name="Title 1">
            <a:extLst>
              <a:ext uri="{FF2B5EF4-FFF2-40B4-BE49-F238E27FC236}">
                <a16:creationId xmlns:a16="http://schemas.microsoft.com/office/drawing/2014/main" id="{F8BAD8F6-6913-4278-9FE7-FF3D323D1F18}"/>
              </a:ext>
            </a:extLst>
          </p:cNvPr>
          <p:cNvSpPr txBox="1">
            <a:spLocks/>
          </p:cNvSpPr>
          <p:nvPr/>
        </p:nvSpPr>
        <p:spPr bwMode="auto">
          <a:xfrm>
            <a:off x="632388" y="138223"/>
            <a:ext cx="13673271" cy="76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a:lstStyle>
          <a:p>
            <a:r>
              <a:rPr lang="en-US" sz="4000" b="1" dirty="0"/>
              <a:t>General Guidance</a:t>
            </a:r>
            <a:endParaRPr lang="en-US" sz="4000" b="1" kern="0" dirty="0"/>
          </a:p>
        </p:txBody>
      </p:sp>
    </p:spTree>
    <p:extLst>
      <p:ext uri="{BB962C8B-B14F-4D97-AF65-F5344CB8AC3E}">
        <p14:creationId xmlns:p14="http://schemas.microsoft.com/office/powerpoint/2010/main" val="11873008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623318" y="2693987"/>
            <a:ext cx="11773423" cy="1487595"/>
          </a:xfrm>
        </p:spPr>
        <p:txBody>
          <a:bodyPr/>
          <a:lstStyle/>
          <a:p>
            <a:r>
              <a:rPr lang="en-US" sz="4800" b="1" dirty="0"/>
              <a:t>List of Potential Items Led per RAN WG </a:t>
            </a:r>
            <a:br>
              <a:rPr lang="en-US" sz="4800" b="1" dirty="0"/>
            </a:br>
            <a:r>
              <a:rPr lang="en-US" sz="4800" b="1" dirty="0"/>
              <a:t>for Subsequent Discussion till RAN#108</a:t>
            </a:r>
          </a:p>
        </p:txBody>
      </p:sp>
    </p:spTree>
    <p:extLst>
      <p:ext uri="{BB962C8B-B14F-4D97-AF65-F5344CB8AC3E}">
        <p14:creationId xmlns:p14="http://schemas.microsoft.com/office/powerpoint/2010/main" val="37904228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4A32004-44A7-41FD-94BD-D6512A1B9B9B}"/>
              </a:ext>
            </a:extLst>
          </p:cNvPr>
          <p:cNvSpPr>
            <a:spLocks noGrp="1"/>
          </p:cNvSpPr>
          <p:nvPr>
            <p:ph type="title"/>
          </p:nvPr>
        </p:nvSpPr>
        <p:spPr>
          <a:xfrm>
            <a:off x="577370" y="137651"/>
            <a:ext cx="13861278" cy="1143000"/>
          </a:xfrm>
        </p:spPr>
        <p:txBody>
          <a:bodyPr/>
          <a:lstStyle/>
          <a:p>
            <a:r>
              <a:rPr lang="en-US" sz="3600" b="1" dirty="0"/>
              <a:t>List of Potential RAN1-led Items for Subsequent Discussion till RAN#108</a:t>
            </a:r>
          </a:p>
        </p:txBody>
      </p:sp>
      <p:graphicFrame>
        <p:nvGraphicFramePr>
          <p:cNvPr id="9" name="Table 5">
            <a:extLst>
              <a:ext uri="{FF2B5EF4-FFF2-40B4-BE49-F238E27FC236}">
                <a16:creationId xmlns:a16="http://schemas.microsoft.com/office/drawing/2014/main" id="{3C0601A1-49CB-4B5F-A4F5-F6BACF72700A}"/>
              </a:ext>
            </a:extLst>
          </p:cNvPr>
          <p:cNvGraphicFramePr>
            <a:graphicFrameLocks noGrp="1"/>
          </p:cNvGraphicFramePr>
          <p:nvPr>
            <p:extLst>
              <p:ext uri="{D42A27DB-BD31-4B8C-83A1-F6EECF244321}">
                <p14:modId xmlns:p14="http://schemas.microsoft.com/office/powerpoint/2010/main" val="263038125"/>
              </p:ext>
            </p:extLst>
          </p:nvPr>
        </p:nvGraphicFramePr>
        <p:xfrm>
          <a:off x="2301373" y="1301411"/>
          <a:ext cx="6451920" cy="3200400"/>
        </p:xfrm>
        <a:graphic>
          <a:graphicData uri="http://schemas.openxmlformats.org/drawingml/2006/table">
            <a:tbl>
              <a:tblPr firstRow="1" bandRow="1">
                <a:tableStyleId>{5C22544A-7EE6-4342-B048-85BDC9FD1C3A}</a:tableStyleId>
              </a:tblPr>
              <a:tblGrid>
                <a:gridCol w="3931920">
                  <a:extLst>
                    <a:ext uri="{9D8B030D-6E8A-4147-A177-3AD203B41FA5}">
                      <a16:colId xmlns:a16="http://schemas.microsoft.com/office/drawing/2014/main" val="1468657178"/>
                    </a:ext>
                  </a:extLst>
                </a:gridCol>
                <a:gridCol w="2520000">
                  <a:extLst>
                    <a:ext uri="{9D8B030D-6E8A-4147-A177-3AD203B41FA5}">
                      <a16:colId xmlns:a16="http://schemas.microsoft.com/office/drawing/2014/main" val="355880695"/>
                    </a:ext>
                  </a:extLst>
                </a:gridCol>
              </a:tblGrid>
              <a:tr h="517903">
                <a:tc>
                  <a:txBody>
                    <a:bodyPr/>
                    <a:lstStyle/>
                    <a:p>
                      <a:pPr algn="ctr"/>
                      <a:r>
                        <a:rPr lang="en-US" sz="1800" dirty="0"/>
                        <a:t>Title</a:t>
                      </a:r>
                    </a:p>
                  </a:txBody>
                  <a:tcPr anchor="ctr"/>
                </a:tc>
                <a:tc>
                  <a:txBody>
                    <a:bodyPr/>
                    <a:lstStyle/>
                    <a:p>
                      <a:pPr algn="ctr"/>
                      <a:r>
                        <a:rPr lang="en-US" sz="1800" dirty="0"/>
                        <a:t>First-order TU Estimate (# TUs)</a:t>
                      </a:r>
                    </a:p>
                  </a:txBody>
                  <a:tcPr/>
                </a:tc>
                <a:extLst>
                  <a:ext uri="{0D108BD9-81ED-4DB2-BD59-A6C34878D82A}">
                    <a16:rowId xmlns:a16="http://schemas.microsoft.com/office/drawing/2014/main" val="3826817822"/>
                  </a:ext>
                </a:extLst>
              </a:tr>
              <a:tr h="310742">
                <a:tc>
                  <a:txBody>
                    <a:bodyPr/>
                    <a:lstStyle/>
                    <a:p>
                      <a:pPr algn="l"/>
                      <a:r>
                        <a:rPr lang="en-US" sz="1800" dirty="0">
                          <a:latin typeface="+mn-lt"/>
                          <a:cs typeface="Arial" panose="020B0604020202020204" pitchFamily="34" charset="0"/>
                        </a:rPr>
                        <a:t>Enhancements on AI/ML Air Interface</a:t>
                      </a:r>
                    </a:p>
                  </a:txBody>
                  <a:tcPr anchor="ctr"/>
                </a:tc>
                <a:tc>
                  <a:txBody>
                    <a:bodyPr/>
                    <a:lstStyle/>
                    <a:p>
                      <a:pPr algn="ctr"/>
                      <a:r>
                        <a:rPr lang="en-US" sz="1800" dirty="0"/>
                        <a:t>[2]</a:t>
                      </a:r>
                    </a:p>
                  </a:txBody>
                  <a:tcPr anchor="ctr"/>
                </a:tc>
                <a:extLst>
                  <a:ext uri="{0D108BD9-81ED-4DB2-BD59-A6C34878D82A}">
                    <a16:rowId xmlns:a16="http://schemas.microsoft.com/office/drawing/2014/main" val="1753953129"/>
                  </a:ext>
                </a:extLst>
              </a:tr>
              <a:tr h="3107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mn-lt"/>
                          <a:cs typeface="Arial" panose="020B0604020202020204" pitchFamily="34" charset="0"/>
                        </a:rPr>
                        <a:t>NR-MIMO Phase 6</a:t>
                      </a:r>
                    </a:p>
                  </a:txBody>
                  <a:tcPr anchor="ctr"/>
                </a:tc>
                <a:tc>
                  <a:txBody>
                    <a:bodyPr/>
                    <a:lstStyle/>
                    <a:p>
                      <a:pPr algn="ctr"/>
                      <a:r>
                        <a:rPr lang="en-US" sz="1800" dirty="0"/>
                        <a:t>[1]</a:t>
                      </a:r>
                    </a:p>
                  </a:txBody>
                  <a:tcPr anchor="ctr"/>
                </a:tc>
                <a:extLst>
                  <a:ext uri="{0D108BD9-81ED-4DB2-BD59-A6C34878D82A}">
                    <a16:rowId xmlns:a16="http://schemas.microsoft.com/office/drawing/2014/main" val="2432107506"/>
                  </a:ext>
                </a:extLst>
              </a:tr>
              <a:tr h="3107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mn-lt"/>
                          <a:cs typeface="Arial" panose="020B0604020202020204" pitchFamily="34" charset="0"/>
                        </a:rPr>
                        <a:t>Enhancements on Ambient IoT</a:t>
                      </a:r>
                    </a:p>
                  </a:txBody>
                  <a:tcPr anchor="ctr"/>
                </a:tc>
                <a:tc>
                  <a:txBody>
                    <a:bodyPr/>
                    <a:lstStyle/>
                    <a:p>
                      <a:pPr algn="ctr"/>
                      <a:r>
                        <a:rPr lang="en-US" sz="1800" dirty="0">
                          <a:solidFill>
                            <a:schemeClr val="tx1"/>
                          </a:solidFill>
                        </a:rPr>
                        <a:t>[3 ~ 3.5]</a:t>
                      </a:r>
                    </a:p>
                  </a:txBody>
                  <a:tcPr anchor="ctr"/>
                </a:tc>
                <a:extLst>
                  <a:ext uri="{0D108BD9-81ED-4DB2-BD59-A6C34878D82A}">
                    <a16:rowId xmlns:a16="http://schemas.microsoft.com/office/drawing/2014/main" val="1119027206"/>
                  </a:ext>
                </a:extLst>
              </a:tr>
              <a:tr h="310742">
                <a:tc>
                  <a:txBody>
                    <a:bodyPr/>
                    <a:lstStyle/>
                    <a:p>
                      <a:pPr algn="l"/>
                      <a:r>
                        <a:rPr lang="en-US" sz="1800" dirty="0"/>
                        <a:t>NR-NTN Enhancement</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a:t>
                      </a:r>
                    </a:p>
                  </a:txBody>
                  <a:tcPr anchor="ctr"/>
                </a:tc>
                <a:extLst>
                  <a:ext uri="{0D108BD9-81ED-4DB2-BD59-A6C34878D82A}">
                    <a16:rowId xmlns:a16="http://schemas.microsoft.com/office/drawing/2014/main" val="2382735534"/>
                  </a:ext>
                </a:extLst>
              </a:tr>
              <a:tr h="310742">
                <a:tc>
                  <a:txBody>
                    <a:bodyPr/>
                    <a:lstStyle/>
                    <a:p>
                      <a:pPr algn="l"/>
                      <a:r>
                        <a:rPr lang="en-US" sz="1800" dirty="0"/>
                        <a:t>Coverage Enhancement</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[0.5 for 3 quarters]</a:t>
                      </a:r>
                    </a:p>
                  </a:txBody>
                  <a:tcPr anchor="ctr"/>
                </a:tc>
                <a:extLst>
                  <a:ext uri="{0D108BD9-81ED-4DB2-BD59-A6C34878D82A}">
                    <a16:rowId xmlns:a16="http://schemas.microsoft.com/office/drawing/2014/main" val="3201947308"/>
                  </a:ext>
                </a:extLst>
              </a:tr>
              <a:tr h="310742">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(RAN2-led) IoT-NTN</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[0.5 for 2 quarters]</a:t>
                      </a:r>
                    </a:p>
                  </a:txBody>
                  <a:tcPr anchor="ctr"/>
                </a:tc>
                <a:extLst>
                  <a:ext uri="{0D108BD9-81ED-4DB2-BD59-A6C34878D82A}">
                    <a16:rowId xmlns:a16="http://schemas.microsoft.com/office/drawing/2014/main" val="1153969875"/>
                  </a:ext>
                </a:extLst>
              </a:tr>
              <a:tr h="310742">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800" dirty="0"/>
                        <a:t>(RAN3-led) ISAC</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800" dirty="0"/>
                        <a:t>[1 for 3 quarters]</a:t>
                      </a:r>
                    </a:p>
                  </a:txBody>
                  <a:tcPr anchor="ctr"/>
                </a:tc>
                <a:extLst>
                  <a:ext uri="{0D108BD9-81ED-4DB2-BD59-A6C34878D82A}">
                    <a16:rowId xmlns:a16="http://schemas.microsoft.com/office/drawing/2014/main" val="2362505208"/>
                  </a:ext>
                </a:extLst>
              </a:tr>
            </a:tbl>
          </a:graphicData>
        </a:graphic>
      </p:graphicFrame>
      <p:sp>
        <p:nvSpPr>
          <p:cNvPr id="14" name="Content Placeholder 2">
            <a:extLst>
              <a:ext uri="{FF2B5EF4-FFF2-40B4-BE49-F238E27FC236}">
                <a16:creationId xmlns:a16="http://schemas.microsoft.com/office/drawing/2014/main" id="{78598DAE-B2A4-4D36-9CA2-754833EEC562}"/>
              </a:ext>
            </a:extLst>
          </p:cNvPr>
          <p:cNvSpPr txBox="1">
            <a:spLocks/>
          </p:cNvSpPr>
          <p:nvPr/>
        </p:nvSpPr>
        <p:spPr bwMode="auto">
          <a:xfrm>
            <a:off x="1361656" y="4581267"/>
            <a:ext cx="12292707" cy="20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dirty="0"/>
              <a:t>RAN1 total capacity is 31 TUs</a:t>
            </a:r>
          </a:p>
          <a:p>
            <a:r>
              <a:rPr lang="en-US" sz="2000" dirty="0"/>
              <a:t>Reserved TUs: 2 TUs per meeting</a:t>
            </a:r>
          </a:p>
          <a:p>
            <a:r>
              <a:rPr lang="en-US" sz="2000" dirty="0"/>
              <a:t>Miscellaneous impact from other WGs: 1 TU per meeting</a:t>
            </a:r>
          </a:p>
          <a:p>
            <a:r>
              <a:rPr lang="en-US" sz="2000" dirty="0"/>
              <a:t>Maintenance (12 TUs per meeting in Q3, 8 TUs per meeting in Q4, eventually decreasing to 4 TUs per meeting)</a:t>
            </a:r>
          </a:p>
          <a:p>
            <a:r>
              <a:rPr lang="en-US" sz="2000" dirty="0"/>
              <a:t>Rel-20 TEI: 0.5 TU per meeting (in last 2~3 quarters of Rel-20)</a:t>
            </a:r>
          </a:p>
          <a:p>
            <a:endParaRPr lang="en-US" sz="2000" dirty="0"/>
          </a:p>
        </p:txBody>
      </p:sp>
      <p:sp>
        <p:nvSpPr>
          <p:cNvPr id="3" name="TextBox 2">
            <a:extLst>
              <a:ext uri="{FF2B5EF4-FFF2-40B4-BE49-F238E27FC236}">
                <a16:creationId xmlns:a16="http://schemas.microsoft.com/office/drawing/2014/main" id="{547F194D-434C-DACA-20CA-706E6EA747BB}"/>
              </a:ext>
            </a:extLst>
          </p:cNvPr>
          <p:cNvSpPr txBox="1"/>
          <p:nvPr/>
        </p:nvSpPr>
        <p:spPr>
          <a:xfrm>
            <a:off x="9010774" y="2104726"/>
            <a:ext cx="4058025" cy="1169551"/>
          </a:xfrm>
          <a:prstGeom prst="rect">
            <a:avLst/>
          </a:prstGeom>
          <a:noFill/>
        </p:spPr>
        <p:txBody>
          <a:bodyPr wrap="square">
            <a:spAutoFit/>
          </a:bodyPr>
          <a:lstStyle/>
          <a:p>
            <a:r>
              <a:rPr lang="en-US" sz="1400" b="1" dirty="0">
                <a:effectLst/>
                <a:latin typeface="Arial" panose="020B0604020202020204" pitchFamily="34" charset="0"/>
                <a:ea typeface="Batang" panose="02030600000101010101" pitchFamily="18" charset="-127"/>
              </a:rPr>
              <a:t>Additional details </a:t>
            </a:r>
            <a:r>
              <a:rPr lang="en-US" sz="1400" b="1" dirty="0">
                <a:latin typeface="Arial" panose="020B0604020202020204" pitchFamily="34" charset="0"/>
                <a:ea typeface="Batang" panose="02030600000101010101" pitchFamily="18" charset="-127"/>
              </a:rPr>
              <a:t>can be found in </a:t>
            </a:r>
            <a:r>
              <a:rPr lang="en-US" sz="1400" b="1" dirty="0">
                <a:effectLst/>
                <a:latin typeface="Arial" panose="020B0604020202020204" pitchFamily="34" charset="0"/>
                <a:ea typeface="Batang" panose="02030600000101010101" pitchFamily="18" charset="-127"/>
              </a:rPr>
              <a:t>moderator summary in </a:t>
            </a:r>
            <a:r>
              <a:rPr lang="en-US" sz="1400" b="1" dirty="0">
                <a:latin typeface="Arial" panose="020B0604020202020204" pitchFamily="34" charset="0"/>
                <a:ea typeface="Batang" panose="02030600000101010101" pitchFamily="18" charset="-127"/>
              </a:rPr>
              <a:t>RP-250802</a:t>
            </a:r>
          </a:p>
          <a:p>
            <a:pPr marL="285750" indent="-285750">
              <a:buFont typeface="Wingdings" panose="05000000000000000000" pitchFamily="2" charset="2"/>
              <a:buChar char="§"/>
            </a:pPr>
            <a:r>
              <a:rPr lang="en-US" sz="1400" dirty="0">
                <a:effectLst/>
                <a:latin typeface="Arial" panose="020B0604020202020204" pitchFamily="34" charset="0"/>
                <a:ea typeface="Batang" panose="02030600000101010101" pitchFamily="18" charset="-127"/>
              </a:rPr>
              <a:t>RP-250802	Moderator's summary for RAN1 led REL-20 topics	RAN1 Chair (Samsung)</a:t>
            </a:r>
            <a:endParaRPr lang="en-US" sz="1400" dirty="0">
              <a:latin typeface="Arial" panose="020B0604020202020204" pitchFamily="34" charset="0"/>
              <a:ea typeface="Batang" panose="02030600000101010101" pitchFamily="18" charset="-127"/>
            </a:endParaRPr>
          </a:p>
        </p:txBody>
      </p:sp>
    </p:spTree>
    <p:extLst>
      <p:ext uri="{BB962C8B-B14F-4D97-AF65-F5344CB8AC3E}">
        <p14:creationId xmlns:p14="http://schemas.microsoft.com/office/powerpoint/2010/main" val="2540480853"/>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2e84ceb-fbfd-47ab-be52-080c6b87953f}" enabled="0" method="" siteId="{92e84ceb-fbfd-47ab-be52-080c6b87953f}" removed="1"/>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63387</TotalTime>
  <Words>2633</Words>
  <Application>Microsoft Office PowerPoint</Application>
  <PresentationFormat>Custom</PresentationFormat>
  <Paragraphs>270</Paragraphs>
  <Slides>24</Slides>
  <Notes>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24</vt:i4>
      </vt:variant>
    </vt:vector>
  </HeadingPairs>
  <TitlesOfParts>
    <vt:vector size="36" baseType="lpstr">
      <vt:lpstr>Lucida Grande</vt:lpstr>
      <vt:lpstr>Nokia Pure Headline Ultra Light</vt:lpstr>
      <vt:lpstr>Nokia Pure Text</vt:lpstr>
      <vt:lpstr>Nokia Pure Text Light</vt:lpstr>
      <vt:lpstr>宋体</vt:lpstr>
      <vt:lpstr>Arial</vt:lpstr>
      <vt:lpstr>Calibri</vt:lpstr>
      <vt:lpstr>Courier New</vt:lpstr>
      <vt:lpstr>Times</vt:lpstr>
      <vt:lpstr>Wingdings</vt:lpstr>
      <vt:lpstr>Nokia White Master with headline</vt:lpstr>
      <vt:lpstr>2_Office Theme</vt:lpstr>
      <vt:lpstr>Summary for RAN Release 20 5G-Adv</vt:lpstr>
      <vt:lpstr>Outline</vt:lpstr>
      <vt:lpstr>References</vt:lpstr>
      <vt:lpstr>References</vt:lpstr>
      <vt:lpstr>PowerPoint Presentation</vt:lpstr>
      <vt:lpstr>General Guidance</vt:lpstr>
      <vt:lpstr>PowerPoint Presentation</vt:lpstr>
      <vt:lpstr>List of Potential Items Led per RAN WG  for Subsequent Discussion till RAN#108</vt:lpstr>
      <vt:lpstr>List of Potential RAN1-led Items for Subsequent Discussion till RAN#108</vt:lpstr>
      <vt:lpstr>List of Potential RAN2-led Items for Subsequent Discussion till RAN#108</vt:lpstr>
      <vt:lpstr>RAN2: AI/Mobility</vt:lpstr>
      <vt:lpstr>RAN2: Mobility </vt:lpstr>
      <vt:lpstr>RAN2: XR </vt:lpstr>
      <vt:lpstr>RAN2: NR NTN</vt:lpstr>
      <vt:lpstr>RAN2: NTN IoT</vt:lpstr>
      <vt:lpstr>RAN2: UAV</vt:lpstr>
      <vt:lpstr>PowerPoint Presentation</vt:lpstr>
      <vt:lpstr>RAN3: AI/ML for NG-RAN</vt:lpstr>
      <vt:lpstr>RAN3: SON/MDT</vt:lpstr>
      <vt:lpstr>RAN3: ISAC</vt:lpstr>
      <vt:lpstr>200 MHz CBW and Others Topics for Rel-20 5G-A topics</vt:lpstr>
      <vt:lpstr>RAN4 Considerations</vt:lpstr>
      <vt:lpstr>PowerPoint Presentation</vt:lpstr>
      <vt:lpstr>PowerPoint Presentation</vt:lpstr>
    </vt:vector>
  </TitlesOfParts>
  <Manager>Younsun Kim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Younsun Kim</dc:creator>
  <cp:keywords>CTPClassification=CTP_NT</cp:keywords>
  <cp:lastModifiedBy>Younsun Kim</cp:lastModifiedBy>
  <cp:revision>693</cp:revision>
  <dcterms:created xsi:type="dcterms:W3CDTF">2018-05-24T11:49:12Z</dcterms:created>
  <dcterms:modified xsi:type="dcterms:W3CDTF">2025-03-14T04:27:44Z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