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30"/>
  </p:notesMasterIdLst>
  <p:handoutMasterIdLst>
    <p:handoutMasterId r:id="rId31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54" r:id="rId16"/>
    <p:sldId id="1116" r:id="rId17"/>
    <p:sldId id="1133" r:id="rId18"/>
    <p:sldId id="802" r:id="rId19"/>
    <p:sldId id="1156" r:id="rId20"/>
    <p:sldId id="1144" r:id="rId21"/>
    <p:sldId id="1155" r:id="rId22"/>
    <p:sldId id="1152" r:id="rId23"/>
    <p:sldId id="1147" r:id="rId24"/>
    <p:sldId id="1146" r:id="rId25"/>
    <p:sldId id="1151" r:id="rId26"/>
    <p:sldId id="1143" r:id="rId27"/>
    <p:sldId id="1148" r:id="rId28"/>
    <p:sldId id="760" r:id="rId2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99"/>
    <a:srgbClr val="B17ED8"/>
    <a:srgbClr val="D6D6D6"/>
    <a:srgbClr val="509BB0"/>
    <a:srgbClr val="00CC00"/>
    <a:srgbClr val="31859C"/>
    <a:srgbClr val="000000"/>
    <a:srgbClr val="FFC000"/>
    <a:srgbClr val="BFBFBF"/>
    <a:srgbClr val="B6B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15DB56-180A-4CE1-8BF6-D2951CB8F498}" v="21" dt="2024-03-20T14:54:13.71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2" d="100"/>
          <a:sy n="112" d="100"/>
        </p:scale>
        <p:origin x="106" y="10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24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3515DB56-180A-4CE1-8BF6-D2951CB8F498}"/>
    <pc:docChg chg="undo custSel modSld">
      <pc:chgData name="Alain Sultan" userId="2b0808dc-3530-4760-ae57-56aa48186e32" providerId="ADAL" clId="{3515DB56-180A-4CE1-8BF6-D2951CB8F498}" dt="2024-03-20T14:55:35.541" v="221" actId="207"/>
      <pc:docMkLst>
        <pc:docMk/>
      </pc:docMkLst>
      <pc:sldChg chg="modSp mod">
        <pc:chgData name="Alain Sultan" userId="2b0808dc-3530-4760-ae57-56aa48186e32" providerId="ADAL" clId="{3515DB56-180A-4CE1-8BF6-D2951CB8F498}" dt="2024-03-20T14:53:48.090" v="210" actId="20577"/>
        <pc:sldMkLst>
          <pc:docMk/>
          <pc:sldMk cId="1893322574" sldId="1144"/>
        </pc:sldMkLst>
        <pc:spChg chg="mod">
          <ac:chgData name="Alain Sultan" userId="2b0808dc-3530-4760-ae57-56aa48186e32" providerId="ADAL" clId="{3515DB56-180A-4CE1-8BF6-D2951CB8F498}" dt="2024-03-20T14:53:48.090" v="210" actId="20577"/>
          <ac:spMkLst>
            <pc:docMk/>
            <pc:sldMk cId="1893322574" sldId="1144"/>
            <ac:spMk id="24579" creationId="{281449CA-9E3C-556A-038D-F10EE542CB15}"/>
          </ac:spMkLst>
        </pc:spChg>
      </pc:sldChg>
      <pc:sldChg chg="addSp delSp modSp mod">
        <pc:chgData name="Alain Sultan" userId="2b0808dc-3530-4760-ae57-56aa48186e32" providerId="ADAL" clId="{3515DB56-180A-4CE1-8BF6-D2951CB8F498}" dt="2024-03-20T14:55:35.541" v="221" actId="207"/>
        <pc:sldMkLst>
          <pc:docMk/>
          <pc:sldMk cId="2996604520" sldId="1156"/>
        </pc:sldMkLst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2" creationId="{A5C5BD54-5FF1-1E3E-7282-5BE000BFF9AC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4" creationId="{695B105C-E962-3CA6-8C4B-2BD2A2E1D1E8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5" creationId="{B6B42D9B-67AB-E0FC-00EE-FEADF32AFE8E}"/>
          </ac:spMkLst>
        </pc:spChg>
        <pc:spChg chg="mod">
          <ac:chgData name="Alain Sultan" userId="2b0808dc-3530-4760-ae57-56aa48186e32" providerId="ADAL" clId="{3515DB56-180A-4CE1-8BF6-D2951CB8F498}" dt="2024-03-20T14:51:58.202" v="124" actId="1076"/>
          <ac:spMkLst>
            <pc:docMk/>
            <pc:sldMk cId="2996604520" sldId="1156"/>
            <ac:spMk id="18" creationId="{30F81667-3F2E-3045-47E7-51AF62C7C97C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9" creationId="{883E5086-A05A-34BE-9F34-5E283F8543DF}"/>
          </ac:spMkLst>
        </pc:spChg>
        <pc:spChg chg="mod">
          <ac:chgData name="Alain Sultan" userId="2b0808dc-3530-4760-ae57-56aa48186e32" providerId="ADAL" clId="{3515DB56-180A-4CE1-8BF6-D2951CB8F498}" dt="2024-03-20T14:52:04.246" v="125" actId="1076"/>
          <ac:spMkLst>
            <pc:docMk/>
            <pc:sldMk cId="2996604520" sldId="1156"/>
            <ac:spMk id="20" creationId="{28B7694B-9D9F-3445-97D8-FC6D8B4563B3}"/>
          </ac:spMkLst>
        </pc:spChg>
        <pc:spChg chg="mod">
          <ac:chgData name="Alain Sultan" userId="2b0808dc-3530-4760-ae57-56aa48186e32" providerId="ADAL" clId="{3515DB56-180A-4CE1-8BF6-D2951CB8F498}" dt="2024-03-20T14:55:35.541" v="221" actId="207"/>
          <ac:spMkLst>
            <pc:docMk/>
            <pc:sldMk cId="2996604520" sldId="1156"/>
            <ac:spMk id="29" creationId="{8531B447-3398-5492-5062-39C33D3EECDB}"/>
          </ac:spMkLst>
        </pc:spChg>
        <pc:spChg chg="mod">
          <ac:chgData name="Alain Sultan" userId="2b0808dc-3530-4760-ae57-56aa48186e32" providerId="ADAL" clId="{3515DB56-180A-4CE1-8BF6-D2951CB8F498}" dt="2024-03-20T14:55:35.541" v="221" actId="207"/>
          <ac:spMkLst>
            <pc:docMk/>
            <pc:sldMk cId="2996604520" sldId="1156"/>
            <ac:spMk id="33" creationId="{FB2C0CF0-FD97-3A17-831D-653D67DF99F6}"/>
          </ac:spMkLst>
        </pc:spChg>
        <pc:spChg chg="add 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34" creationId="{658A1F80-BA65-CD5A-9F0E-E982AD6740EC}"/>
          </ac:spMkLst>
        </pc:spChg>
        <pc:spChg chg="add 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35" creationId="{76CFD7C6-72AF-EA03-EAB5-9924E5EB484B}"/>
          </ac:spMkLst>
        </pc:spChg>
        <pc:spChg chg="add 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36" creationId="{91549F6C-258E-E61F-21E8-B5048FD000DF}"/>
          </ac:spMkLst>
        </pc:spChg>
        <pc:spChg chg="add 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37" creationId="{E9C548F7-D12F-CE9C-C05C-C5A91BD18682}"/>
          </ac:spMkLst>
        </pc:spChg>
        <pc:spChg chg="add mod">
          <ac:chgData name="Alain Sultan" userId="2b0808dc-3530-4760-ae57-56aa48186e32" providerId="ADAL" clId="{3515DB56-180A-4CE1-8BF6-D2951CB8F498}" dt="2024-03-20T14:52:44.934" v="160" actId="1076"/>
          <ac:spMkLst>
            <pc:docMk/>
            <pc:sldMk cId="2996604520" sldId="1156"/>
            <ac:spMk id="38" creationId="{3F40E682-9D8D-4D25-6599-275717176EF2}"/>
          </ac:spMkLst>
        </pc:spChg>
        <pc:spChg chg="add mod">
          <ac:chgData name="Alain Sultan" userId="2b0808dc-3530-4760-ae57-56aa48186e32" providerId="ADAL" clId="{3515DB56-180A-4CE1-8BF6-D2951CB8F498}" dt="2024-03-20T14:52:39.412" v="159" actId="1036"/>
          <ac:spMkLst>
            <pc:docMk/>
            <pc:sldMk cId="2996604520" sldId="1156"/>
            <ac:spMk id="39" creationId="{3E146C7A-F9A9-BF6E-41F1-53F02B6A03E5}"/>
          </ac:spMkLst>
        </pc:spChg>
        <pc:spChg chg="add mod">
          <ac:chgData name="Alain Sultan" userId="2b0808dc-3530-4760-ae57-56aa48186e32" providerId="ADAL" clId="{3515DB56-180A-4CE1-8BF6-D2951CB8F498}" dt="2024-03-20T14:54:13.714" v="218" actId="14100"/>
          <ac:spMkLst>
            <pc:docMk/>
            <pc:sldMk cId="2996604520" sldId="1156"/>
            <ac:spMk id="40" creationId="{63EA12CA-156E-9ADE-1FE1-A0292276EA42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58" creationId="{740C432F-3F8A-0E5B-0039-5EAC905A9876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1" creationId="{E9C52A24-8F73-BAC9-0C97-B2F13E46A15B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2" creationId="{67E874BE-1CAD-3763-A679-4376C3564D41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3" creationId="{5C0CEAF1-A1B4-D560-E838-6A09955BD04D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4" creationId="{19B34D7C-E283-7E47-20F0-9ED36BE0F0E9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5" creationId="{4FD3CF5B-9DE5-8E56-A474-08F9C50D1426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6" creationId="{3D541838-71DF-AEF2-B65C-CC9D6A2E33F1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7" creationId="{11BED601-C707-9569-15E1-8486D50047A5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8" creationId="{E03FE380-FF8A-D813-9EF5-57F0F7D631F0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39" creationId="{86832F1B-3DB7-5336-D997-03EDED223C70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40" creationId="{86237F7B-4EAC-4C36-6AB1-C9AFE2338A84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41" creationId="{7212EB93-A81B-11D6-162E-D3FD40DDA6C1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48" creationId="{7DF83DBB-51F9-DC92-016F-19CEAB0446C2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49" creationId="{07CF893C-6CCB-7847-0E7A-65929497C7A5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0" creationId="{CFEA57CC-91E3-BAB8-A297-042430F29221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1" creationId="{58032E2C-CB4D-D011-21B1-85B1B17DF0E4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2" creationId="{691CF3B6-735C-510D-AAAA-4CBCB896BC93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3" creationId="{94B907CF-F8DC-DE4E-65FD-865580C67358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4" creationId="{2C188720-D726-3E38-D128-B28DE27E9F15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5" creationId="{2FF8E38A-98B9-CF50-65C0-BB4AAA42C74F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7" creationId="{7EE1FE48-5AAE-5449-F426-3082C70E1DFE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8" creationId="{2FC9BBEA-A672-6C4D-B176-3661C5983FE8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59" creationId="{7EF78A6E-9CD5-A888-3214-54D4E23FC467}"/>
          </ac:spMkLst>
        </pc:spChg>
        <pc:spChg chg="mod">
          <ac:chgData name="Alain Sultan" userId="2b0808dc-3530-4760-ae57-56aa48186e32" providerId="ADAL" clId="{3515DB56-180A-4CE1-8BF6-D2951CB8F498}" dt="2024-03-20T14:55:35.541" v="221" actId="207"/>
          <ac:spMkLst>
            <pc:docMk/>
            <pc:sldMk cId="2996604520" sldId="1156"/>
            <ac:spMk id="17473" creationId="{2E76C525-F436-681B-4FC7-B0793869C570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75" creationId="{3AC33E05-6CF8-6B57-CF10-7490D5D3D59A}"/>
          </ac:spMkLst>
        </pc:spChg>
        <pc:spChg chg="del mod">
          <ac:chgData name="Alain Sultan" userId="2b0808dc-3530-4760-ae57-56aa48186e32" providerId="ADAL" clId="{3515DB56-180A-4CE1-8BF6-D2951CB8F498}" dt="2024-03-20T14:51:48.538" v="123" actId="478"/>
          <ac:spMkLst>
            <pc:docMk/>
            <pc:sldMk cId="2996604520" sldId="1156"/>
            <ac:spMk id="17476" creationId="{29BA6B46-9341-CB1D-21DA-9346987AAB9F}"/>
          </ac:spMkLst>
        </pc:spChg>
        <pc:spChg chg="del mod">
          <ac:chgData name="Alain Sultan" userId="2b0808dc-3530-4760-ae57-56aa48186e32" providerId="ADAL" clId="{3515DB56-180A-4CE1-8BF6-D2951CB8F498}" dt="2024-03-20T14:51:48.538" v="123" actId="478"/>
          <ac:spMkLst>
            <pc:docMk/>
            <pc:sldMk cId="2996604520" sldId="1156"/>
            <ac:spMk id="17477" creationId="{445259A5-CF7A-8754-4C9C-493AA0C0E234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79" creationId="{2EB43143-B8A6-8813-FE6A-08FA793FE407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80" creationId="{D15A8122-9A43-ED1F-F2BF-FE50FB9D3EBF}"/>
          </ac:spMkLst>
        </pc:spChg>
        <pc:spChg chg="mod">
          <ac:chgData name="Alain Sultan" userId="2b0808dc-3530-4760-ae57-56aa48186e32" providerId="ADAL" clId="{3515DB56-180A-4CE1-8BF6-D2951CB8F498}" dt="2024-03-20T14:53:02.771" v="164" actId="1076"/>
          <ac:spMkLst>
            <pc:docMk/>
            <pc:sldMk cId="2996604520" sldId="1156"/>
            <ac:spMk id="17483" creationId="{41E7284E-6E57-27F7-E14D-B0BD490DF3E6}"/>
          </ac:spMkLst>
        </pc:spChg>
        <pc:spChg chg="mod">
          <ac:chgData name="Alain Sultan" userId="2b0808dc-3530-4760-ae57-56aa48186e32" providerId="ADAL" clId="{3515DB56-180A-4CE1-8BF6-D2951CB8F498}" dt="2024-03-20T14:52:50.891" v="161" actId="1076"/>
          <ac:spMkLst>
            <pc:docMk/>
            <pc:sldMk cId="2996604520" sldId="1156"/>
            <ac:spMk id="17484" creationId="{DFF28FB2-1333-83DD-2CA7-5EE210F1EDCA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87" creationId="{07F0680C-D04D-3099-D278-C76BEB0660CA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0" creationId="{E0CAAA2A-4DC0-5AEE-0AEE-932B4B075F32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1" creationId="{13A03335-44C1-EF5F-1E04-C9B7322B0F0F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2" creationId="{E48F91EC-F610-5E57-94A1-29520CEA0290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3" creationId="{9E24E270-5398-8EF9-013B-B86EE5CAA875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7" creationId="{8D50AA69-1DA7-D42B-F40E-B640ABF686DC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8" creationId="{A3A408D0-38B7-E123-9310-91862666D62E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499" creationId="{F87C2A9C-4CB2-7F78-702D-A616AEB6FDA0}"/>
          </ac:spMkLst>
        </pc:spChg>
        <pc:spChg chg="mod">
          <ac:chgData name="Alain Sultan" userId="2b0808dc-3530-4760-ae57-56aa48186e32" providerId="ADAL" clId="{3515DB56-180A-4CE1-8BF6-D2951CB8F498}" dt="2024-03-20T14:52:13.201" v="137" actId="1035"/>
          <ac:spMkLst>
            <pc:docMk/>
            <pc:sldMk cId="2996604520" sldId="1156"/>
            <ac:spMk id="17502" creationId="{0DD23BE9-ED60-D375-8967-5219BA02C527}"/>
          </ac:spMkLst>
        </pc:spChg>
        <pc:spChg chg="mod">
          <ac:chgData name="Alain Sultan" userId="2b0808dc-3530-4760-ae57-56aa48186e32" providerId="ADAL" clId="{3515DB56-180A-4CE1-8BF6-D2951CB8F498}" dt="2024-03-20T14:55:35.541" v="221" actId="207"/>
          <ac:spMkLst>
            <pc:docMk/>
            <pc:sldMk cId="2996604520" sldId="1156"/>
            <ac:spMk id="17503" creationId="{5778E61A-4502-7070-BFE8-97BD7B19E037}"/>
          </ac:spMkLst>
        </pc:spChg>
        <pc:cxnChg chg="mod">
          <ac:chgData name="Alain Sultan" userId="2b0808dc-3530-4760-ae57-56aa48186e32" providerId="ADAL" clId="{3515DB56-180A-4CE1-8BF6-D2951CB8F498}" dt="2024-03-20T14:52:13.201" v="137" actId="1035"/>
          <ac:cxnSpMkLst>
            <pc:docMk/>
            <pc:sldMk cId="2996604520" sldId="1156"/>
            <ac:cxnSpMk id="8" creationId="{D9443244-8F51-0D8A-3769-7E9F605B0DF8}"/>
          </ac:cxnSpMkLst>
        </pc:cxnChg>
        <pc:cxnChg chg="mod">
          <ac:chgData name="Alain Sultan" userId="2b0808dc-3530-4760-ae57-56aa48186e32" providerId="ADAL" clId="{3515DB56-180A-4CE1-8BF6-D2951CB8F498}" dt="2024-03-20T14:52:13.201" v="137" actId="1035"/>
          <ac:cxnSpMkLst>
            <pc:docMk/>
            <pc:sldMk cId="2996604520" sldId="1156"/>
            <ac:cxnSpMk id="11" creationId="{2E65AAD8-E951-F4E1-A5FF-B1FB4AAEAD74}"/>
          </ac:cxnSpMkLst>
        </pc:cxnChg>
        <pc:cxnChg chg="mod">
          <ac:chgData name="Alain Sultan" userId="2b0808dc-3530-4760-ae57-56aa48186e32" providerId="ADAL" clId="{3515DB56-180A-4CE1-8BF6-D2951CB8F498}" dt="2024-03-20T14:52:13.201" v="137" actId="1035"/>
          <ac:cxnSpMkLst>
            <pc:docMk/>
            <pc:sldMk cId="2996604520" sldId="1156"/>
            <ac:cxnSpMk id="17486" creationId="{E8588FA5-989C-6A93-4B0B-1413541D3818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3/20/2024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3/20/2024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20/03/2024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#103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TSG#103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RP-240824 </a:t>
            </a:r>
            <a:r>
              <a:rPr lang="en-GB" altLang="en-US" sz="900" dirty="0">
                <a:solidFill>
                  <a:schemeClr val="bg1"/>
                </a:solidFill>
                <a:latin typeface="Arial" panose="020B0604020202020204" pitchFamily="34" charset="0"/>
              </a:rPr>
              <a:t>(rev of CP-240012/RP-240017/SP-240418</a:t>
            </a:r>
            <a:r>
              <a:rPr lang="en-GB" altLang="en-US" sz="500" dirty="0">
                <a:solidFill>
                  <a:schemeClr val="bg1"/>
                </a:solidFill>
                <a:latin typeface="Arial" panose="020B0604020202020204" pitchFamily="34" charset="0"/>
              </a:rPr>
              <a:t> )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- 3GPP TSG#103, 18 -22 March 2024, Maastricht, The Netherlands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826" y="1616530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986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2485011" y="202521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547" y="569386"/>
            <a:ext cx="8605837" cy="431672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(including last exception: FS_ISN)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WID at SA#103 (ISN, completed in one cycle)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work completed (including exception on ISN)</a:t>
            </a:r>
          </a:p>
          <a:p>
            <a:pPr marL="341273" indent="-341313">
              <a:defRPr/>
            </a:pPr>
            <a:r>
              <a:rPr lang="en-US" altLang="en-US" sz="1600" dirty="0"/>
              <a:t>Stage 2 (SA2, SA6)</a:t>
            </a:r>
          </a:p>
          <a:p>
            <a:pPr marL="739775" lvl="1" indent="-341313">
              <a:defRPr/>
            </a:pPr>
            <a:r>
              <a:rPr lang="en-GB" altLang="en-US" sz="1200" dirty="0"/>
              <a:t>SA &amp; RAN Content defined at TSG#101 &amp; 102 (considering SA1 outputs)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Studies: </a:t>
            </a:r>
            <a:r>
              <a:rPr lang="en-US" altLang="en-US" sz="1200" dirty="0"/>
              <a:t>23 studies, </a:t>
            </a:r>
            <a:r>
              <a:rPr lang="en-US" altLang="en-US" sz="1200" b="1" dirty="0"/>
              <a:t>OCI = 38% </a:t>
            </a:r>
            <a:r>
              <a:rPr lang="en-US" altLang="en-US" sz="1200" dirty="0"/>
              <a:t>(against nearly 0% at previous TSG)</a:t>
            </a:r>
          </a:p>
          <a:p>
            <a:pPr marL="739775" lvl="1" indent="-341313">
              <a:defRPr/>
            </a:pPr>
            <a:r>
              <a:rPr lang="en-US" altLang="en-US" sz="1200" b="1" dirty="0"/>
              <a:t>Normative</a:t>
            </a:r>
            <a:r>
              <a:rPr lang="en-US" altLang="en-US" sz="1200" dirty="0"/>
              <a:t>: 22 items, </a:t>
            </a:r>
            <a:r>
              <a:rPr lang="en-US" altLang="en-US" sz="1200" b="1" dirty="0"/>
              <a:t>OCI = 17% </a:t>
            </a:r>
            <a:r>
              <a:rPr lang="en-US" altLang="en-US" sz="1200" dirty="0"/>
              <a:t>(against nearly 0% at previous TSG)</a:t>
            </a:r>
          </a:p>
          <a:p>
            <a:pPr marL="341273" indent="-341313">
              <a:defRPr/>
            </a:pPr>
            <a:r>
              <a:rPr lang="en-US" altLang="en-US" sz="1600" dirty="0"/>
              <a:t>All other groups (Stage 3, RAN):</a:t>
            </a:r>
          </a:p>
          <a:p>
            <a:pPr marL="739815" lvl="1" indent="-341313">
              <a:defRPr/>
            </a:pPr>
            <a:r>
              <a:rPr lang="en-GB" altLang="en-US" sz="1200" dirty="0"/>
              <a:t>RAN studies: 3 Studies, just started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RAN Core</a:t>
            </a:r>
            <a:r>
              <a:rPr lang="en-GB" altLang="en-US" sz="1200" dirty="0"/>
              <a:t>: 10 items (</a:t>
            </a:r>
            <a:r>
              <a:rPr lang="en-GB" altLang="en-US" sz="1200" b="1" dirty="0"/>
              <a:t>OCI=4%</a:t>
            </a:r>
            <a:r>
              <a:rPr lang="en-GB" altLang="en-US" sz="1200" dirty="0"/>
              <a:t>)</a:t>
            </a:r>
          </a:p>
          <a:p>
            <a:pPr marL="739815" lvl="1" indent="-341313">
              <a:defRPr/>
            </a:pPr>
            <a:r>
              <a:rPr lang="en-GB" altLang="en-US" sz="1200" dirty="0"/>
              <a:t>RAN Perf: 9 items, not started</a:t>
            </a:r>
          </a:p>
          <a:p>
            <a:pPr marL="739815" lvl="1" indent="-341313">
              <a:defRPr/>
            </a:pPr>
            <a:r>
              <a:rPr lang="en-GB" altLang="en-US" sz="1200" dirty="0"/>
              <a:t>Other RAN: 6 items (OCI=10%)</a:t>
            </a:r>
          </a:p>
          <a:p>
            <a:pPr marL="739815" lvl="1" indent="-341313">
              <a:defRPr/>
            </a:pPr>
            <a:r>
              <a:rPr lang="en-GB" altLang="en-US" sz="1200" dirty="0"/>
              <a:t>SA3: 16 studies (OCI=7%); 7 normative WIDs (just starting)</a:t>
            </a:r>
          </a:p>
          <a:p>
            <a:pPr marL="739815" lvl="1" indent="-341313">
              <a:defRPr/>
            </a:pPr>
            <a:r>
              <a:rPr lang="en-GB" altLang="en-US" sz="1200" dirty="0"/>
              <a:t>SA4: 7 studies, 2 normative; all just starting</a:t>
            </a:r>
          </a:p>
          <a:p>
            <a:pPr marL="739815" lvl="1" indent="-341313">
              <a:defRPr/>
            </a:pPr>
            <a:r>
              <a:rPr lang="en-GB" altLang="en-US" sz="1200" dirty="0"/>
              <a:t>SA5: 17 studies, 2 normative; all just starting</a:t>
            </a:r>
          </a:p>
          <a:p>
            <a:pPr marL="739815" lvl="1" indent="-341313">
              <a:defRPr/>
            </a:pPr>
            <a:r>
              <a:rPr lang="en-GB" altLang="en-US" sz="1200" b="1" dirty="0"/>
              <a:t>CT WG: not started (0 WID/SID so far)</a:t>
            </a:r>
          </a:p>
          <a:p>
            <a:pPr marL="739815" lvl="1" indent="-341313">
              <a:defRPr/>
            </a:pPr>
            <a:endParaRPr lang="en-GB" altLang="en-US" sz="1200" dirty="0"/>
          </a:p>
          <a:p>
            <a:pPr marL="739815" lvl="1" indent="-341313">
              <a:defRPr/>
            </a:pP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005" y="2930540"/>
            <a:ext cx="3566919" cy="307774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66" y="3074869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487" y="2797436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556570" y="124271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860370" y="181213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859396" y="251024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809E5-868B-55BF-2770-C1F98BAB2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246B27C7-B001-C021-5F3E-85B329012FC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3707" y="130388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65AAD8-E951-F4E1-A5FF-B1FB4AAEAD74}"/>
              </a:ext>
            </a:extLst>
          </p:cNvPr>
          <p:cNvCxnSpPr>
            <a:cxnSpLocks/>
          </p:cNvCxnSpPr>
          <p:nvPr/>
        </p:nvCxnSpPr>
        <p:spPr bwMode="auto">
          <a:xfrm>
            <a:off x="3293115" y="564953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9443244-8F51-0D8A-3769-7E9F605B0DF8}"/>
              </a:ext>
            </a:extLst>
          </p:cNvPr>
          <p:cNvCxnSpPr>
            <a:cxnSpLocks/>
          </p:cNvCxnSpPr>
          <p:nvPr/>
        </p:nvCxnSpPr>
        <p:spPr bwMode="auto">
          <a:xfrm>
            <a:off x="557853" y="564953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262CD15F-78E8-AA4F-4889-21C54420DA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67876" y="123624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C56FABED-250C-0DAB-A905-A0C2F03A1AB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901378" y="1486020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133301F5-ACCF-9A1B-3DE6-E8B01CB2D19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202628" y="1446332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EA45E742-3248-EBD5-CE08-C114EF2F7459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353A2B50-2AA7-A1F5-DDD0-8F9823DE474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472878" y="1486020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603F756C-0B23-B87B-2D98-09DF6123A81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61615" y="1486020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A153FE6D-8422-43A8-14F5-83A3C81A22B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69378" y="1446332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B52C608B-00B1-19B5-6B6D-37EFF9F037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66290" y="1486020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680D834-403E-29BF-D638-A83993CCA8C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608903" y="1486020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CA4D6726-4632-E9AC-CE92-227E7CFCF8C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831028" y="1486020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36CA6323-0562-D1B2-4E52-E14E790F2E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38028" y="1489195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31" name="TextBox 86">
            <a:extLst>
              <a:ext uri="{FF2B5EF4-FFF2-40B4-BE49-F238E27FC236}">
                <a16:creationId xmlns:a16="http://schemas.microsoft.com/office/drawing/2014/main" id="{E9C52A24-8F73-BAC9-0C97-B2F13E46A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965" y="755453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67E874BE-1CAD-3763-A679-4376C3564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003" y="755453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5C0CEAF1-A1B4-D560-E838-6A09955BD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4978" y="755453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19B34D7C-E283-7E47-20F0-9ED36BE0F0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4440" y="755453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4FD3CF5B-9DE5-8E56-A474-08F9C50D14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1490" y="755453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3D541838-71DF-AEF2-B65C-CC9D6A2E3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8878" y="755453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11BED601-C707-9569-15E1-8486D5004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67853" y="755453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E03FE380-FF8A-D813-9EF5-57F0F7D63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8103" y="755453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86832F1B-3DB7-5336-D997-03EDED223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8503" y="755453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86237F7B-4EAC-4C36-6AB1-C9AFE2338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478" y="755453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7212EB93-A81B-11D6-162E-D3FD40DDA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4040" y="755453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C5BD54-5FF1-1E3E-7282-5BE000BFF9AC}"/>
              </a:ext>
            </a:extLst>
          </p:cNvPr>
          <p:cNvSpPr txBox="1"/>
          <p:nvPr/>
        </p:nvSpPr>
        <p:spPr>
          <a:xfrm>
            <a:off x="1597665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40C432F-3F8A-0E5B-0039-5EAC905A9876}"/>
              </a:ext>
            </a:extLst>
          </p:cNvPr>
          <p:cNvSpPr txBox="1"/>
          <p:nvPr/>
        </p:nvSpPr>
        <p:spPr>
          <a:xfrm>
            <a:off x="4301178" y="442716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7DF83DBB-51F9-DC92-016F-19CEAB044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8228" y="909441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07CF893C-6CCB-7847-0E7A-65929497C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5878" y="909441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CFEA57CC-91E3-BAB8-A297-042430F29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640" y="909441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58032E2C-CB4D-D011-21B1-85B1B17DF0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5615" y="909441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691CF3B6-735C-510D-AAAA-4CBCB896B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653" y="909441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B907CF-F8DC-DE4E-65FD-865580C67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0553" y="909441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2C188720-D726-3E38-D128-B28DE27E9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0315" y="909441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2FF8E38A-98B9-CF50-65C0-BB4AAA42C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9853" y="909441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7EE1FE48-5AAE-5449-F426-3082C70E1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315" y="909441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2FC9BBEA-A672-6C4D-B176-3661C5983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715" y="909441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7EF78A6E-9CD5-A888-3214-54D4E23FC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1203" y="909441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E5299630-B031-4F24-3D65-B3F92FC2A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494" y="451912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3AC33E05-6CF8-6B57-CF10-7490D5D3D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883E5086-A05A-34BE-9F34-5E283F8543DF}"/>
              </a:ext>
            </a:extLst>
          </p:cNvPr>
          <p:cNvSpPr/>
          <p:nvPr/>
        </p:nvSpPr>
        <p:spPr bwMode="auto">
          <a:xfrm>
            <a:off x="74512" y="1126251"/>
            <a:ext cx="17272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selection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4890FCD-695A-65A5-40A9-43D35E208C5A}"/>
              </a:ext>
            </a:extLst>
          </p:cNvPr>
          <p:cNvSpPr/>
          <p:nvPr/>
        </p:nvSpPr>
        <p:spPr bwMode="auto">
          <a:xfrm>
            <a:off x="2147252" y="4484140"/>
            <a:ext cx="2430699" cy="20301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SA2 &amp; RAN WG 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sel.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947D1520-F2AD-36AC-C36B-A56253EBB239}"/>
              </a:ext>
            </a:extLst>
          </p:cNvPr>
          <p:cNvSpPr/>
          <p:nvPr/>
        </p:nvSpPr>
        <p:spPr bwMode="auto">
          <a:xfrm>
            <a:off x="3651106" y="320961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24A4052E-6D93-AC01-4202-541BE270B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3563" y="3277217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31" name="Straight Connector 114">
            <a:extLst>
              <a:ext uri="{FF2B5EF4-FFF2-40B4-BE49-F238E27FC236}">
                <a16:creationId xmlns:a16="http://schemas.microsoft.com/office/drawing/2014/main" id="{C12FDB23-69F9-9057-A4DB-0864B7C41F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1227" y="1339568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AA51543C-9A40-9F17-F54B-5D9E1122B41E}"/>
              </a:ext>
            </a:extLst>
          </p:cNvPr>
          <p:cNvSpPr txBox="1"/>
          <p:nvPr/>
        </p:nvSpPr>
        <p:spPr>
          <a:xfrm>
            <a:off x="0" y="4897279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6364F5-3BBD-07C2-69A0-C2388560C825}"/>
              </a:ext>
            </a:extLst>
          </p:cNvPr>
          <p:cNvSpPr/>
          <p:nvPr/>
        </p:nvSpPr>
        <p:spPr bwMode="auto">
          <a:xfrm>
            <a:off x="1347798" y="2406920"/>
            <a:ext cx="995680" cy="416257"/>
          </a:xfrm>
          <a:prstGeom prst="rect">
            <a:avLst/>
          </a:prstGeom>
          <a:solidFill>
            <a:schemeClr val="bg1">
              <a:alpha val="8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95B105C-E962-3CA6-8C4B-2BD2A2E1D1E8}"/>
              </a:ext>
            </a:extLst>
          </p:cNvPr>
          <p:cNvSpPr/>
          <p:nvPr/>
        </p:nvSpPr>
        <p:spPr bwMode="auto">
          <a:xfrm>
            <a:off x="3799845" y="11286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B6B42D9B-67AB-E0FC-00EE-FEADF32AFE8E}"/>
              </a:ext>
            </a:extLst>
          </p:cNvPr>
          <p:cNvSpPr/>
          <p:nvPr/>
        </p:nvSpPr>
        <p:spPr bwMode="auto">
          <a:xfrm>
            <a:off x="1828806" y="1125450"/>
            <a:ext cx="209962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18BC64FC-E4A4-7146-E878-BD280AAE13A1}"/>
              </a:ext>
            </a:extLst>
          </p:cNvPr>
          <p:cNvSpPr/>
          <p:nvPr/>
        </p:nvSpPr>
        <p:spPr bwMode="auto">
          <a:xfrm>
            <a:off x="0" y="3572839"/>
            <a:ext cx="17272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TSG RAN 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selection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291344-B76B-0B03-14ED-A181FA35EA99}"/>
              </a:ext>
            </a:extLst>
          </p:cNvPr>
          <p:cNvSpPr/>
          <p:nvPr/>
        </p:nvSpPr>
        <p:spPr bwMode="auto">
          <a:xfrm>
            <a:off x="1510352" y="3537818"/>
            <a:ext cx="1187355" cy="3210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12806F-5E0F-3CF4-A800-545814647D20}"/>
              </a:ext>
            </a:extLst>
          </p:cNvPr>
          <p:cNvSpPr txBox="1"/>
          <p:nvPr/>
        </p:nvSpPr>
        <p:spPr>
          <a:xfrm>
            <a:off x="1967353" y="3538427"/>
            <a:ext cx="436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?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2EB43143-B8A6-8813-FE6A-08FA793FE407}"/>
              </a:ext>
            </a:extLst>
          </p:cNvPr>
          <p:cNvSpPr/>
          <p:nvPr/>
        </p:nvSpPr>
        <p:spPr bwMode="auto">
          <a:xfrm>
            <a:off x="6876050" y="135993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D15A8122-9A43-ED1F-F2BF-FE50FB9D3EBF}"/>
              </a:ext>
            </a:extLst>
          </p:cNvPr>
          <p:cNvSpPr/>
          <p:nvPr/>
        </p:nvSpPr>
        <p:spPr bwMode="auto">
          <a:xfrm>
            <a:off x="4605867" y="1356755"/>
            <a:ext cx="239877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2" name="Chevron 60">
            <a:extLst>
              <a:ext uri="{FF2B5EF4-FFF2-40B4-BE49-F238E27FC236}">
                <a16:creationId xmlns:a16="http://schemas.microsoft.com/office/drawing/2014/main" id="{09DA4545-2041-CDF6-7832-9997F7ED942D}"/>
              </a:ext>
            </a:extLst>
          </p:cNvPr>
          <p:cNvSpPr/>
          <p:nvPr/>
        </p:nvSpPr>
        <p:spPr bwMode="auto">
          <a:xfrm>
            <a:off x="4511044" y="4482642"/>
            <a:ext cx="400303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rgbClr val="B17ED8"/>
              </a:gs>
              <a:gs pos="100000">
                <a:schemeClr val="accent4"/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St.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41E7284E-6E57-27F7-E14D-B0BD490DF3E6}"/>
              </a:ext>
            </a:extLst>
          </p:cNvPr>
          <p:cNvSpPr/>
          <p:nvPr/>
        </p:nvSpPr>
        <p:spPr bwMode="auto">
          <a:xfrm>
            <a:off x="7315200" y="1867667"/>
            <a:ext cx="1740747" cy="21174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8FB2-1333-83DD-2CA7-5EE210F1EDCA}"/>
              </a:ext>
            </a:extLst>
          </p:cNvPr>
          <p:cNvSpPr/>
          <p:nvPr/>
        </p:nvSpPr>
        <p:spPr bwMode="auto">
          <a:xfrm>
            <a:off x="6696550" y="1617537"/>
            <a:ext cx="209962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100%</a:t>
            </a: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8D9DF996-6B21-61B5-9575-097B803B690D}"/>
              </a:ext>
            </a:extLst>
          </p:cNvPr>
          <p:cNvSpPr/>
          <p:nvPr/>
        </p:nvSpPr>
        <p:spPr bwMode="auto">
          <a:xfrm>
            <a:off x="4067492" y="4808415"/>
            <a:ext cx="2430699" cy="23350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Stage 3 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sel.</a:t>
            </a:r>
          </a:p>
        </p:txBody>
      </p:sp>
      <p:cxnSp>
        <p:nvCxnSpPr>
          <p:cNvPr id="17486" name="Straight Connector 17485">
            <a:extLst>
              <a:ext uri="{FF2B5EF4-FFF2-40B4-BE49-F238E27FC236}">
                <a16:creationId xmlns:a16="http://schemas.microsoft.com/office/drawing/2014/main" id="{E8588FA5-989C-6A93-4B0B-1413541D3818}"/>
              </a:ext>
            </a:extLst>
          </p:cNvPr>
          <p:cNvCxnSpPr>
            <a:cxnSpLocks/>
          </p:cNvCxnSpPr>
          <p:nvPr/>
        </p:nvCxnSpPr>
        <p:spPr bwMode="auto">
          <a:xfrm>
            <a:off x="5856821" y="568339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07F0680C-D04D-3099-D278-C76BEB0660CA}"/>
              </a:ext>
            </a:extLst>
          </p:cNvPr>
          <p:cNvSpPr txBox="1"/>
          <p:nvPr/>
        </p:nvSpPr>
        <p:spPr>
          <a:xfrm>
            <a:off x="6864884" y="44610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7488" name="Straight Connector 114">
            <a:extLst>
              <a:ext uri="{FF2B5EF4-FFF2-40B4-BE49-F238E27FC236}">
                <a16:creationId xmlns:a16="http://schemas.microsoft.com/office/drawing/2014/main" id="{8C0F7815-5658-009D-858E-C1E46B12F6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69734" y="1492581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90" name="TextBox 86">
            <a:extLst>
              <a:ext uri="{FF2B5EF4-FFF2-40B4-BE49-F238E27FC236}">
                <a16:creationId xmlns:a16="http://schemas.microsoft.com/office/drawing/2014/main" id="{E0CAAA2A-4DC0-5AEE-0AEE-932B4B075F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9013" y="745293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#113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1" name="TextBox 86">
            <a:extLst>
              <a:ext uri="{FF2B5EF4-FFF2-40B4-BE49-F238E27FC236}">
                <a16:creationId xmlns:a16="http://schemas.microsoft.com/office/drawing/2014/main" id="{13A03335-44C1-EF5F-1E04-C9B7322B0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7046" y="745293"/>
            <a:ext cx="37061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#114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2" name="TextBox 66">
            <a:extLst>
              <a:ext uri="{FF2B5EF4-FFF2-40B4-BE49-F238E27FC236}">
                <a16:creationId xmlns:a16="http://schemas.microsoft.com/office/drawing/2014/main" id="{E48F91EC-F610-5E57-94A1-29520CEA0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5213" y="899281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93" name="TextBox 71">
            <a:extLst>
              <a:ext uri="{FF2B5EF4-FFF2-40B4-BE49-F238E27FC236}">
                <a16:creationId xmlns:a16="http://schemas.microsoft.com/office/drawing/2014/main" id="{9E24E270-5398-8EF9-013B-B86EE5CAA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563" y="899281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501EB31F-04A6-97EB-D6AA-900D3FEF7F2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191188" y="1409079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96" name="Straight Connector 114">
            <a:extLst>
              <a:ext uri="{FF2B5EF4-FFF2-40B4-BE49-F238E27FC236}">
                <a16:creationId xmlns:a16="http://schemas.microsoft.com/office/drawing/2014/main" id="{56BBA94E-A8EF-4F1C-4BEB-8B9A74BA6A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99094" y="1462101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97" name="TextBox 86">
            <a:extLst>
              <a:ext uri="{FF2B5EF4-FFF2-40B4-BE49-F238E27FC236}">
                <a16:creationId xmlns:a16="http://schemas.microsoft.com/office/drawing/2014/main" id="{8D50AA69-1DA7-D42B-F40E-B640ABF68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2441" y="758840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3A408D0-38B7-E123-9310-91862666D6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7691" y="912828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99" name="TextBox 17498">
            <a:extLst>
              <a:ext uri="{FF2B5EF4-FFF2-40B4-BE49-F238E27FC236}">
                <a16:creationId xmlns:a16="http://schemas.microsoft.com/office/drawing/2014/main" id="{F87C2A9C-4CB2-7F78-702D-A616AEB6FDA0}"/>
              </a:ext>
            </a:extLst>
          </p:cNvPr>
          <p:cNvSpPr txBox="1"/>
          <p:nvPr/>
        </p:nvSpPr>
        <p:spPr>
          <a:xfrm>
            <a:off x="8446457" y="469808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500" name="TextBox 17499">
            <a:extLst>
              <a:ext uri="{FF2B5EF4-FFF2-40B4-BE49-F238E27FC236}">
                <a16:creationId xmlns:a16="http://schemas.microsoft.com/office/drawing/2014/main" id="{A1960038-83FF-F278-A95C-2EFE2A8D5F2D}"/>
              </a:ext>
            </a:extLst>
          </p:cNvPr>
          <p:cNvSpPr txBox="1"/>
          <p:nvPr/>
        </p:nvSpPr>
        <p:spPr>
          <a:xfrm>
            <a:off x="8426027" y="4443320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?</a:t>
            </a:r>
          </a:p>
        </p:txBody>
      </p:sp>
      <p:cxnSp>
        <p:nvCxnSpPr>
          <p:cNvPr id="17501" name="Straight Connector 114">
            <a:extLst>
              <a:ext uri="{FF2B5EF4-FFF2-40B4-BE49-F238E27FC236}">
                <a16:creationId xmlns:a16="http://schemas.microsoft.com/office/drawing/2014/main" id="{F5BA2E9E-47B2-DF5A-96FE-3B725D7B38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73414" y="1628047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502" name="TextBox 60">
            <a:extLst>
              <a:ext uri="{FF2B5EF4-FFF2-40B4-BE49-F238E27FC236}">
                <a16:creationId xmlns:a16="http://schemas.microsoft.com/office/drawing/2014/main" id="{0DD23BE9-ED60-D375-8967-5219BA02C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2622" y="1044907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7503" name="Chevron 60">
            <a:extLst>
              <a:ext uri="{FF2B5EF4-FFF2-40B4-BE49-F238E27FC236}">
                <a16:creationId xmlns:a16="http://schemas.microsoft.com/office/drawing/2014/main" id="{5778E61A-4502-7070-BFE8-97BD7B19E037}"/>
              </a:ext>
            </a:extLst>
          </p:cNvPr>
          <p:cNvSpPr/>
          <p:nvPr/>
        </p:nvSpPr>
        <p:spPr bwMode="auto">
          <a:xfrm>
            <a:off x="3197014" y="3014147"/>
            <a:ext cx="1361440" cy="245852"/>
          </a:xfrm>
          <a:prstGeom prst="chevron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SI ITU</a:t>
            </a:r>
          </a:p>
        </p:txBody>
      </p:sp>
      <p:sp>
        <p:nvSpPr>
          <p:cNvPr id="33" name="Chevron 60">
            <a:extLst>
              <a:ext uri="{FF2B5EF4-FFF2-40B4-BE49-F238E27FC236}">
                <a16:creationId xmlns:a16="http://schemas.microsoft.com/office/drawing/2014/main" id="{FB2C0CF0-FD97-3A17-831D-653D67DF99F6}"/>
              </a:ext>
            </a:extLst>
          </p:cNvPr>
          <p:cNvSpPr/>
          <p:nvPr/>
        </p:nvSpPr>
        <p:spPr bwMode="auto">
          <a:xfrm>
            <a:off x="3911602" y="3437480"/>
            <a:ext cx="3146212" cy="245852"/>
          </a:xfrm>
          <a:prstGeom prst="chevron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SI 6G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1E01B0-0B31-0D70-16D6-11A52C566F72}"/>
              </a:ext>
            </a:extLst>
          </p:cNvPr>
          <p:cNvCxnSpPr>
            <a:cxnSpLocks/>
          </p:cNvCxnSpPr>
          <p:nvPr/>
        </p:nvCxnSpPr>
        <p:spPr bwMode="auto">
          <a:xfrm>
            <a:off x="0" y="2594200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30F81667-3F2E-3045-47E7-51AF62C7C97C}"/>
              </a:ext>
            </a:extLst>
          </p:cNvPr>
          <p:cNvSpPr txBox="1">
            <a:spLocks/>
          </p:cNvSpPr>
          <p:nvPr/>
        </p:nvSpPr>
        <p:spPr bwMode="auto">
          <a:xfrm>
            <a:off x="59728" y="2188528"/>
            <a:ext cx="1965497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5GA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8B7694B-9D9F-3445-97D8-FC6D8B4563B3}"/>
              </a:ext>
            </a:extLst>
          </p:cNvPr>
          <p:cNvSpPr txBox="1">
            <a:spLocks/>
          </p:cNvSpPr>
          <p:nvPr/>
        </p:nvSpPr>
        <p:spPr bwMode="auto">
          <a:xfrm>
            <a:off x="-65579" y="3959754"/>
            <a:ext cx="1965497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6G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Chevron 60">
            <a:extLst>
              <a:ext uri="{FF2B5EF4-FFF2-40B4-BE49-F238E27FC236}">
                <a16:creationId xmlns:a16="http://schemas.microsoft.com/office/drawing/2014/main" id="{DAE6707F-2A7C-CB0A-17D2-F7F55258F7F1}"/>
              </a:ext>
            </a:extLst>
          </p:cNvPr>
          <p:cNvSpPr/>
          <p:nvPr/>
        </p:nvSpPr>
        <p:spPr bwMode="auto">
          <a:xfrm>
            <a:off x="1263232" y="2646859"/>
            <a:ext cx="1175173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selection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0330D401-6672-8B57-1358-94BD7C8A3B08}"/>
              </a:ext>
            </a:extLst>
          </p:cNvPr>
          <p:cNvSpPr/>
          <p:nvPr/>
        </p:nvSpPr>
        <p:spPr bwMode="auto">
          <a:xfrm>
            <a:off x="2394379" y="2646058"/>
            <a:ext cx="4026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rgbClr val="B17ED8"/>
              </a:gs>
              <a:gs pos="100000">
                <a:schemeClr val="accent4"/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St.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82ABE8C3-EB03-AC61-13AB-5B2C806E0E7D}"/>
              </a:ext>
            </a:extLst>
          </p:cNvPr>
          <p:cNvSpPr/>
          <p:nvPr/>
        </p:nvSpPr>
        <p:spPr bwMode="auto">
          <a:xfrm>
            <a:off x="1465384" y="2795123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59BAEF3C-29E8-FE44-3993-29980A0FB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4365" y="3048931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9" name="Chevron 60">
            <a:extLst>
              <a:ext uri="{FF2B5EF4-FFF2-40B4-BE49-F238E27FC236}">
                <a16:creationId xmlns:a16="http://schemas.microsoft.com/office/drawing/2014/main" id="{8531B447-3398-5492-5062-39C33D3EECDB}"/>
              </a:ext>
            </a:extLst>
          </p:cNvPr>
          <p:cNvSpPr/>
          <p:nvPr/>
        </p:nvSpPr>
        <p:spPr bwMode="auto">
          <a:xfrm>
            <a:off x="5215469" y="3718573"/>
            <a:ext cx="3535678" cy="245852"/>
          </a:xfrm>
          <a:prstGeom prst="chevron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SI 6G</a:t>
            </a:r>
          </a:p>
        </p:txBody>
      </p:sp>
      <p:sp>
        <p:nvSpPr>
          <p:cNvPr id="17473" name="Chevron 60">
            <a:extLst>
              <a:ext uri="{FF2B5EF4-FFF2-40B4-BE49-F238E27FC236}">
                <a16:creationId xmlns:a16="http://schemas.microsoft.com/office/drawing/2014/main" id="{2E76C525-F436-681B-4FC7-B0793869C570}"/>
              </a:ext>
            </a:extLst>
          </p:cNvPr>
          <p:cNvSpPr/>
          <p:nvPr/>
        </p:nvSpPr>
        <p:spPr bwMode="auto">
          <a:xfrm>
            <a:off x="5852161" y="4078088"/>
            <a:ext cx="3291839" cy="245852"/>
          </a:xfrm>
          <a:prstGeom prst="chevron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SI 6G</a:t>
            </a: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11B08C84-077D-CBA4-55D9-57540A24291B}"/>
              </a:ext>
            </a:extLst>
          </p:cNvPr>
          <p:cNvSpPr/>
          <p:nvPr/>
        </p:nvSpPr>
        <p:spPr bwMode="auto">
          <a:xfrm>
            <a:off x="6397418" y="4784055"/>
            <a:ext cx="250951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rgbClr val="B17ED8"/>
              </a:gs>
              <a:gs pos="100000">
                <a:schemeClr val="accent4"/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St3. 6G St.</a:t>
            </a:r>
          </a:p>
        </p:txBody>
      </p:sp>
      <p:sp>
        <p:nvSpPr>
          <p:cNvPr id="17478" name="TextBox 17477">
            <a:extLst>
              <a:ext uri="{FF2B5EF4-FFF2-40B4-BE49-F238E27FC236}">
                <a16:creationId xmlns:a16="http://schemas.microsoft.com/office/drawing/2014/main" id="{31615734-77E2-382B-C43C-D4DDB5409AB9}"/>
              </a:ext>
            </a:extLst>
          </p:cNvPr>
          <p:cNvSpPr txBox="1"/>
          <p:nvPr/>
        </p:nvSpPr>
        <p:spPr>
          <a:xfrm>
            <a:off x="8829040" y="4744733"/>
            <a:ext cx="3149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  <p:sp>
        <p:nvSpPr>
          <p:cNvPr id="34" name="Chevron 60">
            <a:extLst>
              <a:ext uri="{FF2B5EF4-FFF2-40B4-BE49-F238E27FC236}">
                <a16:creationId xmlns:a16="http://schemas.microsoft.com/office/drawing/2014/main" id="{658A1F80-BA65-CD5A-9F0E-E982AD674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1757" y="1703389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35" name="Chevron 60">
            <a:extLst>
              <a:ext uri="{FF2B5EF4-FFF2-40B4-BE49-F238E27FC236}">
                <a16:creationId xmlns:a16="http://schemas.microsoft.com/office/drawing/2014/main" id="{76CFD7C6-72AF-EA03-EAB5-9924E5EB4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2132" y="1703389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6" name="Diamond 3">
            <a:extLst>
              <a:ext uri="{FF2B5EF4-FFF2-40B4-BE49-F238E27FC236}">
                <a16:creationId xmlns:a16="http://schemas.microsoft.com/office/drawing/2014/main" id="{91549F6C-258E-E61F-21E8-B5048FD00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8557" y="1658939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37" name="TextBox 6">
            <a:extLst>
              <a:ext uri="{FF2B5EF4-FFF2-40B4-BE49-F238E27FC236}">
                <a16:creationId xmlns:a16="http://schemas.microsoft.com/office/drawing/2014/main" id="{E9C548F7-D12F-CE9C-C05C-C5A91BD186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3332" y="1714501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 dirty="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 dirty="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Rel-20 workshop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3F40E682-9D8D-4D25-6599-275717176EF2}"/>
              </a:ext>
            </a:extLst>
          </p:cNvPr>
          <p:cNvSpPr/>
          <p:nvPr/>
        </p:nvSpPr>
        <p:spPr bwMode="auto">
          <a:xfrm>
            <a:off x="4179253" y="2110529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3E146C7A-F9A9-BF6E-41F1-53F02B6A03E5}"/>
              </a:ext>
            </a:extLst>
          </p:cNvPr>
          <p:cNvSpPr/>
          <p:nvPr/>
        </p:nvSpPr>
        <p:spPr bwMode="auto">
          <a:xfrm>
            <a:off x="4872885" y="2332564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0" name="Chevron 79">
            <a:extLst>
              <a:ext uri="{FF2B5EF4-FFF2-40B4-BE49-F238E27FC236}">
                <a16:creationId xmlns:a16="http://schemas.microsoft.com/office/drawing/2014/main" id="{63EA12CA-156E-9ADE-1FE1-A0292276E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4352" y="2309706"/>
            <a:ext cx="569648" cy="257387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4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60452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(1/2)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428" y="124481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SA1’s approach to split Rel-20 into “Rel-20_5GA” and “Rel-20_6G” is globally adopted</a:t>
            </a:r>
          </a:p>
          <a:p>
            <a:pPr lvl="1"/>
            <a:r>
              <a:rPr lang="en-US" altLang="en-US" sz="1400" dirty="0"/>
              <a:t>Rel-20_5GA covers 5GA studies and normative; Rel-20_6G covers 6G studies only (6G normative in Rel-21)</a:t>
            </a:r>
          </a:p>
          <a:p>
            <a:r>
              <a:rPr lang="en-US" altLang="en-US" sz="1800" dirty="0"/>
              <a:t>Rel-20_5GA tentative</a:t>
            </a:r>
            <a:r>
              <a:rPr lang="en-US" altLang="en-US" sz="1800" b="1" dirty="0"/>
              <a:t> </a:t>
            </a:r>
            <a:r>
              <a:rPr lang="en-US" altLang="en-US" sz="1800" dirty="0"/>
              <a:t>deadlines:</a:t>
            </a:r>
            <a:endParaRPr lang="en-US" altLang="en-US" sz="1800" i="1" dirty="0"/>
          </a:p>
          <a:p>
            <a:pPr lvl="1">
              <a:defRPr/>
            </a:pPr>
            <a:r>
              <a:rPr lang="en-GB" altLang="en-US" sz="1400" dirty="0"/>
              <a:t>Stage 1 approval of SIDs: Jun 2024; Stage 1 normative freeze : Jun 2025</a:t>
            </a:r>
          </a:p>
          <a:p>
            <a:pPr lvl="1">
              <a:defRPr/>
            </a:pPr>
            <a:r>
              <a:rPr lang="en-GB" altLang="en-US" sz="1400" dirty="0"/>
              <a:t>Stage 2 approval of SIDs: not yet defined (NYD); Stage 2 normative freeze : Jun 2026 (80%); Sep 2026 (100%)</a:t>
            </a:r>
          </a:p>
          <a:p>
            <a:pPr lvl="1">
              <a:defRPr/>
            </a:pPr>
            <a:r>
              <a:rPr lang="en-GB" altLang="en-US" sz="1400" dirty="0"/>
              <a:t>Stage 3 (CT) approval of SIDs: Mar 2026 or earlier; Stage 3 CT normative freeze : Mar 2027</a:t>
            </a:r>
          </a:p>
          <a:p>
            <a:pPr lvl="1">
              <a:defRPr/>
            </a:pPr>
            <a:r>
              <a:rPr lang="en-GB" altLang="en-US" sz="1400" dirty="0"/>
              <a:t>Stage 3 RAN approval of </a:t>
            </a:r>
            <a:r>
              <a:rPr lang="en-GB" altLang="en-US" sz="1400" dirty="0" err="1"/>
              <a:t>SIDs:NYD</a:t>
            </a:r>
            <a:r>
              <a:rPr lang="en-GB" altLang="en-US" sz="1400" dirty="0"/>
              <a:t>; Stage 3 RAN normative freeze : NYD</a:t>
            </a:r>
          </a:p>
          <a:p>
            <a:pPr lvl="1">
              <a:defRPr/>
            </a:pPr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freeze: June 2027</a:t>
            </a:r>
          </a:p>
          <a:p>
            <a:pPr lvl="1">
              <a:defRPr/>
            </a:pPr>
            <a:r>
              <a:rPr lang="en-GB" altLang="en-US" sz="1400" dirty="0"/>
              <a:t>RAN : + 18 months compared to Rel-19 dates, i.e.</a:t>
            </a:r>
          </a:p>
          <a:p>
            <a:pPr lvl="2">
              <a:defRPr/>
            </a:pPr>
            <a:r>
              <a:rPr lang="en-GB" altLang="en-US" sz="1000" dirty="0"/>
              <a:t>Content def: June 2025</a:t>
            </a:r>
          </a:p>
          <a:p>
            <a:pPr lvl="2">
              <a:defRPr/>
            </a:pPr>
            <a:r>
              <a:rPr lang="en-GB" altLang="en-US" sz="1000" dirty="0"/>
              <a:t>Ran1: Dec 2026</a:t>
            </a:r>
          </a:p>
          <a:p>
            <a:pPr lvl="2">
              <a:defRPr/>
            </a:pPr>
            <a:r>
              <a:rPr lang="en-GB" altLang="en-US" sz="1000" dirty="0"/>
              <a:t>RAN2/3/4Core: March 2027</a:t>
            </a:r>
          </a:p>
          <a:p>
            <a:pPr lvl="2">
              <a:defRPr/>
            </a:pPr>
            <a:r>
              <a:rPr lang="en-GB" altLang="en-US" sz="1000" dirty="0"/>
              <a:t>RAN4 Perf: June 2027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C392909-D59F-0A9E-400B-BD81144FCB7D}"/>
              </a:ext>
            </a:extLst>
          </p:cNvPr>
          <p:cNvSpPr txBox="1"/>
          <p:nvPr/>
        </p:nvSpPr>
        <p:spPr>
          <a:xfrm>
            <a:off x="4148919" y="4838162"/>
            <a:ext cx="458190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CT-240307/SP-240458/RP-240823 (TSG Chairs)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09542D-6F60-AEA5-5728-C70BBCD31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ADF5CB5A-54D1-F0F5-0609-1F22D6497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More info on Release 20 (2/2)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1D6F763A-462F-8719-4339-AFEAE708F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014" y="879059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Rel-20_6G </a:t>
            </a:r>
            <a:r>
              <a:rPr lang="en-US" altLang="en-US" sz="1800" b="1" dirty="0"/>
              <a:t>tentative </a:t>
            </a:r>
            <a:r>
              <a:rPr lang="en-US" altLang="en-US" sz="1800" dirty="0"/>
              <a:t>deadlines: </a:t>
            </a:r>
            <a:r>
              <a:rPr lang="en-US" altLang="en-US" sz="1400" i="1" dirty="0"/>
              <a:t>(only studies)</a:t>
            </a:r>
            <a:endParaRPr lang="en-US" altLang="en-US" sz="1800" dirty="0"/>
          </a:p>
          <a:p>
            <a:pPr lvl="1">
              <a:defRPr/>
            </a:pPr>
            <a:r>
              <a:rPr lang="en-GB" altLang="en-US" sz="1400" dirty="0"/>
              <a:t>Stage 1 approval of SIDs: Sep 2024 (TSG 105); Stage 1 (study) freeze: Mar 2026</a:t>
            </a:r>
          </a:p>
          <a:p>
            <a:pPr lvl="1">
              <a:defRPr/>
            </a:pPr>
            <a:r>
              <a:rPr lang="en-US" altLang="en-US" sz="1400" dirty="0"/>
              <a:t>March 2025 (TSG#107):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</a:t>
            </a:r>
          </a:p>
          <a:p>
            <a:pPr lvl="1">
              <a:defRPr/>
            </a:pPr>
            <a:r>
              <a:rPr lang="en-GB" altLang="en-US" sz="1400" dirty="0"/>
              <a:t>SA2 and RAN-WG approval of SIDs: June 2025 (TSG 108); SA2 (study) freeze: Dec 2026 or Mar 2027</a:t>
            </a:r>
          </a:p>
          <a:p>
            <a:pPr lvl="1">
              <a:defRPr/>
            </a:pPr>
            <a:r>
              <a:rPr lang="en-GB" altLang="en-US" sz="1400" dirty="0"/>
              <a:t>SA1/SA2 6G SI may continue beyond Stage-1/Stage-2 freeze dates for 5G-Advanced</a:t>
            </a:r>
          </a:p>
          <a:p>
            <a:pPr lvl="1">
              <a:defRPr/>
            </a:pPr>
            <a:r>
              <a:rPr lang="en-GB" altLang="en-US" sz="1400" dirty="0"/>
              <a:t>Other SA WG (SA3, SA4, SA5, SA6) SI approval: TBD at future TSG meeting</a:t>
            </a:r>
          </a:p>
          <a:p>
            <a:pPr lvl="1">
              <a:defRPr/>
            </a:pPr>
            <a:r>
              <a:rPr lang="en-GB" altLang="en-US" sz="1400" dirty="0"/>
              <a:t>RAN1 starts in 3Q/25 until 1Q/27; RAN2/3/4 start in 4Q/25 until 2Q/27</a:t>
            </a:r>
          </a:p>
          <a:p>
            <a:pPr lvl="1">
              <a:defRPr/>
            </a:pPr>
            <a:r>
              <a:rPr lang="en-GB" altLang="en-US" sz="1400" dirty="0"/>
              <a:t>CT WG 6G SI will start 9 months after approval of SA2 SI. </a:t>
            </a:r>
          </a:p>
          <a:p>
            <a:pPr lvl="1">
              <a:defRPr/>
            </a:pPr>
            <a:endParaRPr lang="en-GB" altLang="en-US" sz="1200" i="1" dirty="0"/>
          </a:p>
          <a:p>
            <a:pPr lvl="2"/>
            <a:endParaRPr lang="en-GB" altLang="en-US" sz="1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A3F501-F769-695A-569D-AA54FA69B8D6}"/>
              </a:ext>
            </a:extLst>
          </p:cNvPr>
          <p:cNvSpPr txBox="1"/>
          <p:nvPr/>
        </p:nvSpPr>
        <p:spPr>
          <a:xfrm>
            <a:off x="5063065" y="4838162"/>
            <a:ext cx="366776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Sources: SP-240192 (SA1 chair), SP-240432 from TSG Chairs</a:t>
            </a:r>
            <a:endParaRPr lang="en-GB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05627221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4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800" dirty="0"/>
              <a:t>First 3 Rel-20 Studies submitted to TSG#103: </a:t>
            </a:r>
          </a:p>
          <a:p>
            <a:pPr marL="1139865" lvl="2" indent="-341313">
              <a:defRPr/>
            </a:pPr>
            <a:r>
              <a:rPr lang="en-GB" altLang="en-US" sz="1050" dirty="0"/>
              <a:t>Study on Satellite Access Phase 4 </a:t>
            </a:r>
          </a:p>
          <a:p>
            <a:pPr marL="1139865" lvl="2" indent="-341313">
              <a:defRPr/>
            </a:pPr>
            <a:r>
              <a:rPr lang="en-GB" altLang="en-US" sz="1050" dirty="0"/>
              <a:t>Study on FRMCS Phase 6 </a:t>
            </a:r>
          </a:p>
          <a:p>
            <a:pPr marL="1139865" lvl="2" indent="-341313">
              <a:defRPr/>
            </a:pPr>
            <a:r>
              <a:rPr lang="en-GB" altLang="en-US" sz="1050" dirty="0"/>
              <a:t>Study on Energy Efficiency as Service Criteria Phase 2 </a:t>
            </a:r>
          </a:p>
          <a:p>
            <a:pPr marL="739815" lvl="1" indent="-341313">
              <a:defRPr/>
            </a:pPr>
            <a:r>
              <a:rPr lang="en-GB" altLang="en-US" sz="18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600" dirty="0"/>
              <a:t>Not started</a:t>
            </a:r>
          </a:p>
          <a:p>
            <a:pPr marL="341273" indent="-341313">
              <a:defRPr/>
            </a:pPr>
            <a:r>
              <a:rPr lang="en-US" altLang="en-US" sz="24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800" dirty="0"/>
              <a:t>Not started</a:t>
            </a:r>
            <a:endParaRPr lang="en-GB" altLang="en-US" sz="1100" dirty="0"/>
          </a:p>
          <a:p>
            <a:pPr marL="739775" lvl="1" indent="-341313">
              <a:defRPr/>
            </a:pPr>
            <a:endParaRPr lang="en-US" altLang="en-US" sz="1800" dirty="0"/>
          </a:p>
          <a:p>
            <a:pPr marL="739815" lvl="1" indent="-341313">
              <a:defRPr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 before 2030 </a:t>
            </a:r>
          </a:p>
          <a:p>
            <a:pPr lvl="1"/>
            <a:r>
              <a:rPr lang="en-GB" altLang="en-US" sz="1400" dirty="0"/>
              <a:t>However,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</a:t>
            </a:r>
          </a:p>
          <a:p>
            <a:pPr lvl="1"/>
            <a:r>
              <a:rPr lang="en-GB" altLang="en-US" sz="1400" dirty="0"/>
              <a:t>Rel-21 timeline is to be decided no later than June 2026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also continue to be maintained &amp; enhanced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9" y="47956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RP-240815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FD420-417B-37AD-51B0-199BE0231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97AAA6A-04BA-F735-2F8E-68C7D3652242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809D8F1-A1AB-4CD4-A9EF-3F9DCE6D1CA4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1AE0C0-BA4D-0F3B-4CE2-529649739B8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9277935-4EB2-36B1-138C-8465E1C920E5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3F4C87-A7E7-8492-F4B9-026AF5AF2E4A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7DFC864-0609-9CCE-F73A-A92ADA27067C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F385F544-419B-D6FD-885A-1A1433DBB4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AF3F3103-EB88-0BE9-2D8F-F9A1420CF78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48B26908-DDCE-83DC-C807-4C5B400F6E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CB223E7A-36F4-3919-A0E9-74CE4795FB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7C60EE9-7C43-75B6-B6B4-A6B163F3F4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6A8B193A-4F5B-2869-AA42-93B1BB8A2B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F11C8A7C-54DE-1B53-E9AC-02A242EA13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506F43BC-E597-884E-6337-272A8CC288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ACBBD480-E8BA-B646-E5B0-DAB39F71EAF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7E10A64F-D3F0-0363-6D23-CAEB80E857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35A4CB46-5613-D51D-BB80-731B57DCE6F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6886EDEF-9C5C-2A59-CB0F-649D4A1132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4F73036F-B070-3713-CCEB-3CF5272329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6D7B5AC0-1B1E-7336-70A3-58AC41AE4E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75BDEF76-71CD-551E-84B4-2CD1B05087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D8096FDC-2C5F-0DAF-6405-2D00AB49B4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AF344A96-AFB5-86D3-49C4-345812ACFF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4387F31E-AD71-81E6-989E-C61FA22822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D3E86637-069A-9543-38C5-27897604C4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00EA21F8-0904-A333-6EBB-F87792E65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32B668AE-4FC4-0EC3-8568-634FD3C5510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75FA1DFF-F454-632A-5CF3-9036AD0DD7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40D65477-0FA3-01AD-0ADC-A3BB710058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0434FBB7-8DBB-16D3-021E-6FCDA2D16E86}"/>
              </a:ext>
            </a:extLst>
          </p:cNvPr>
          <p:cNvSpPr txBox="1">
            <a:spLocks/>
          </p:cNvSpPr>
          <p:nvPr/>
        </p:nvSpPr>
        <p:spPr bwMode="auto">
          <a:xfrm>
            <a:off x="0" y="98940"/>
            <a:ext cx="7680960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All-Releases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0C08E9C0-D255-018D-526A-A42B3065B62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309" y="184999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B564F250-4FFB-3160-598F-0BDF8327D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9082" y="1903368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1CECE29E-5B86-A829-1A05-FF0C78857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6701" y="14288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EA961473-4782-A373-883B-340EF6D755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247" y="4596553"/>
            <a:ext cx="1268296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starting dates are indicative</a:t>
            </a: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CD33EEBA-8830-FC73-452A-26D2EB2FF1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138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26295888-27B2-68EF-F55B-05F1FCD3BB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453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40180EB6-A6B3-E860-6191-38EE3408D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568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CB34E6BF-35B3-1B5D-65C0-A4D7C0F97B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93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ABCE2876-1622-9646-23E9-620BC22DC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6968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C436D08-928C-48D8-CCB6-3F2010278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1343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FC6A9BA0-2879-72C1-F217-8CF330368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256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5499EC44-4A22-EDC7-3614-6792DEEBB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83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ADC5E7-AB32-417C-DEE1-72642A21169C}"/>
              </a:ext>
            </a:extLst>
          </p:cNvPr>
          <p:cNvSpPr txBox="1"/>
          <p:nvPr/>
        </p:nvSpPr>
        <p:spPr>
          <a:xfrm>
            <a:off x="1752600" y="568325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097D1C-4A2C-76B0-04FD-CAA755266DE9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57045CB-2485-A2E0-013E-AD3FFDDA264C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8874160A-09E3-03E7-D7B6-502A6B7C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382" y="1957949"/>
            <a:ext cx="1580256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 3 months earlier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3 months later for RAN4 perf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306560B3-E6C1-B960-F0AD-CF44BEA34B70}"/>
              </a:ext>
            </a:extLst>
          </p:cNvPr>
          <p:cNvSpPr/>
          <p:nvPr/>
        </p:nvSpPr>
        <p:spPr bwMode="auto">
          <a:xfrm>
            <a:off x="0" y="1430020"/>
            <a:ext cx="1763184" cy="3310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with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Maint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48E6137D-7042-D1EB-7212-B327C170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826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2F4949C9-1DCE-2C0A-16D4-071D67E9D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01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8127CD90-2BB5-954A-CD38-44671EEFCB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13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D368AB0-2EBB-DC21-58A7-9249518FF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4068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6DDB93A3-A51E-EEA8-2905-9ECB15AE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3518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8391A15F-320A-FE5D-77FB-8130666BA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7418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9B3BA01A-E75A-A0BB-585F-2702223CE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8456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0ECF23E-6D00-D121-9250-200D31A33CC1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3D6B0A28-7771-18CB-7AFE-DE966FD914C5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9364EAB2-12CE-81ED-97D2-921531827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515" y="1991658"/>
            <a:ext cx="1299774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36130B5A-9BB9-6F30-0D47-050C3D11A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1293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B26AF1-92F3-C9FC-3F9D-572F8D768D96}"/>
              </a:ext>
            </a:extLst>
          </p:cNvPr>
          <p:cNvSpPr txBox="1"/>
          <p:nvPr/>
        </p:nvSpPr>
        <p:spPr>
          <a:xfrm>
            <a:off x="482600" y="55880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DAB58751-CC6C-5779-1ED7-D5A2D193A0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F2109D2F-5AEB-E060-7D88-6D0370E5F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DBE1025F-97E5-CF8A-60FC-E85033979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4449D1A2-E899-35AA-53B8-1D6B76249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EA6B3C2C-526C-4CF7-0627-1AD686D45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481E69F-669D-C5BE-AD19-1626FFD74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E65D69B6-5499-1D92-4DB0-7B2A842995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E11DEAD6-E8E9-02A1-CD5C-FC4CC5A9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3BA8FAB0-88C6-527E-75EF-EA0288ED6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87877055-9048-5078-F0EE-04D77ACB8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B455B284-5911-2252-1C4A-E0F14E7B0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6DAD8D8B-CA64-54F6-322E-8384B0949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F637B1B2-4E1F-8932-EB5F-06F9886A5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34335F27-6E63-6FB2-D2D3-0F880C958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66B2BD5A-4828-A2D5-C203-0E407170E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17BD0825-B695-2359-4CD9-31568897E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F7269E58-C8BD-EFCA-1A86-DA7FFB8DE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63A88A5E-E136-124D-0883-BCB5991B47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AD32294E-DE84-5F9C-AE39-56B328AA3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DAD9D451-9090-0D51-F2D6-5AE7D1B2B0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556C0C22-7DCC-5082-59D8-952E6877F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A66BE5AE-1E77-3718-4469-1E47CACE0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8F26DEA8-5E50-40D4-E13A-BF4ADD35C7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2E13DB6E-1A57-B109-E353-F8FF41253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03663DFF-0F59-2620-BCBF-0F3E03E9F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0458804A-27C0-C9B2-C357-41C4F59B20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1775" y="111665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6C2D76B-FEEF-CA1B-5A8B-15C4ABA0FFE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2D33DEDA-6F58-6429-372C-9B7C341DC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6726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0309" name="Straight Connector 97">
            <a:extLst>
              <a:ext uri="{FF2B5EF4-FFF2-40B4-BE49-F238E27FC236}">
                <a16:creationId xmlns:a16="http://schemas.microsoft.com/office/drawing/2014/main" id="{19C0353F-0E66-34A3-706D-931FFBB89D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37478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15" name="TextBox 112">
            <a:extLst>
              <a:ext uri="{FF2B5EF4-FFF2-40B4-BE49-F238E27FC236}">
                <a16:creationId xmlns:a16="http://schemas.microsoft.com/office/drawing/2014/main" id="{DE7D6105-FAC9-2DA4-7102-F604A085C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1106" y="2681942"/>
            <a:ext cx="148470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6" name="TextBox 112">
            <a:extLst>
              <a:ext uri="{FF2B5EF4-FFF2-40B4-BE49-F238E27FC236}">
                <a16:creationId xmlns:a16="http://schemas.microsoft.com/office/drawing/2014/main" id="{841FADA3-890F-BA09-E8AB-1BA4A97F5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4769" y="4144622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E93710CF-CBF4-E41C-8E2A-6A01AE79CADE}"/>
              </a:ext>
            </a:extLst>
          </p:cNvPr>
          <p:cNvSpPr/>
          <p:nvPr/>
        </p:nvSpPr>
        <p:spPr bwMode="auto">
          <a:xfrm>
            <a:off x="1241946" y="2439608"/>
            <a:ext cx="1157254" cy="316560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7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7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  <a:p>
            <a:pPr algn="ctr">
              <a:defRPr/>
            </a:pP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109F95A7-4E6B-1CDC-2A8A-341EAA3E2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44" y="4495569"/>
            <a:ext cx="2634827" cy="39241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latin typeface="Montserrat" panose="00000500000000000000" pitchFamily="50" charset="0"/>
              </a:rPr>
              <a:t>normative =&gt;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900" b="1" dirty="0">
                <a:latin typeface="Montserrat" panose="00000500000000000000" pitchFamily="50" charset="0"/>
              </a:rPr>
              <a:t>Stage 3 &amp; RAN completion before 2030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110D4916-6419-4341-8E14-32F874C163BB}"/>
              </a:ext>
            </a:extLst>
          </p:cNvPr>
          <p:cNvSpPr/>
          <p:nvPr/>
        </p:nvSpPr>
        <p:spPr bwMode="auto">
          <a:xfrm>
            <a:off x="1753659" y="273671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4A8648A4-161A-5909-0667-50B03DB190C6}"/>
              </a:ext>
            </a:extLst>
          </p:cNvPr>
          <p:cNvSpPr/>
          <p:nvPr/>
        </p:nvSpPr>
        <p:spPr bwMode="auto">
          <a:xfrm>
            <a:off x="2854326" y="309231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D431170A-D2EB-8440-3794-7DC0B8267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6457" y="3046072"/>
            <a:ext cx="1042351" cy="4154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B8D571E3-4C4C-2F8F-D62C-A0B79A283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8734" y="339029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06" name="Straight Connector 97">
            <a:extLst>
              <a:ext uri="{FF2B5EF4-FFF2-40B4-BE49-F238E27FC236}">
                <a16:creationId xmlns:a16="http://schemas.microsoft.com/office/drawing/2014/main" id="{DADFBF44-4294-5F70-264D-3FE1AF37D5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4100827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7" name="TextBox 1">
            <a:extLst>
              <a:ext uri="{FF2B5EF4-FFF2-40B4-BE49-F238E27FC236}">
                <a16:creationId xmlns:a16="http://schemas.microsoft.com/office/drawing/2014/main" id="{E1AC5E08-9C23-9A98-2CC4-DCACA04C21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1215" y="3046150"/>
            <a:ext cx="2024484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= 5GA (study &amp; normative)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&amp; 6G Studies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C6137B1-808E-A1DA-FE7D-83D47919561B}"/>
              </a:ext>
            </a:extLst>
          </p:cNvPr>
          <p:cNvSpPr/>
          <p:nvPr/>
        </p:nvSpPr>
        <p:spPr bwMode="auto">
          <a:xfrm>
            <a:off x="2178996" y="3564773"/>
            <a:ext cx="1163788" cy="45599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6850" h="222250">
                <a:moveTo>
                  <a:pt x="0" y="0"/>
                </a:moveTo>
                <a:lnTo>
                  <a:pt x="1467062" y="0"/>
                </a:lnTo>
                <a:lnTo>
                  <a:pt x="1506850" y="111125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3229B44B-8349-AC07-DD61-BF52E2DF6795}"/>
              </a:ext>
            </a:extLst>
          </p:cNvPr>
          <p:cNvSpPr/>
          <p:nvPr/>
        </p:nvSpPr>
        <p:spPr bwMode="auto">
          <a:xfrm>
            <a:off x="2594043" y="1987901"/>
            <a:ext cx="1138065" cy="24297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+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5235AF34-DD5D-30DF-2E3C-639A52F7C605}"/>
              </a:ext>
            </a:extLst>
          </p:cNvPr>
          <p:cNvSpPr/>
          <p:nvPr/>
        </p:nvSpPr>
        <p:spPr bwMode="auto">
          <a:xfrm>
            <a:off x="6485" y="2002457"/>
            <a:ext cx="1503680" cy="23490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+ RAN content </a:t>
            </a: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19198FDA-A8A1-C642-1E61-3D31624776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813" y="1992890"/>
            <a:ext cx="1387813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</a:t>
            </a:r>
          </a:p>
        </p:txBody>
      </p:sp>
      <p:sp>
        <p:nvSpPr>
          <p:cNvPr id="10308" name="TextBox 86">
            <a:extLst>
              <a:ext uri="{FF2B5EF4-FFF2-40B4-BE49-F238E27FC236}">
                <a16:creationId xmlns:a16="http://schemas.microsoft.com/office/drawing/2014/main" id="{D29FB102-F43C-2CFC-B78B-D76FC9C205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519" y="855596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4" name="TextBox 86">
            <a:extLst>
              <a:ext uri="{FF2B5EF4-FFF2-40B4-BE49-F238E27FC236}">
                <a16:creationId xmlns:a16="http://schemas.microsoft.com/office/drawing/2014/main" id="{2AEFA34C-84D8-DF01-BA42-B29538777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4656" y="855596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7" name="TextBox 86">
            <a:extLst>
              <a:ext uri="{FF2B5EF4-FFF2-40B4-BE49-F238E27FC236}">
                <a16:creationId xmlns:a16="http://schemas.microsoft.com/office/drawing/2014/main" id="{B7AD43BD-240F-1CEC-30A3-206B8B274D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0404" y="855596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19" name="TextBox 86">
            <a:extLst>
              <a:ext uri="{FF2B5EF4-FFF2-40B4-BE49-F238E27FC236}">
                <a16:creationId xmlns:a16="http://schemas.microsoft.com/office/drawing/2014/main" id="{3697DCE4-33F8-691C-DB60-39B1D24AD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4878" y="855596"/>
            <a:ext cx="33855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2" name="TextBox 86">
            <a:extLst>
              <a:ext uri="{FF2B5EF4-FFF2-40B4-BE49-F238E27FC236}">
                <a16:creationId xmlns:a16="http://schemas.microsoft.com/office/drawing/2014/main" id="{3F0ACB67-9194-A89B-DD21-D0D4F3E8F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1457" y="855596"/>
            <a:ext cx="34176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23" name="TextBox 10322">
            <a:extLst>
              <a:ext uri="{FF2B5EF4-FFF2-40B4-BE49-F238E27FC236}">
                <a16:creationId xmlns:a16="http://schemas.microsoft.com/office/drawing/2014/main" id="{7B01706D-FF7F-E419-33F8-0BFE05BD4450}"/>
              </a:ext>
            </a:extLst>
          </p:cNvPr>
          <p:cNvSpPr txBox="1"/>
          <p:nvPr/>
        </p:nvSpPr>
        <p:spPr>
          <a:xfrm>
            <a:off x="3482503" y="3022060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10324" name="TextBox 10323">
            <a:extLst>
              <a:ext uri="{FF2B5EF4-FFF2-40B4-BE49-F238E27FC236}">
                <a16:creationId xmlns:a16="http://schemas.microsoft.com/office/drawing/2014/main" id="{E73EFABE-5250-A735-E030-F75BA1912070}"/>
              </a:ext>
            </a:extLst>
          </p:cNvPr>
          <p:cNvSpPr txBox="1"/>
          <p:nvPr/>
        </p:nvSpPr>
        <p:spPr>
          <a:xfrm>
            <a:off x="3466290" y="4205592"/>
            <a:ext cx="240161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No further timeline defined at this stage</a:t>
            </a:r>
          </a:p>
        </p:txBody>
      </p:sp>
      <p:sp>
        <p:nvSpPr>
          <p:cNvPr id="23" name="Thought Bubble: Cloud 22">
            <a:extLst>
              <a:ext uri="{FF2B5EF4-FFF2-40B4-BE49-F238E27FC236}">
                <a16:creationId xmlns:a16="http://schemas.microsoft.com/office/drawing/2014/main" id="{FE5B38A0-2490-B102-3A34-10003E17472D}"/>
              </a:ext>
            </a:extLst>
          </p:cNvPr>
          <p:cNvSpPr/>
          <p:nvPr/>
        </p:nvSpPr>
        <p:spPr bwMode="auto">
          <a:xfrm>
            <a:off x="2399750" y="2453267"/>
            <a:ext cx="972379" cy="31669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509BB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47431F0-AB26-C657-ADA0-628FE88B6310}"/>
              </a:ext>
            </a:extLst>
          </p:cNvPr>
          <p:cNvSpPr/>
          <p:nvPr/>
        </p:nvSpPr>
        <p:spPr bwMode="auto">
          <a:xfrm>
            <a:off x="1851106" y="2457727"/>
            <a:ext cx="2042903" cy="46835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timeline </a:t>
            </a:r>
            <a:b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</a:b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not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yet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defined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3ED8737-09DF-D73A-B8FA-5523722836AE}"/>
              </a:ext>
            </a:extLst>
          </p:cNvPr>
          <p:cNvSpPr/>
          <p:nvPr/>
        </p:nvSpPr>
        <p:spPr bwMode="auto">
          <a:xfrm>
            <a:off x="2026692" y="3555242"/>
            <a:ext cx="443553" cy="47084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BB36AB-A952-4C6D-1095-5A2D49CFD3B2}"/>
              </a:ext>
            </a:extLst>
          </p:cNvPr>
          <p:cNvSpPr txBox="1"/>
          <p:nvPr/>
        </p:nvSpPr>
        <p:spPr>
          <a:xfrm>
            <a:off x="2053991" y="3616660"/>
            <a:ext cx="4367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?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89F7F87-5692-3BF0-35AE-27DCA9C07743}"/>
              </a:ext>
            </a:extLst>
          </p:cNvPr>
          <p:cNvSpPr txBox="1"/>
          <p:nvPr/>
        </p:nvSpPr>
        <p:spPr>
          <a:xfrm>
            <a:off x="2105168" y="3575081"/>
            <a:ext cx="13477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&amp; RAN WG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 </a:t>
            </a:r>
            <a:r>
              <a:rPr lang="fr-FR" sz="8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Approval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process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85F06A-A0DC-EA08-5F9B-541E70577BE1}"/>
              </a:ext>
            </a:extLst>
          </p:cNvPr>
          <p:cNvSpPr txBox="1"/>
          <p:nvPr/>
        </p:nvSpPr>
        <p:spPr>
          <a:xfrm rot="20485703">
            <a:off x="1551737" y="2195863"/>
            <a:ext cx="6310830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sz="6000" dirty="0">
                <a:solidFill>
                  <a:srgbClr val="FF0000"/>
                </a:solidFill>
              </a:rPr>
              <a:t>TO BE UPDATED</a:t>
            </a:r>
          </a:p>
        </p:txBody>
      </p:sp>
    </p:spTree>
    <p:extLst>
      <p:ext uri="{BB962C8B-B14F-4D97-AF65-F5344CB8AC3E}">
        <p14:creationId xmlns:p14="http://schemas.microsoft.com/office/powerpoint/2010/main" val="67847552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v.0.2.0 in </a:t>
            </a:r>
            <a:r>
              <a:rPr lang="it-IT" altLang="en-US" sz="1100" dirty="0"/>
              <a:t>SP-240419 / RP-240037 / CP-240284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28173" y="1074661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31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4185286" y="1898519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4167443" y="21999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3780" y="1436130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5268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43912" y="1377493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7197849" y="292737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7215010" y="2634592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6447387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8057243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 </a:t>
            </a:r>
            <a:r>
              <a:rPr lang="en-GB" altLang="en-US" sz="1000" i="1" kern="0" dirty="0"/>
              <a:t>(last remaining item was EDGEAPP_EXT (UID 960011, SA6, now “98%”)</a:t>
            </a:r>
            <a:endParaRPr lang="en-GB" altLang="en-US" sz="1100" i="1" kern="0" dirty="0"/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813" y="865335"/>
            <a:ext cx="6897153" cy="32597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reaching completion.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71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All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244 items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OCI** (St.3 Norm)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78% at previous TSG</a:t>
            </a:r>
          </a:p>
          <a:p>
            <a:pPr marL="1139825" lvl="2" indent="-341313">
              <a:defRPr/>
            </a:pPr>
            <a:r>
              <a:rPr lang="en-US" altLang="en-US" sz="1050" b="1" dirty="0">
                <a:solidFill>
                  <a:srgbClr val="FF0000"/>
                </a:solidFill>
              </a:rPr>
              <a:t>Items below 50%: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351358" y="4266654"/>
            <a:ext cx="7499100" cy="81830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050" i="1" kern="0" dirty="0"/>
              <a:t>*Note: For tools limitation reasons, SA3, SA4 and SA5 are reported here, even if they cover several Stages</a:t>
            </a:r>
          </a:p>
          <a:p>
            <a:pPr marL="0" indent="0">
              <a:buNone/>
              <a:defRPr/>
            </a:pPr>
            <a:r>
              <a:rPr lang="en-GB" altLang="en-US" sz="1050" i="1" kern="0" dirty="0">
                <a:latin typeface="+mn-lt"/>
              </a:rPr>
              <a:t>**OCI = Overall Completion Index = average of all % completion</a:t>
            </a:r>
          </a:p>
          <a:p>
            <a:pPr marL="0" indent="0">
              <a:buNone/>
              <a:defRPr/>
            </a:pPr>
            <a:endParaRPr lang="en-GB" altLang="en-US" sz="1050" i="1" kern="0" dirty="0"/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43275A5E-0945-1B19-DF99-78A7BBD6CB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154494"/>
              </p:ext>
            </p:extLst>
          </p:nvPr>
        </p:nvGraphicFramePr>
        <p:xfrm>
          <a:off x="1186072" y="2687467"/>
          <a:ext cx="4179895" cy="535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990025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Immersive Audio for Split Rendering Scenarios 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ISAR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784456710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1030026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CT1/CT3/CT4 aspects of </a:t>
                      </a:r>
                      <a:r>
                        <a:rPr lang="en-GB" sz="7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</a:t>
                      </a:r>
                      <a:endParaRPr lang="en-GB" sz="7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IVAS_Codec</a:t>
                      </a:r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19193381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939" y="1079248"/>
            <a:ext cx="7444416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RAN#103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(21 items): </a:t>
            </a:r>
            <a:r>
              <a:rPr lang="en-US" altLang="en-US" sz="1100" b="1" dirty="0"/>
              <a:t>All 100% complete (was 95%)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 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93%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88%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95 items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67 items are 100% complete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Items below 80%: see table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</a:t>
            </a:r>
            <a:br>
              <a:rPr lang="en-US" altLang="en-US" sz="1200" dirty="0"/>
            </a:br>
            <a:r>
              <a:rPr lang="en-US" altLang="en-US" sz="1200" dirty="0"/>
              <a:t>OCI: </a:t>
            </a:r>
            <a:r>
              <a:rPr lang="en-US" altLang="en-US" sz="1200" b="1" u="sng" dirty="0"/>
              <a:t>72%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55%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73 item in total</a:t>
            </a:r>
          </a:p>
          <a:p>
            <a:pPr marL="1139825" lvl="2" indent="-341313">
              <a:defRPr/>
            </a:pPr>
            <a:r>
              <a:rPr lang="en-US" altLang="en-US" sz="1100" dirty="0"/>
              <a:t>25 items are 100% complete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57% (12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7841538-61D0-11F4-423C-664EBF8DBD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5984745"/>
              </p:ext>
            </p:extLst>
          </p:nvPr>
        </p:nvGraphicFramePr>
        <p:xfrm>
          <a:off x="4205821" y="1764145"/>
          <a:ext cx="4179895" cy="2761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388">
                  <a:extLst>
                    <a:ext uri="{9D8B030D-6E8A-4147-A177-3AD203B41FA5}">
                      <a16:colId xmlns:a16="http://schemas.microsoft.com/office/drawing/2014/main" val="3222647738"/>
                    </a:ext>
                  </a:extLst>
                </a:gridCol>
                <a:gridCol w="1739590">
                  <a:extLst>
                    <a:ext uri="{9D8B030D-6E8A-4147-A177-3AD203B41FA5}">
                      <a16:colId xmlns:a16="http://schemas.microsoft.com/office/drawing/2014/main" val="926339070"/>
                    </a:ext>
                  </a:extLst>
                </a:gridCol>
                <a:gridCol w="718139">
                  <a:extLst>
                    <a:ext uri="{9D8B030D-6E8A-4147-A177-3AD203B41FA5}">
                      <a16:colId xmlns:a16="http://schemas.microsoft.com/office/drawing/2014/main" val="2640248035"/>
                    </a:ext>
                  </a:extLst>
                </a:gridCol>
                <a:gridCol w="267629">
                  <a:extLst>
                    <a:ext uri="{9D8B030D-6E8A-4147-A177-3AD203B41FA5}">
                      <a16:colId xmlns:a16="http://schemas.microsoft.com/office/drawing/2014/main" val="382036318"/>
                    </a:ext>
                  </a:extLst>
                </a:gridCol>
                <a:gridCol w="593245">
                  <a:extLst>
                    <a:ext uri="{9D8B030D-6E8A-4147-A177-3AD203B41FA5}">
                      <a16:colId xmlns:a16="http://schemas.microsoft.com/office/drawing/2014/main" val="3843353810"/>
                    </a:ext>
                  </a:extLst>
                </a:gridCol>
                <a:gridCol w="405904">
                  <a:extLst>
                    <a:ext uri="{9D8B030D-6E8A-4147-A177-3AD203B41FA5}">
                      <a16:colId xmlns:a16="http://schemas.microsoft.com/office/drawing/2014/main" val="3863759199"/>
                    </a:ext>
                  </a:extLst>
                </a:gridCol>
              </a:tblGrid>
              <a:tr h="149403"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</a:t>
                      </a:r>
                    </a:p>
                  </a:txBody>
                  <a:tcPr marL="5885" marR="5885" marT="588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5885" marR="5885" marT="5885" marB="0" anchor="b"/>
                </a:tc>
                <a:extLst>
                  <a:ext uri="{0D108BD9-81ED-4DB2-BD59-A6C34878D82A}">
                    <a16:rowId xmlns:a16="http://schemas.microsoft.com/office/drawing/2014/main" val="33389836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981145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900 MHz NR band in the US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NR_900MHz_US-Core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01869549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961113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High Power UE support for NR bands n100 and n101 for Rail Mobile Radio (RMR) in Europe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NR_RAIL_HPUE_n100_n101-Core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5123474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961108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NR inter-band Carrier Aggregation/Dual Connectivity for y bands DL (y=4, 5, 6) with x bands UL (x=1, 2)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NR_CADC_R18_yBDL_xBUL-Core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8831744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1011053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pat: Rel-18 basket WI 3Tx NR inter-band UL Carrier Aggregation (CA) and EN-DC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R18_3Tx_NR_CA_ENDC-Core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260082945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970188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High power UE (power class m with 1&lt;m&lt;3) for a single FR1 band in UL of Dual Connectivity (DC) combinations of x bands (x=1,2,3, 4 for y=1 or x=1, 2 for y=2) LTE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and y bands NR inter-band CA (</a:t>
                      </a:r>
                      <a:r>
                        <a:rPr lang="en-GB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yDL</a:t>
                      </a:r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/1UL)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HPUE_FR1_DC_LTE_NR_R18-Core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854299413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960199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Rel-18 LTE-Advanced Carrier Aggregation for x bands (2&lt;=x&lt;= 6) DL with y bands (y=1, 2) UL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LTE_CA_R18_xBDL_yBUL-Core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601920455"/>
                  </a:ext>
                </a:extLst>
              </a:tr>
              <a:tr h="167081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991140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Core part: Introduction of 600MHz US LTE band with 1.4 and 3MHz channel bandwidths 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LTE600_US_lowCBW-Core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7463" marR="7463" marT="746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7463" marR="7463" marT="7463" marB="0" anchor="b"/>
                </a:tc>
                <a:extLst>
                  <a:ext uri="{0D108BD9-81ED-4DB2-BD59-A6C34878D82A}">
                    <a16:rowId xmlns:a16="http://schemas.microsoft.com/office/drawing/2014/main" val="106045696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(after maintenance) declared frozen</a:t>
            </a:r>
          </a:p>
          <a:p>
            <a:pPr lvl="2">
              <a:defRPr/>
            </a:pPr>
            <a:r>
              <a:rPr lang="en-US" altLang="en-US" sz="1100" dirty="0"/>
              <a:t>RAN2, RAN3, RAN4Core (before maintenance) declared frozen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7" y="3568391"/>
            <a:ext cx="5028577" cy="96205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775" y="4067290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749530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493116" y="69381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747364" y="1188147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519879" y="158659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524340" y="2043864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31259" y="2594061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38894" y="3275586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963035" y="3820574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9">
            <a:extLst>
              <a:ext uri="{FF2B5EF4-FFF2-40B4-BE49-F238E27FC236}">
                <a16:creationId xmlns:a16="http://schemas.microsoft.com/office/drawing/2014/main" id="{B2ACD6C4-1490-380E-D73B-C121F55B0DA6}"/>
              </a:ext>
            </a:extLst>
          </p:cNvPr>
          <p:cNvSpPr>
            <a:spLocks/>
          </p:cNvSpPr>
          <p:nvPr/>
        </p:nvSpPr>
        <p:spPr bwMode="auto">
          <a:xfrm>
            <a:off x="954858" y="403988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29478</TotalTime>
  <Words>3620</Words>
  <Application>Microsoft Office PowerPoint</Application>
  <PresentationFormat>On-screen Show (16:9)</PresentationFormat>
  <Paragraphs>629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timeline recap - text version</vt:lpstr>
      <vt:lpstr>Content of this Work Plan review </vt:lpstr>
      <vt:lpstr>PowerPoint Presentation</vt:lpstr>
      <vt:lpstr>More info on Release 20 (1/2)</vt:lpstr>
      <vt:lpstr>More info on Release 20 (2/2)</vt:lpstr>
      <vt:lpstr>Release 20 progress overview</vt:lpstr>
      <vt:lpstr>Content of this Work Plan review </vt:lpstr>
      <vt:lpstr>Release 21 initial talks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AS</cp:lastModifiedBy>
  <cp:revision>2000</cp:revision>
  <cp:lastPrinted>2017-02-24T12:37:51Z</cp:lastPrinted>
  <dcterms:created xsi:type="dcterms:W3CDTF">2008-08-30T09:32:10Z</dcterms:created>
  <dcterms:modified xsi:type="dcterms:W3CDTF">2024-03-20T14:55:46Z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