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6"/>
  </p:sldMasterIdLst>
  <p:notesMasterIdLst>
    <p:notesMasterId r:id="rId9"/>
  </p:notesMasterIdLst>
  <p:sldIdLst>
    <p:sldId id="256" r:id="rId7"/>
    <p:sldId id="259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A82CE39B-09F4-A08D-DFF6-54D7F3B67BDC}" name="Axel Mueller" initials="AM" userId="S::axel.mueller@nokia.com::6b065ed8-40bf-4bd7-b1e4-242bb2fb76f9" providerId="AD"/>
  <p188:author id="{65004DC6-5D6F-92CB-6A40-6FAE5B109B19}" name="Nokia" initials="AH" userId="Nokia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28"/>
  </p:normalViewPr>
  <p:slideViewPr>
    <p:cSldViewPr snapToGrid="0">
      <p:cViewPr varScale="1">
        <p:scale>
          <a:sx n="119" d="100"/>
          <a:sy n="119" d="100"/>
        </p:scale>
        <p:origin x="312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viewProps" Target="viewProps.xml"/><Relationship Id="rId5" Type="http://schemas.openxmlformats.org/officeDocument/2006/relationships/customXml" Target="../customXml/item5.xml"/><Relationship Id="rId10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notesMaster" Target="notesMasters/notesMaster1.xml"/><Relationship Id="rId14" Type="http://schemas.microsoft.com/office/2018/10/relationships/authors" Target="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6CEAA4-BCEC-41A0-8FB0-7142A769CC1D}" type="datetimeFigureOut">
              <a:rPr lang="en-GB" smtClean="0"/>
              <a:t>19/03/2024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53CF6A-7C46-4DF0-9B0B-D692A0448EB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57177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2CE386-E60C-241B-1523-47AD6FAF39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15A846A-5853-1B76-7DE2-E7C35CFD0A2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C7A050-654F-99CE-C5B3-C3BA486B2E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19/03/2024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B8AD4B-EEBF-1DB4-A993-F66D9DC304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55710D-BD9A-1D5A-B541-9DF7D28C35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86325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8671B0-0FCD-7206-5C03-11E3125D7E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E4EB948-2623-F8B8-FF28-5F2B767814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2706B0-F9C3-8EFC-7D41-7651E36CAE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19/03/2024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3642C5-A477-69A4-CA75-9BB04EA36A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B1DA23-EDAD-3929-CB8C-E2365B75E8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7277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B25EF9B-55AA-F7B4-CAAF-AFFE2BDCA1C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B7945E3-FD96-847E-C81B-FFF901E6AA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D57451-A6CC-5218-76A8-3876AEABA7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19/03/2024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E14AFE-F94D-5B9C-47BE-8FB08E9647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34533C-5B8E-54B5-2AF8-A038E936EE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619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9E56B4-E600-460F-4044-BB61E12946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E162E1-1F2D-EFFD-B48F-6624A88D81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9E0ABA-1C41-33A1-259F-F457A8CC9D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19/03/2024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0CE5BD-C740-1173-69B8-060C06FA47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BA283B-8717-E49D-F66E-791BC2D3D9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44115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4096ED-98A7-FBA9-8C80-88DCA96A81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86526C-A2F9-7C15-500E-CAFEBE4A22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8268DE-B396-514E-48D1-B6FF37027B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19/03/2024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9AA20D-75A1-691A-6BF7-CE58484A56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F1C9C4-2384-C922-244C-4B73521AD6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38010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F6DAE4-B6DC-3005-A174-97F2696922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0D2087-599C-2EFA-8B91-5577C60B0DF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3E66F44-9C4C-5B0F-F39C-1C71F778FB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BDEC09-69A1-40F4-2661-196B8D401F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19/03/2024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4CE260-0AAA-3C7E-38C7-F42B590517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F065F6-6A63-3821-7295-451E594374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69982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80B9A2-AF37-F5F1-A5BD-B33707C929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175178-DFC4-51C0-BE21-1114C81CBD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A1B995A-33E8-8AE4-13C2-E8687FBC72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4287C90-4D30-D26C-23BF-624E6F86F87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17BC418-E2C5-0F74-800F-C27B16415FB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8CB4E0E-DDD0-DC1C-CAF5-C541DEBC85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19/03/2024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733ED44-4F18-55C9-5050-F8F78B47F2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2B7AF51-BB02-369A-E320-813D014026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78163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C857BB-2624-09C2-4B44-9BC5F5CB7A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49BA819-8C5E-7DF3-F0F2-42F552F189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19/03/2024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95AC5CA-C186-F5FA-8E07-65169C743D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70C9873-A9B7-B610-D4CE-2D449E22D9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850740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A6E3607-AD27-7F38-BA6D-D3A332F74C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19/03/2024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31B2877-087F-FE8A-CA33-594C8FA303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248E7E6-B719-35BC-A645-BF53991FB7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30908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69F0E4-7848-1FA1-0D76-FE99C3223C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1D116C-08F0-CE40-12C3-036536B1E2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5B25FCD-22A4-0991-DB36-FC49102AEA1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FC9D650-2D1F-0254-D4AD-5EB5E71357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19/03/2024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AFFE94E-E886-987F-060D-35C796732D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8A97E3-8BED-8F33-B374-8705520964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15467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8A978D-D02B-30D8-F94B-42457FB848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686A8A1-D0F3-88B8-2248-F1843B2CC25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88768FF-7876-60E8-AC91-A25FC17CE0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DF7DB8A-5D7A-2386-CEC8-ECEF6E2A48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19/03/2024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8E17E2-BEDF-C0AA-9967-233596500A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D47E1BC-82D0-A15B-44A3-11676217D6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449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BCA6B1C-D188-0694-B311-67AF439CFA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C76051-1F3B-4C4D-9E3F-8F704D8285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9BFCCE-843B-DA8D-AE3B-AEA0A66ABC1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C4627B-12BE-453E-B5A4-FF83EA9D1B5E}" type="datetimeFigureOut">
              <a:rPr lang="en-GB" smtClean="0"/>
              <a:t>19/03/2024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284CF1-6A40-6526-FB99-9561A343B7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235088-0035-D8D6-3496-08A18D7C12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120937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947F34-C6EE-3EFD-2CC1-C6668880668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Way Forward on Spatial Channel Modelling in Rel-19</a:t>
            </a:r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31D8916-6EA1-50FB-E291-44A278EF0ACA}"/>
              </a:ext>
            </a:extLst>
          </p:cNvPr>
          <p:cNvSpPr txBox="1">
            <a:spLocks/>
          </p:cNvSpPr>
          <p:nvPr/>
        </p:nvSpPr>
        <p:spPr>
          <a:xfrm>
            <a:off x="650288" y="433895"/>
            <a:ext cx="6572784" cy="441957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1pPr>
            <a:lvl2pPr marL="230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2pPr>
            <a:lvl3pPr marL="4626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3pPr>
            <a:lvl4pPr marL="693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0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4pPr>
            <a:lvl5pPr marL="923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5pPr>
            <a:lvl6pPr marL="11538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kern="12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6pPr>
            <a:lvl7pPr marL="13842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7pPr>
            <a:lvl8pPr marL="16146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6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tx1"/>
                </a:solidFill>
              </a:rPr>
              <a:t>RP-240788</a:t>
            </a:r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370464B3-6800-451F-B0C4-68FC0CE39F5D}"/>
              </a:ext>
            </a:extLst>
          </p:cNvPr>
          <p:cNvSpPr txBox="1">
            <a:spLocks/>
          </p:cNvSpPr>
          <p:nvPr/>
        </p:nvSpPr>
        <p:spPr>
          <a:xfrm>
            <a:off x="650287" y="4155147"/>
            <a:ext cx="10837902" cy="2295530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1pPr>
            <a:lvl2pPr marL="230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2pPr>
            <a:lvl3pPr marL="4626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3pPr>
            <a:lvl4pPr marL="693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0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4pPr>
            <a:lvl5pPr marL="923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5pPr>
            <a:lvl6pPr marL="11538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kern="12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6pPr>
            <a:lvl7pPr marL="13842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7pPr>
            <a:lvl8pPr marL="16146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6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tx1"/>
                </a:solidFill>
              </a:rPr>
              <a:t>3GPP TSG RAN Meeting #103</a:t>
            </a:r>
          </a:p>
          <a:p>
            <a:r>
              <a:rPr lang="en-US" dirty="0">
                <a:solidFill>
                  <a:schemeClr val="tx1"/>
                </a:solidFill>
              </a:rPr>
              <a:t>Maastricht, The Netherlands, 18</a:t>
            </a:r>
            <a:r>
              <a:rPr lang="en-US" baseline="30000" dirty="0">
                <a:solidFill>
                  <a:schemeClr val="tx1"/>
                </a:solidFill>
              </a:rPr>
              <a:t>th</a:t>
            </a:r>
            <a:r>
              <a:rPr lang="en-US" dirty="0">
                <a:solidFill>
                  <a:schemeClr val="tx1"/>
                </a:solidFill>
              </a:rPr>
              <a:t> – 21</a:t>
            </a:r>
            <a:r>
              <a:rPr lang="en-US" baseline="30000" dirty="0">
                <a:solidFill>
                  <a:schemeClr val="tx1"/>
                </a:solidFill>
              </a:rPr>
              <a:t>st</a:t>
            </a:r>
            <a:r>
              <a:rPr lang="en-US" dirty="0">
                <a:solidFill>
                  <a:schemeClr val="tx1"/>
                </a:solidFill>
              </a:rPr>
              <a:t> March, 2024</a:t>
            </a:r>
          </a:p>
          <a:p>
            <a:r>
              <a:rPr lang="en-US" dirty="0">
                <a:solidFill>
                  <a:schemeClr val="tx1"/>
                </a:solidFill>
              </a:rPr>
              <a:t>Agenda Item 9.1.4.5</a:t>
            </a:r>
          </a:p>
          <a:p>
            <a:r>
              <a:rPr lang="it-IT" dirty="0">
                <a:solidFill>
                  <a:schemeClr val="tx1"/>
                </a:solidFill>
              </a:rPr>
              <a:t>Source: BT, Nokia, AT&amp;T, Bell </a:t>
            </a:r>
            <a:r>
              <a:rPr lang="it-IT" dirty="0" err="1">
                <a:solidFill>
                  <a:schemeClr val="tx1"/>
                </a:solidFill>
              </a:rPr>
              <a:t>Mobility</a:t>
            </a:r>
            <a:r>
              <a:rPr lang="it-IT" dirty="0">
                <a:solidFill>
                  <a:schemeClr val="tx1"/>
                </a:solidFill>
              </a:rPr>
              <a:t>, Bouygues Telecom, CMCC, </a:t>
            </a:r>
            <a:r>
              <a:rPr lang="it-IT" dirty="0" err="1">
                <a:solidFill>
                  <a:schemeClr val="tx1"/>
                </a:solidFill>
              </a:rPr>
              <a:t>Deutsche</a:t>
            </a:r>
            <a:r>
              <a:rPr lang="it-IT" dirty="0">
                <a:solidFill>
                  <a:schemeClr val="tx1"/>
                </a:solidFill>
              </a:rPr>
              <a:t> Telekom, Ericsson, Intel, </a:t>
            </a:r>
            <a:r>
              <a:rPr lang="it-IT" dirty="0" err="1">
                <a:solidFill>
                  <a:schemeClr val="tx1"/>
                </a:solidFill>
              </a:rPr>
              <a:t>Keysight</a:t>
            </a:r>
            <a:r>
              <a:rPr lang="it-IT" dirty="0">
                <a:solidFill>
                  <a:schemeClr val="tx1"/>
                </a:solidFill>
              </a:rPr>
              <a:t>, KT Corp., Orange, Qualcomm, </a:t>
            </a:r>
            <a:r>
              <a:rPr lang="it-IT" dirty="0" err="1">
                <a:solidFill>
                  <a:schemeClr val="tx1"/>
                </a:solidFill>
              </a:rPr>
              <a:t>Rohde</a:t>
            </a:r>
            <a:r>
              <a:rPr lang="it-IT" dirty="0">
                <a:solidFill>
                  <a:schemeClr val="tx1"/>
                </a:solidFill>
              </a:rPr>
              <a:t> &amp; </a:t>
            </a:r>
            <a:r>
              <a:rPr lang="it-IT" dirty="0" err="1">
                <a:solidFill>
                  <a:schemeClr val="tx1"/>
                </a:solidFill>
              </a:rPr>
              <a:t>Schwarz</a:t>
            </a:r>
            <a:r>
              <a:rPr lang="it-IT" dirty="0">
                <a:solidFill>
                  <a:schemeClr val="tx1"/>
                </a:solidFill>
              </a:rPr>
              <a:t>, Samsung, SK Telecom, </a:t>
            </a:r>
            <a:r>
              <a:rPr lang="it-IT" dirty="0" err="1">
                <a:solidFill>
                  <a:schemeClr val="tx1"/>
                </a:solidFill>
              </a:rPr>
              <a:t>Spark</a:t>
            </a:r>
            <a:r>
              <a:rPr lang="it-IT" dirty="0">
                <a:solidFill>
                  <a:schemeClr val="tx1"/>
                </a:solidFill>
              </a:rPr>
              <a:t> NZ, Telecom Italia, </a:t>
            </a:r>
            <a:r>
              <a:rPr lang="it-IT" dirty="0" err="1">
                <a:solidFill>
                  <a:schemeClr val="tx1"/>
                </a:solidFill>
              </a:rPr>
              <a:t>Telenor</a:t>
            </a:r>
            <a:r>
              <a:rPr lang="it-IT" dirty="0">
                <a:solidFill>
                  <a:schemeClr val="tx1"/>
                </a:solidFill>
              </a:rPr>
              <a:t>, Telia Company, Telstra, T-Mobile USA, </a:t>
            </a:r>
            <a:r>
              <a:rPr lang="it-IT" dirty="0" err="1">
                <a:solidFill>
                  <a:schemeClr val="tx1"/>
                </a:solidFill>
              </a:rPr>
              <a:t>Verizon</a:t>
            </a:r>
            <a:r>
              <a:rPr lang="it-IT" dirty="0">
                <a:solidFill>
                  <a:schemeClr val="tx1"/>
                </a:solidFill>
              </a:rPr>
              <a:t>, Vodafone</a:t>
            </a:r>
          </a:p>
        </p:txBody>
      </p:sp>
    </p:spTree>
    <p:extLst>
      <p:ext uri="{BB962C8B-B14F-4D97-AF65-F5344CB8AC3E}">
        <p14:creationId xmlns:p14="http://schemas.microsoft.com/office/powerpoint/2010/main" val="34213322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FD1E1-322B-7F0B-7732-3BE06013C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3046"/>
            <a:ext cx="10515600" cy="531886"/>
          </a:xfrm>
        </p:spPr>
        <p:txBody>
          <a:bodyPr>
            <a:normAutofit fontScale="90000"/>
          </a:bodyPr>
          <a:lstStyle/>
          <a:p>
            <a:r>
              <a:rPr lang="en-US"/>
              <a:t>Scope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133CBB-4F5E-3A89-B09A-BDE029C1D3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81453"/>
            <a:ext cx="10515600" cy="5543501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GB" sz="2400" dirty="0"/>
              <a:t>Study practical spatial channel modelling methodology for both SU- and MU-MIMO demodulation requirements and CSI reporting requirements</a:t>
            </a:r>
          </a:p>
          <a:p>
            <a:pPr lvl="1">
              <a:lnSpc>
                <a:spcPct val="100000"/>
              </a:lnSpc>
            </a:pPr>
            <a:r>
              <a:rPr lang="en-GB" sz="1800" dirty="0"/>
              <a:t>Identify </a:t>
            </a:r>
            <a:r>
              <a:rPr lang="en-US" sz="1800" dirty="0"/>
              <a:t>the limitations of the current channel models and how they relate to UE MIMO performance</a:t>
            </a:r>
            <a:endParaRPr lang="en-GB" sz="1800" dirty="0"/>
          </a:p>
          <a:p>
            <a:pPr lvl="1">
              <a:lnSpc>
                <a:spcPct val="100000"/>
              </a:lnSpc>
            </a:pPr>
            <a:r>
              <a:rPr lang="en-GB" sz="1800" dirty="0"/>
              <a:t>Consider both CDL-based and TDL-based channel modelling approaches</a:t>
            </a:r>
          </a:p>
          <a:p>
            <a:pPr lvl="2">
              <a:lnSpc>
                <a:spcPct val="100000"/>
              </a:lnSpc>
            </a:pPr>
            <a:r>
              <a:rPr lang="en-GB" sz="1400" dirty="0"/>
              <a:t>For CDL-based channel modelling, use the tuned repeatable spatial channel model of TR38.827 as </a:t>
            </a:r>
            <a:r>
              <a:rPr lang="en-GB" sz="1400"/>
              <a:t>the starting </a:t>
            </a:r>
            <a:r>
              <a:rPr lang="en-GB" sz="1400" dirty="0"/>
              <a:t>point and identify any necessary changes.</a:t>
            </a:r>
          </a:p>
          <a:p>
            <a:pPr lvl="1">
              <a:lnSpc>
                <a:spcPct val="100000"/>
              </a:lnSpc>
            </a:pPr>
            <a:r>
              <a:rPr lang="en-US" sz="1800" dirty="0"/>
              <a:t>Verify test methodology feasibility including test complexity and achievable results uncertainty. The test complexity shall not be significantly increased.</a:t>
            </a:r>
          </a:p>
          <a:p>
            <a:pPr lvl="1">
              <a:lnSpc>
                <a:spcPct val="100000"/>
              </a:lnSpc>
            </a:pPr>
            <a:r>
              <a:rPr lang="en-US" sz="1800" dirty="0"/>
              <a:t>The methodology shall include both FR1 (conducted) and FR2 (wireless cable), with first priority for FR1.</a:t>
            </a:r>
            <a:endParaRPr lang="en-GB" sz="1800" dirty="0"/>
          </a:p>
          <a:p>
            <a:pPr>
              <a:lnSpc>
                <a:spcPct val="100000"/>
              </a:lnSpc>
            </a:pPr>
            <a:r>
              <a:rPr lang="en-GB" sz="2400" dirty="0"/>
              <a:t>Timescale:</a:t>
            </a:r>
          </a:p>
          <a:p>
            <a:pPr lvl="1">
              <a:lnSpc>
                <a:spcPct val="100000"/>
              </a:lnSpc>
            </a:pPr>
            <a:r>
              <a:rPr lang="en-GB" sz="1800" dirty="0"/>
              <a:t>Start Q3 2024</a:t>
            </a:r>
          </a:p>
          <a:p>
            <a:pPr lvl="1">
              <a:lnSpc>
                <a:spcPct val="100000"/>
              </a:lnSpc>
            </a:pPr>
            <a:r>
              <a:rPr lang="en-GB" sz="1800" dirty="0"/>
              <a:t>Target completion Q2 2025</a:t>
            </a:r>
          </a:p>
        </p:txBody>
      </p:sp>
    </p:spTree>
    <p:extLst>
      <p:ext uri="{BB962C8B-B14F-4D97-AF65-F5344CB8AC3E}">
        <p14:creationId xmlns:p14="http://schemas.microsoft.com/office/powerpoint/2010/main" val="22567888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5B424B673583543B6F776E103F2A363" ma:contentTypeVersion="6" ma:contentTypeDescription="Create a new document." ma:contentTypeScope="" ma:versionID="1418040a5fb08aee1bd4ee6bed2159ec">
  <xsd:schema xmlns:xsd="http://www.w3.org/2001/XMLSchema" xmlns:xs="http://www.w3.org/2001/XMLSchema" xmlns:p="http://schemas.microsoft.com/office/2006/metadata/properties" xmlns:ns2="71c5aaf6-e6ce-465b-b873-5148d2a4c105" xmlns:ns3="fd29e756-1e88-48a1-974b-d7d8a56481f3" xmlns:ns4="7275bb01-7583-478d-bc14-e839a2dd5989" targetNamespace="http://schemas.microsoft.com/office/2006/metadata/properties" ma:root="true" ma:fieldsID="cf2b2c59e383efc14bffb89283c1a0e6" ns2:_="" ns3:_="" ns4:_="">
    <xsd:import namespace="71c5aaf6-e6ce-465b-b873-5148d2a4c105"/>
    <xsd:import namespace="fd29e756-1e88-48a1-974b-d7d8a56481f3"/>
    <xsd:import namespace="7275bb01-7583-478d-bc14-e839a2dd5989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4:SharedWithUsers" minOccurs="0"/>
                <xsd:element ref="ns4:SharedWithDetail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d29e756-1e88-48a1-974b-d7d8a56481f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275bb01-7583-478d-bc14-e839a2dd5989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  <_dlc_DocId xmlns="71c5aaf6-e6ce-465b-b873-5148d2a4c105">RBI5PAMIO524-485775681-53</_dlc_DocId>
    <_dlc_DocIdUrl xmlns="71c5aaf6-e6ce-465b-b873-5148d2a4c105">
      <Url>https://nokia.sharepoint.com/sites/gxp/_layouts/15/DocIdRedir.aspx?ID=RBI5PAMIO524-485775681-53</Url>
      <Description>RBI5PAMIO524-485775681-53</Description>
    </_dlc_DocIdUrl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?mso-contentType ?>
<SharedContentType xmlns="Microsoft.SharePoint.Taxonomy.ContentTypeSync" SourceId="34c87397-5fc1-491e-85e7-d6110dbe9cbd" ContentTypeId="0x0101" PreviousValue="false" LastSyncTimeStamp="2018-03-09T14:36:50.893Z"/>
</file>

<file path=customXml/item5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DD4EBBEE-3F53-4977-9238-309F5C2B10B9}">
  <ds:schemaRefs>
    <ds:schemaRef ds:uri="71c5aaf6-e6ce-465b-b873-5148d2a4c105"/>
    <ds:schemaRef ds:uri="7275bb01-7583-478d-bc14-e839a2dd5989"/>
    <ds:schemaRef ds:uri="fd29e756-1e88-48a1-974b-d7d8a56481f3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CEE5D6A6-E605-4B8E-8DE1-E8B53B7DE4E0}">
  <ds:schemaRefs>
    <ds:schemaRef ds:uri="71c5aaf6-e6ce-465b-b873-5148d2a4c105"/>
    <ds:schemaRef ds:uri="7275bb01-7583-478d-bc14-e839a2dd5989"/>
    <ds:schemaRef ds:uri="fd29e756-1e88-48a1-974b-d7d8a56481f3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A1130959-D173-4A97-A88F-0CAE803063CD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20591888-3E8A-4373-A483-7DD81EBC1859}">
  <ds:schemaRefs>
    <ds:schemaRef ds:uri="Microsoft.SharePoint.Taxonomy.ContentTypeSync"/>
  </ds:schemaRefs>
</ds:datastoreItem>
</file>

<file path=customXml/itemProps5.xml><?xml version="1.0" encoding="utf-8"?>
<ds:datastoreItem xmlns:ds="http://schemas.openxmlformats.org/officeDocument/2006/customXml" ds:itemID="{F3BA0BE1-0E3A-4A9A-BA9E-58C2B2C7864D}">
  <ds:schemaRefs>
    <ds:schemaRef ds:uri="http://schemas.microsoft.com/sharepoint/events"/>
  </ds:schemaRefs>
</ds:datastoreItem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1178</TotalTime>
  <Words>208</Words>
  <Application>Microsoft Macintosh PowerPoint</Application>
  <PresentationFormat>Widescreen</PresentationFormat>
  <Paragraphs>16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Way Forward on Spatial Channel Modelling in Rel-19</vt:lpstr>
      <vt:lpstr>Scope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RAN4 Rel-19 Demod topics</dc:title>
  <dc:creator>Matthew Baker</dc:creator>
  <cp:lastModifiedBy>Kevin Holley</cp:lastModifiedBy>
  <cp:revision>10</cp:revision>
  <dcterms:created xsi:type="dcterms:W3CDTF">2024-03-01T14:58:02Z</dcterms:created>
  <dcterms:modified xsi:type="dcterms:W3CDTF">2024-03-19T15:21:03Z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0x01010085B424B673583543B6F776E103F2A363</vt:lpwstr>
  </property>
  <property fmtid="{D5CDD505-2E9C-101B-9397-08002B2CF9AE}" pid="3" name="_dlc_DocIdItemGuid">
    <vt:lpwstr>5aa860de-31f6-4b74-bc27-30a000d2dcfc</vt:lpwstr>
  </property>
  <property fmtid="{D5CDD505-2E9C-101B-9397-08002B2CF9AE}" pid="4" name="MSIP_Label_55818d02-8d25-4bb9-b27c-e4db64670887_Enabled">
    <vt:lpwstr>true</vt:lpwstr>
  </property>
  <property fmtid="{D5CDD505-2E9C-101B-9397-08002B2CF9AE}" pid="5" name="MSIP_Label_55818d02-8d25-4bb9-b27c-e4db64670887_SetDate">
    <vt:lpwstr>2024-03-11T19:12:32Z</vt:lpwstr>
  </property>
  <property fmtid="{D5CDD505-2E9C-101B-9397-08002B2CF9AE}" pid="6" name="MSIP_Label_55818d02-8d25-4bb9-b27c-e4db64670887_Method">
    <vt:lpwstr>Standard</vt:lpwstr>
  </property>
  <property fmtid="{D5CDD505-2E9C-101B-9397-08002B2CF9AE}" pid="7" name="MSIP_Label_55818d02-8d25-4bb9-b27c-e4db64670887_Name">
    <vt:lpwstr>55818d02-8d25-4bb9-b27c-e4db64670887</vt:lpwstr>
  </property>
  <property fmtid="{D5CDD505-2E9C-101B-9397-08002B2CF9AE}" pid="8" name="MSIP_Label_55818d02-8d25-4bb9-b27c-e4db64670887_SiteId">
    <vt:lpwstr>a7f35688-9c00-4d5e-ba41-29f146377ab0</vt:lpwstr>
  </property>
  <property fmtid="{D5CDD505-2E9C-101B-9397-08002B2CF9AE}" pid="9" name="MSIP_Label_55818d02-8d25-4bb9-b27c-e4db64670887_ActionId">
    <vt:lpwstr>07c13aa7-a5d7-4f84-9f73-52b3ae2ebac8</vt:lpwstr>
  </property>
  <property fmtid="{D5CDD505-2E9C-101B-9397-08002B2CF9AE}" pid="10" name="MSIP_Label_55818d02-8d25-4bb9-b27c-e4db64670887_ContentBits">
    <vt:lpwstr>0</vt:lpwstr>
  </property>
</Properties>
</file>