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nya Kumagai (熊谷 慎也)" userId="d22c9741-fed2-4331-abb8-72920a4e3e92" providerId="ADAL" clId="{5BF7F7AB-AF8B-43CD-BC18-8C0E7811BD0D}"/>
    <pc:docChg chg="undo redo custSel modSld">
      <pc:chgData name="Shinya Kumagai (熊谷 慎也)" userId="d22c9741-fed2-4331-abb8-72920a4e3e92" providerId="ADAL" clId="{5BF7F7AB-AF8B-43CD-BC18-8C0E7811BD0D}" dt="2024-03-19T11:45:36.414" v="47" actId="20577"/>
      <pc:docMkLst>
        <pc:docMk/>
      </pc:docMkLst>
      <pc:sldChg chg="modSp mod">
        <pc:chgData name="Shinya Kumagai (熊谷 慎也)" userId="d22c9741-fed2-4331-abb8-72920a4e3e92" providerId="ADAL" clId="{5BF7F7AB-AF8B-43CD-BC18-8C0E7811BD0D}" dt="2024-03-19T11:45:36.414" v="47" actId="20577"/>
        <pc:sldMkLst>
          <pc:docMk/>
          <pc:sldMk cId="2469901217" sldId="256"/>
        </pc:sldMkLst>
        <pc:spChg chg="mod">
          <ac:chgData name="Shinya Kumagai (熊谷 慎也)" userId="d22c9741-fed2-4331-abb8-72920a4e3e92" providerId="ADAL" clId="{5BF7F7AB-AF8B-43CD-BC18-8C0E7811BD0D}" dt="2024-03-19T11:45:36.414" v="47" actId="20577"/>
          <ac:spMkLst>
            <pc:docMk/>
            <pc:sldMk cId="2469901217" sldId="256"/>
            <ac:spMk id="3" creationId="{5E58D968-EDF6-9EB7-7FC0-2269E4715CB0}"/>
          </ac:spMkLst>
        </pc:spChg>
      </pc:sldChg>
      <pc:sldChg chg="modSp mod">
        <pc:chgData name="Shinya Kumagai (熊谷 慎也)" userId="d22c9741-fed2-4331-abb8-72920a4e3e92" providerId="ADAL" clId="{5BF7F7AB-AF8B-43CD-BC18-8C0E7811BD0D}" dt="2024-03-19T09:05:39.364" v="21" actId="20577"/>
        <pc:sldMkLst>
          <pc:docMk/>
          <pc:sldMk cId="3080907932" sldId="258"/>
        </pc:sldMkLst>
        <pc:spChg chg="mod">
          <ac:chgData name="Shinya Kumagai (熊谷 慎也)" userId="d22c9741-fed2-4331-abb8-72920a4e3e92" providerId="ADAL" clId="{5BF7F7AB-AF8B-43CD-BC18-8C0E7811BD0D}" dt="2024-03-19T09:05:39.364" v="21" actId="20577"/>
          <ac:spMkLst>
            <pc:docMk/>
            <pc:sldMk cId="3080907932" sldId="258"/>
            <ac:spMk id="3" creationId="{A052DEDB-1CCB-7802-E0E5-6D1E5FC987BB}"/>
          </ac:spMkLst>
        </pc:spChg>
      </pc:sldChg>
    </pc:docChg>
  </pc:docChgLst>
  <pc:docChgLst>
    <pc:chgData name="Shinya Kumagai (熊谷 慎也)" userId="d22c9741-fed2-4331-abb8-72920a4e3e92" providerId="ADAL" clId="{3EFBE45F-8F56-4C26-BCAB-603085E62F0D}"/>
    <pc:docChg chg="undo custSel modSld">
      <pc:chgData name="Shinya Kumagai (熊谷 慎也)" userId="d22c9741-fed2-4331-abb8-72920a4e3e92" providerId="ADAL" clId="{3EFBE45F-8F56-4C26-BCAB-603085E62F0D}" dt="2024-03-19T14:51:02.226" v="30" actId="403"/>
      <pc:docMkLst>
        <pc:docMk/>
      </pc:docMkLst>
      <pc:sldChg chg="modSp mod">
        <pc:chgData name="Shinya Kumagai (熊谷 慎也)" userId="d22c9741-fed2-4331-abb8-72920a4e3e92" providerId="ADAL" clId="{3EFBE45F-8F56-4C26-BCAB-603085E62F0D}" dt="2024-03-19T14:51:02.226" v="30" actId="403"/>
        <pc:sldMkLst>
          <pc:docMk/>
          <pc:sldMk cId="2469901217" sldId="256"/>
        </pc:sldMkLst>
        <pc:spChg chg="mod">
          <ac:chgData name="Shinya Kumagai (熊谷 慎也)" userId="d22c9741-fed2-4331-abb8-72920a4e3e92" providerId="ADAL" clId="{3EFBE45F-8F56-4C26-BCAB-603085E62F0D}" dt="2024-03-19T14:51:02.226" v="30" actId="403"/>
          <ac:spMkLst>
            <pc:docMk/>
            <pc:sldMk cId="2469901217" sldId="256"/>
            <ac:spMk id="3" creationId="{5E58D968-EDF6-9EB7-7FC0-2269E4715CB0}"/>
          </ac:spMkLst>
        </pc:spChg>
        <pc:spChg chg="mod">
          <ac:chgData name="Shinya Kumagai (熊谷 慎也)" userId="d22c9741-fed2-4331-abb8-72920a4e3e92" providerId="ADAL" clId="{3EFBE45F-8F56-4C26-BCAB-603085E62F0D}" dt="2024-03-19T13:07:02.021" v="3" actId="13926"/>
          <ac:spMkLst>
            <pc:docMk/>
            <pc:sldMk cId="2469901217" sldId="256"/>
            <ac:spMk id="6" creationId="{F850B339-6B52-2E3F-A683-E964212877A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5C9B7B-24DF-E657-F4D9-A9B5D581E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32231F8-509F-7023-93A6-70EB0D1E6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90A11A-2B03-4FC2-398B-25D93550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A861F42-60D4-415D-9EB0-8FDBB6421652}" type="datetimeFigureOut">
              <a:rPr lang="ja-JP" altLang="en-US" smtClean="0"/>
              <a:pPr/>
              <a:t>2024/3/19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AA830B-A564-A2A6-61ED-E8884CB52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98C7280-1D8A-9E38-216B-3B1516BB4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CA3F62FB-24AC-436B-A1AF-C7E4F429AB2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8191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D81C0A-C946-F858-50A9-3C56D9E07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5417480-7965-3D44-1655-93C9A3566D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A0C8DD-AD41-FBCB-1508-4CA91A7FC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037CD8-2E58-9842-10F4-11BEF64C8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319AD40-05C2-95D2-D557-53B0B5A9A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905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0E47D9F-1C66-D7C4-4E70-9C85D228BA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BD2A095-225D-5799-D4C2-C6C61B861D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EB97817-EC11-0F1C-F0A3-7D0687CE8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24CDEF5-B09E-8690-398A-5D433116F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22BD83-B385-DF9A-F7A5-1C710D728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063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AFBF41-15DF-FD56-FBA0-23363D020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C5F9F5E-C3BA-96C5-7B87-82C66D899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FD6231-8E51-1798-77BD-8787B96D7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223518-EE49-D400-7AD0-AA3FEC781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C379AE-1BCB-5642-D143-AE8CD2A4F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307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F19A13-A2D4-CAE8-8D6C-A630E0536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9AE9D27-EB62-FF7C-E511-C55D3C978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F9F60C8-4068-A244-73EE-0512B0E4E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BF6315-5617-724B-3B33-7BE1651FC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BE397D-9B03-382F-6231-3B70088FD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888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73A685-61FE-5A88-C0AB-6932B6A99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1AC8EA8-F025-980B-6FF3-FA9634418D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968FEC8-979A-C298-ED82-8E12757EC8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77D774A-6034-07CE-2D25-60FAB736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C8E6814-11E3-A6BB-C43C-F7C7DC226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A05BEAF-579A-B189-11B4-EDB0D4AF2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9692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0E1202-E263-1275-3017-BC1643BDE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19588F-0E12-09EB-6394-439EE381D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0E9691A-8B17-DF52-F15C-678C8F743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4105024-401F-3DE2-D042-D048BA2EB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77EEE50-9508-0A63-5D54-6DFA93E4CC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E3E639E-D9AD-F8B9-3EBA-AB8780E65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AC8C952-E373-DE1A-32A4-33A6A2FFB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5C247A4-DBE0-468A-15CE-2867B4999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84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2C381-0854-A5E8-5B45-47B36AA83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B4C9E94-27F0-B5C4-9AC2-63F4A73DA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F5B9F4C-BF6C-010A-0416-0BFD39AC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8E57AE5-AEC6-DF85-A440-1DACD611F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41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47F8279-2831-961C-E068-B4567B520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9FC7C0A-5E6B-8863-97C2-13BF54C2B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A808565-B7D0-42D4-01B9-B5138E5D9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5503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FD1D2C-6F0E-8BC3-D9C5-736D32103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896561-5491-EDBC-7F70-9BDCA5CDF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3B6D88-2388-29FC-0EEC-A1BAD4C165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4CF9CC3-5626-DFD8-4C42-EA1280C28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DAC3A81-B127-D124-10E3-EC520A9D3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78077B9-C5D8-699C-6B35-8EB945378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894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D14BC6-69BE-3C9C-22B2-3C8216DB1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9837C79-9C49-D23E-45AC-139426187B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C47F72A-4C3D-AFDC-513B-E39967B7E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1C7FC16-7A49-A38B-721F-81357C44D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996E5D-5C89-1BC6-740A-F77FA8DA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D0707F7-E976-D926-851E-2C6DEB5E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048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FA5B248-4084-6EEE-BA8C-CC2ABC30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04EA73A-2670-7692-2630-EAC39F941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44BBF1A-D4C0-8981-1A46-12D1118FF4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A861F42-60D4-415D-9EB0-8FDBB6421652}" type="datetimeFigureOut">
              <a:rPr lang="ja-JP" altLang="en-US" smtClean="0"/>
              <a:pPr/>
              <a:t>2024/3/19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D1E9156-8D38-F119-52DF-B38514EC5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3F4995-46FF-3F62-2F1C-414701616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CA3F62FB-24AC-436B-A1AF-C7E4F429AB2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286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A8F696-17C2-B9E2-94EE-9F0F82A9D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35979" cy="2387600"/>
          </a:xfrm>
        </p:spPr>
        <p:txBody>
          <a:bodyPr anchor="ctr">
            <a:normAutofit/>
          </a:bodyPr>
          <a:lstStyle/>
          <a:p>
            <a:r>
              <a:rPr kumimoji="1" lang="en-US" altLang="ja-JP" sz="5400" b="1" dirty="0">
                <a:latin typeface="Calibri" panose="020F0502020204030204" pitchFamily="34" charset="0"/>
                <a:cs typeface="Calibri" panose="020F0502020204030204" pitchFamily="34" charset="0"/>
              </a:rPr>
              <a:t>Way forward on 6G timeline</a:t>
            </a:r>
            <a:endParaRPr kumimoji="1" lang="ja-JP" altLang="en-US" sz="5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58D968-EDF6-9EB7-7FC0-2269E4715C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NTT DOCOMO, CMCC, SK Telecom, LG Uplus, KT Corp.</a:t>
            </a:r>
            <a:endParaRPr kumimoji="1" lang="ja-JP" altLang="en-US" sz="32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CC2F6EF-7929-2903-E915-D9444F4793DA}"/>
              </a:ext>
            </a:extLst>
          </p:cNvPr>
          <p:cNvSpPr txBox="1"/>
          <p:nvPr/>
        </p:nvSpPr>
        <p:spPr>
          <a:xfrm>
            <a:off x="0" y="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3GPP TSG RAN meeting #103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Maastricht, Netherlands, March 18-21, 2024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850B339-6B52-2E3F-A683-E964212877A0}"/>
              </a:ext>
            </a:extLst>
          </p:cNvPr>
          <p:cNvSpPr txBox="1"/>
          <p:nvPr/>
        </p:nvSpPr>
        <p:spPr>
          <a:xfrm>
            <a:off x="7284387" y="92332"/>
            <a:ext cx="474113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 hangingPunct="0">
              <a:spcBef>
                <a:spcPts val="600"/>
              </a:spcBef>
              <a:spcAft>
                <a:spcPts val="900"/>
              </a:spcAft>
            </a:pPr>
            <a:r>
              <a:rPr lang="en-US" sz="2400" b="1" dirty="0">
                <a:latin typeface="Calibri"/>
                <a:ea typeface="ＭＳ Ｐゴシック"/>
                <a:cs typeface="Calibri"/>
              </a:rPr>
              <a:t>RP-240786</a:t>
            </a:r>
          </a:p>
        </p:txBody>
      </p:sp>
    </p:spTree>
    <p:extLst>
      <p:ext uri="{BB962C8B-B14F-4D97-AF65-F5344CB8AC3E}">
        <p14:creationId xmlns:p14="http://schemas.microsoft.com/office/powerpoint/2010/main" val="2469901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261BE02-B9CD-C115-09C8-5BA5F035A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Calibri"/>
                <a:cs typeface="Segoe UI"/>
              </a:rPr>
              <a:t>Background – TSG#102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92E7EA-1314-04CD-18A1-E5EBD2AF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RP-233985 - </a:t>
            </a:r>
            <a:r>
              <a:rPr kumimoji="1" lang="en-US" altLang="ja-JP" b="1" dirty="0">
                <a:solidFill>
                  <a:schemeClr val="accent1"/>
                </a:solidFill>
              </a:rPr>
              <a:t>Endorsed​</a:t>
            </a:r>
            <a:endParaRPr kumimoji="1" lang="ja-JP" altLang="en-US" b="1" dirty="0">
              <a:solidFill>
                <a:schemeClr val="accent1"/>
              </a:solidFill>
            </a:endParaRPr>
          </a:p>
          <a:p>
            <a:endParaRPr kumimoji="1" lang="ja-JP" alt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7701952-DC47-3C7D-FB78-373CD0CAA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273" y="2249762"/>
            <a:ext cx="9866207" cy="451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110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6965EB-5CBA-8C78-F4D1-3E5E7A63E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Discussion points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052DEDB-1CCB-7802-E0E5-6D1E5FC987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dirty="0"/>
              <a:t>Rel-21</a:t>
            </a:r>
          </a:p>
          <a:p>
            <a:pPr lvl="1"/>
            <a:r>
              <a:rPr lang="en-US" altLang="ja-JP" dirty="0"/>
              <a:t>ASN.1 freeze timing </a:t>
            </a:r>
            <a:r>
              <a:rPr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 S</a:t>
            </a:r>
            <a:r>
              <a:rPr kumimoji="1" lang="en-US" altLang="ja-JP" b="1" dirty="0">
                <a:solidFill>
                  <a:schemeClr val="accent1"/>
                </a:solidFill>
              </a:rPr>
              <a:t>ingle drop with range between March-Sept’2029, to be decided later based on 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the progress</a:t>
            </a:r>
            <a:endParaRPr lang="en-US" altLang="ja-JP" b="1" dirty="0">
              <a:solidFill>
                <a:schemeClr val="accent1"/>
              </a:solidFill>
            </a:endParaRPr>
          </a:p>
          <a:p>
            <a:pPr lvl="2"/>
            <a:r>
              <a:rPr kumimoji="1" lang="en-US" altLang="ja-JP" dirty="0"/>
              <a:t>Address both potential early mover of commercial 6G in 2030 and other operators seeking 6G value</a:t>
            </a:r>
          </a:p>
          <a:p>
            <a:pPr lvl="2"/>
            <a:r>
              <a:rPr kumimoji="1" lang="en-US" altLang="ja-JP" dirty="0"/>
              <a:t>Meet the timeline for IMT-2030 self-evaluation to be submitted to ITU-R</a:t>
            </a:r>
          </a:p>
          <a:p>
            <a:r>
              <a:rPr kumimoji="1" lang="en-US" altLang="ja-JP" dirty="0"/>
              <a:t>Rel-20+21</a:t>
            </a:r>
          </a:p>
          <a:p>
            <a:pPr lvl="1"/>
            <a:r>
              <a:rPr kumimoji="1" lang="en-US" altLang="ja-JP" dirty="0"/>
              <a:t>Duration 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 18 months</a:t>
            </a:r>
            <a:r>
              <a:rPr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 at least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 for Rel-20 5G-A WIs, Rel-20 6G SI can be longer than 18 months, 21 months for Rel-21 5G-A/6G WIs as baseline</a:t>
            </a:r>
          </a:p>
          <a:p>
            <a:pPr lvl="2"/>
            <a:r>
              <a:rPr lang="en-US" altLang="ja-JP" dirty="0">
                <a:sym typeface="Wingdings" panose="05000000000000000000" pitchFamily="2" charset="2"/>
              </a:rPr>
              <a:t>Each release has WIs for 5G-A as well: longer duration leads to late deployment of 5G-A</a:t>
            </a:r>
          </a:p>
          <a:p>
            <a:pPr lvl="2"/>
            <a:r>
              <a:rPr lang="en-US" altLang="ja-JP" dirty="0">
                <a:sym typeface="Wingdings" panose="05000000000000000000" pitchFamily="2" charset="2"/>
              </a:rPr>
              <a:t>Sufficient study duration is necessary for 6G</a:t>
            </a:r>
          </a:p>
          <a:p>
            <a:r>
              <a:rPr kumimoji="1" lang="en-US" altLang="ja-JP" dirty="0"/>
              <a:t>RAN plenary SI</a:t>
            </a:r>
          </a:p>
          <a:p>
            <a:pPr lvl="1"/>
            <a:r>
              <a:rPr lang="en-US" altLang="ja-JP" dirty="0"/>
              <a:t>A</a:t>
            </a:r>
            <a:r>
              <a:rPr kumimoji="1" lang="en-US" altLang="ja-JP" dirty="0"/>
              <a:t>pproval date 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 Dec’2024</a:t>
            </a:r>
            <a:r>
              <a:rPr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 or 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March 2025</a:t>
            </a:r>
          </a:p>
          <a:p>
            <a:pPr lvl="1"/>
            <a:r>
              <a:rPr kumimoji="1" lang="en-US" altLang="ja-JP" dirty="0"/>
              <a:t>SI Start </a:t>
            </a:r>
            <a:r>
              <a:rPr lang="ja-JP" altLang="en-US" b="1" dirty="0">
                <a:solidFill>
                  <a:schemeClr val="accent1"/>
                </a:solidFill>
              </a:rPr>
              <a:t>→ </a:t>
            </a:r>
            <a:r>
              <a:rPr kumimoji="1" lang="en-US" altLang="ja-JP" b="1" dirty="0">
                <a:solidFill>
                  <a:schemeClr val="accent1"/>
                </a:solidFill>
              </a:rPr>
              <a:t>from TSG#107 (March 2025, Just after 6G WS)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 based on the outcome from 6G WS </a:t>
            </a:r>
            <a:endParaRPr kumimoji="1" lang="en-US" altLang="ja-JP" dirty="0"/>
          </a:p>
          <a:p>
            <a:pPr lvl="2"/>
            <a:r>
              <a:rPr kumimoji="1" lang="en-US" altLang="ja-JP" dirty="0"/>
              <a:t>Need high-level RAN requirement to start RAN-WG Rel-20 SI</a:t>
            </a:r>
          </a:p>
          <a:p>
            <a:r>
              <a:rPr kumimoji="1" lang="en-US" altLang="ja-JP" dirty="0"/>
              <a:t>Note: ITU-R interaction on IMT-2030 TPR can be done, e.g. via LS, even before 6G WS</a:t>
            </a:r>
          </a:p>
        </p:txBody>
      </p:sp>
    </p:spTree>
    <p:extLst>
      <p:ext uri="{BB962C8B-B14F-4D97-AF65-F5344CB8AC3E}">
        <p14:creationId xmlns:p14="http://schemas.microsoft.com/office/powerpoint/2010/main" val="308090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7C49CA-BD5E-906F-1769-1D0D01E58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0602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Proposed timeline</a:t>
            </a:r>
            <a:endParaRPr kumimoji="1" lang="ja-JP" altLang="en-US" dirty="0"/>
          </a:p>
        </p:txBody>
      </p:sp>
      <p:graphicFrame>
        <p:nvGraphicFramePr>
          <p:cNvPr id="98" name="表 97">
            <a:extLst>
              <a:ext uri="{FF2B5EF4-FFF2-40B4-BE49-F238E27FC236}">
                <a16:creationId xmlns:a16="http://schemas.microsoft.com/office/drawing/2014/main" id="{9E69B671-EEA5-17D0-C236-8023C80788DA}"/>
              </a:ext>
            </a:extLst>
          </p:cNvPr>
          <p:cNvGraphicFramePr>
            <a:graphicFrameLocks noGrp="1"/>
          </p:cNvGraphicFramePr>
          <p:nvPr/>
        </p:nvGraphicFramePr>
        <p:xfrm>
          <a:off x="335360" y="990600"/>
          <a:ext cx="11434037" cy="5450305"/>
        </p:xfrm>
        <a:graphic>
          <a:graphicData uri="http://schemas.openxmlformats.org/drawingml/2006/table">
            <a:tbl>
              <a:tblPr firstRow="1" bandRow="1"/>
              <a:tblGrid>
                <a:gridCol w="357227">
                  <a:extLst>
                    <a:ext uri="{9D8B030D-6E8A-4147-A177-3AD203B41FA5}">
                      <a16:colId xmlns:a16="http://schemas.microsoft.com/office/drawing/2014/main" val="81516721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29262585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23612554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8592555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55051025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48427772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21580132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834175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72980939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5044792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93109850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852873232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6660154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54623897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73332413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0803335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92835381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20582434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02320230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38655288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64906718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59150207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4130262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59189274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692579754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78374834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9051372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9648260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2501542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404312386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7649728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26411463"/>
                    </a:ext>
                  </a:extLst>
                </a:gridCol>
              </a:tblGrid>
              <a:tr h="455276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200">
                          <a:latin typeface="+mn-lt"/>
                        </a:rPr>
                        <a:t>2023</a:t>
                      </a:r>
                      <a:endParaRPr kumimoji="1" lang="ja-JP" altLang="en-US" sz="120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2024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2025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2026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2027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2028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2029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2030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28795"/>
                  </a:ext>
                </a:extLst>
              </a:tr>
              <a:tr h="36409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325853"/>
                  </a:ext>
                </a:extLst>
              </a:tr>
              <a:tr h="463093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 dirty="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r"/>
                      <a:endParaRPr kumimoji="1" lang="ja-JP" altLang="en-US" sz="1000" dirty="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11977"/>
                  </a:ext>
                </a:extLst>
              </a:tr>
            </a:tbl>
          </a:graphicData>
        </a:graphic>
      </p:graphicFrame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DFE1AEF3-8335-DC56-88F0-973ACE932713}"/>
              </a:ext>
            </a:extLst>
          </p:cNvPr>
          <p:cNvSpPr txBox="1"/>
          <p:nvPr/>
        </p:nvSpPr>
        <p:spPr>
          <a:xfrm>
            <a:off x="189566" y="4293760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400" b="1" dirty="0">
                <a:solidFill>
                  <a:srgbClr val="0000FF"/>
                </a:solidFill>
                <a:latin typeface="Calibri"/>
                <a:ea typeface="メイリオ"/>
              </a:rPr>
              <a:t>3GPP</a:t>
            </a:r>
            <a:r>
              <a:rPr lang="ja-JP" altLang="en-US" sz="2400" b="1" dirty="0">
                <a:solidFill>
                  <a:srgbClr val="0000FF"/>
                </a:solidFill>
                <a:latin typeface="Calibri"/>
                <a:ea typeface="メイリオ"/>
              </a:rPr>
              <a:t> </a:t>
            </a:r>
            <a:r>
              <a:rPr lang="en-US" altLang="ja-JP" sz="2400" b="1" dirty="0">
                <a:solidFill>
                  <a:srgbClr val="0000FF"/>
                </a:solidFill>
                <a:latin typeface="Calibri"/>
                <a:ea typeface="メイリオ"/>
              </a:rPr>
              <a:t>RAN</a:t>
            </a:r>
            <a:endParaRPr lang="ja-JP" altLang="en-US" sz="2400" b="1" dirty="0">
              <a:solidFill>
                <a:srgbClr val="0000FF"/>
              </a:solidFill>
              <a:latin typeface="Calibri"/>
              <a:ea typeface="メイリオ"/>
            </a:endParaRPr>
          </a:p>
        </p:txBody>
      </p:sp>
      <p:sp>
        <p:nvSpPr>
          <p:cNvPr id="101" name="二等辺三角形 100">
            <a:extLst>
              <a:ext uri="{FF2B5EF4-FFF2-40B4-BE49-F238E27FC236}">
                <a16:creationId xmlns:a16="http://schemas.microsoft.com/office/drawing/2014/main" id="{75687914-9CF5-12BC-AF2F-2245472F22F1}"/>
              </a:ext>
            </a:extLst>
          </p:cNvPr>
          <p:cNvSpPr/>
          <p:nvPr/>
        </p:nvSpPr>
        <p:spPr>
          <a:xfrm>
            <a:off x="3431328" y="3590969"/>
            <a:ext cx="198626" cy="171229"/>
          </a:xfrm>
          <a:prstGeom prst="triangle">
            <a:avLst/>
          </a:prstGeom>
          <a:solidFill>
            <a:srgbClr val="FFFFCC">
              <a:lumMod val="25000"/>
            </a:srgbClr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1B877775-61EC-BE9A-F529-D1A4FA0BC601}"/>
              </a:ext>
            </a:extLst>
          </p:cNvPr>
          <p:cNvSpPr txBox="1"/>
          <p:nvPr/>
        </p:nvSpPr>
        <p:spPr>
          <a:xfrm>
            <a:off x="2461969" y="3736984"/>
            <a:ext cx="2066208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b="1">
                <a:solidFill>
                  <a:srgbClr val="727200"/>
                </a:solidFill>
                <a:highlight>
                  <a:srgbClr val="00FF00"/>
                </a:highlight>
                <a:latin typeface="Calibri"/>
                <a:ea typeface="メイリオ"/>
              </a:rPr>
              <a:t>6G WS (joint SA/CT/RAN)</a:t>
            </a:r>
            <a:endParaRPr lang="ja-JP" altLang="en-US" sz="1400" b="1">
              <a:solidFill>
                <a:srgbClr val="727200"/>
              </a:solidFill>
              <a:highlight>
                <a:srgbClr val="00FF00"/>
              </a:highlight>
              <a:latin typeface="Calibri"/>
              <a:ea typeface="メイリオ"/>
              <a:cs typeface="Calibri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70B73E5F-6982-88FF-B19E-F69C722BF0BA}"/>
              </a:ext>
            </a:extLst>
          </p:cNvPr>
          <p:cNvSpPr txBox="1"/>
          <p:nvPr/>
        </p:nvSpPr>
        <p:spPr>
          <a:xfrm>
            <a:off x="510406" y="5619870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400" b="1">
                <a:solidFill>
                  <a:srgbClr val="000000"/>
                </a:solidFill>
                <a:latin typeface="Calibri"/>
                <a:ea typeface="メイリオ"/>
              </a:rPr>
              <a:t>ITU-R</a:t>
            </a:r>
            <a:endParaRPr lang="ja-JP" altLang="en-US" sz="2400" b="1">
              <a:solidFill>
                <a:srgbClr val="000000"/>
              </a:solidFill>
              <a:latin typeface="Calibri"/>
              <a:ea typeface="メイリオ"/>
            </a:endParaRP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DDDFE151-B6B0-7E83-DCEF-315F2347C36B}"/>
              </a:ext>
            </a:extLst>
          </p:cNvPr>
          <p:cNvSpPr/>
          <p:nvPr/>
        </p:nvSpPr>
        <p:spPr>
          <a:xfrm>
            <a:off x="2135504" y="5416660"/>
            <a:ext cx="2835371" cy="143338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Technical performance requirements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9C9BAED1-E66D-871F-FAFA-A22E8593B249}"/>
              </a:ext>
            </a:extLst>
          </p:cNvPr>
          <p:cNvSpPr/>
          <p:nvPr/>
        </p:nvSpPr>
        <p:spPr>
          <a:xfrm>
            <a:off x="2840795" y="5631733"/>
            <a:ext cx="2535125" cy="134469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Evaluation criteria &amp; methodology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0B1A3F44-B02B-F8F4-2731-078BDB73C22F}"/>
              </a:ext>
            </a:extLst>
          </p:cNvPr>
          <p:cNvSpPr/>
          <p:nvPr/>
        </p:nvSpPr>
        <p:spPr>
          <a:xfrm>
            <a:off x="3900075" y="5823064"/>
            <a:ext cx="1925896" cy="395942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Requirements, evaluation criteria and submission templates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FFD12741-7181-542B-4875-8ECB41B85DB5}"/>
              </a:ext>
            </a:extLst>
          </p:cNvPr>
          <p:cNvSpPr/>
          <p:nvPr/>
        </p:nvSpPr>
        <p:spPr>
          <a:xfrm>
            <a:off x="2519592" y="6261117"/>
            <a:ext cx="3306379" cy="152741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Circular Letter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CA169C73-7E87-8174-38DF-91259F1EA7AA}"/>
              </a:ext>
            </a:extLst>
          </p:cNvPr>
          <p:cNvSpPr/>
          <p:nvPr/>
        </p:nvSpPr>
        <p:spPr>
          <a:xfrm rot="5400000">
            <a:off x="5831399" y="5879226"/>
            <a:ext cx="860090" cy="209173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Workshop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9703C1B8-6F8F-E359-05DC-B38877C74777}"/>
              </a:ext>
            </a:extLst>
          </p:cNvPr>
          <p:cNvSpPr/>
          <p:nvPr/>
        </p:nvSpPr>
        <p:spPr>
          <a:xfrm>
            <a:off x="6156859" y="5383609"/>
            <a:ext cx="3089491" cy="141127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Technology proposals for IMT-2030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6281CF3A-45A5-0952-4443-14EB1FAEADE4}"/>
              </a:ext>
            </a:extLst>
          </p:cNvPr>
          <p:cNvSpPr/>
          <p:nvPr/>
        </p:nvSpPr>
        <p:spPr>
          <a:xfrm>
            <a:off x="7775594" y="5620716"/>
            <a:ext cx="2235841" cy="134469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Evaluation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1" name="正方形/長方形 110">
            <a:extLst>
              <a:ext uri="{FF2B5EF4-FFF2-40B4-BE49-F238E27FC236}">
                <a16:creationId xmlns:a16="http://schemas.microsoft.com/office/drawing/2014/main" id="{7A9C8617-260C-C25C-3A67-9936E4724DA7}"/>
              </a:ext>
            </a:extLst>
          </p:cNvPr>
          <p:cNvSpPr/>
          <p:nvPr/>
        </p:nvSpPr>
        <p:spPr>
          <a:xfrm>
            <a:off x="6831872" y="5801029"/>
            <a:ext cx="3767426" cy="128367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Consensus building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483C6DC8-DF88-576D-E670-B92D62500B1E}"/>
              </a:ext>
            </a:extLst>
          </p:cNvPr>
          <p:cNvSpPr/>
          <p:nvPr/>
        </p:nvSpPr>
        <p:spPr>
          <a:xfrm>
            <a:off x="9651395" y="5978895"/>
            <a:ext cx="947903" cy="270861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Outcome &amp; decision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3" name="正方形/長方形 112">
            <a:extLst>
              <a:ext uri="{FF2B5EF4-FFF2-40B4-BE49-F238E27FC236}">
                <a16:creationId xmlns:a16="http://schemas.microsoft.com/office/drawing/2014/main" id="{3BBD829F-2443-DBB1-EE2E-527ACE206932}"/>
              </a:ext>
            </a:extLst>
          </p:cNvPr>
          <p:cNvSpPr/>
          <p:nvPr/>
        </p:nvSpPr>
        <p:spPr>
          <a:xfrm>
            <a:off x="9651395" y="6299595"/>
            <a:ext cx="1485294" cy="128368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IMT-2030 spec.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5" name="テキスト ボックス 52">
            <a:extLst>
              <a:ext uri="{FF2B5EF4-FFF2-40B4-BE49-F238E27FC236}">
                <a16:creationId xmlns:a16="http://schemas.microsoft.com/office/drawing/2014/main" id="{ECE280DF-55BB-8621-9CFC-B0CF70F42A03}"/>
              </a:ext>
            </a:extLst>
          </p:cNvPr>
          <p:cNvSpPr txBox="1"/>
          <p:nvPr/>
        </p:nvSpPr>
        <p:spPr>
          <a:xfrm>
            <a:off x="69394" y="1799912"/>
            <a:ext cx="1635384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b="1" u="sng">
                <a:solidFill>
                  <a:srgbClr val="727200"/>
                </a:solidFill>
                <a:highlight>
                  <a:srgbClr val="00FF00"/>
                </a:highlight>
                <a:latin typeface="Calibri"/>
                <a:ea typeface="メイリオ"/>
              </a:rPr>
              <a:t>Timeline discussion</a:t>
            </a:r>
            <a:endParaRPr lang="en-US" altLang="ja-JP" sz="1400" b="1" u="sng">
              <a:solidFill>
                <a:srgbClr val="727200"/>
              </a:solidFill>
              <a:highlight>
                <a:srgbClr val="00FF00"/>
              </a:highlight>
              <a:latin typeface="Calibri"/>
              <a:ea typeface="メイリオ"/>
              <a:cs typeface="Calibri"/>
            </a:endParaRPr>
          </a:p>
        </p:txBody>
      </p:sp>
      <p:cxnSp>
        <p:nvCxnSpPr>
          <p:cNvPr id="116" name="直線矢印コネクタ 115">
            <a:extLst>
              <a:ext uri="{FF2B5EF4-FFF2-40B4-BE49-F238E27FC236}">
                <a16:creationId xmlns:a16="http://schemas.microsoft.com/office/drawing/2014/main" id="{F46003D7-2C03-5196-0772-F7EE0318846F}"/>
              </a:ext>
            </a:extLst>
          </p:cNvPr>
          <p:cNvCxnSpPr>
            <a:cxnSpLocks/>
          </p:cNvCxnSpPr>
          <p:nvPr/>
        </p:nvCxnSpPr>
        <p:spPr>
          <a:xfrm flipV="1">
            <a:off x="1636121" y="1952749"/>
            <a:ext cx="468000" cy="3146"/>
          </a:xfrm>
          <a:prstGeom prst="straightConnector1">
            <a:avLst/>
          </a:prstGeom>
          <a:noFill/>
          <a:ln w="28575" cap="flat" cmpd="sng" algn="ctr">
            <a:solidFill>
              <a:srgbClr val="FFFFCC">
                <a:lumMod val="25000"/>
              </a:srgbClr>
            </a:solidFill>
            <a:prstDash val="solid"/>
            <a:tailEnd type="triangle"/>
          </a:ln>
          <a:effectLst/>
        </p:spPr>
      </p:cxnSp>
      <p:sp>
        <p:nvSpPr>
          <p:cNvPr id="118" name="二等辺三角形 21">
            <a:extLst>
              <a:ext uri="{FF2B5EF4-FFF2-40B4-BE49-F238E27FC236}">
                <a16:creationId xmlns:a16="http://schemas.microsoft.com/office/drawing/2014/main" id="{0CB0AA88-938C-CE03-16C9-8026BBF4E70F}"/>
              </a:ext>
            </a:extLst>
          </p:cNvPr>
          <p:cNvSpPr/>
          <p:nvPr/>
        </p:nvSpPr>
        <p:spPr>
          <a:xfrm>
            <a:off x="2163775" y="2260744"/>
            <a:ext cx="198626" cy="171229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900" b="0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9" name="テキスト ボックス 22">
            <a:extLst>
              <a:ext uri="{FF2B5EF4-FFF2-40B4-BE49-F238E27FC236}">
                <a16:creationId xmlns:a16="http://schemas.microsoft.com/office/drawing/2014/main" id="{8B7D921F-37B3-D559-9407-9C1E58F6C221}"/>
              </a:ext>
            </a:extLst>
          </p:cNvPr>
          <p:cNvSpPr txBox="1"/>
          <p:nvPr/>
        </p:nvSpPr>
        <p:spPr>
          <a:xfrm>
            <a:off x="1424635" y="2380177"/>
            <a:ext cx="1644682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b="1">
                <a:solidFill>
                  <a:srgbClr val="FF0000"/>
                </a:solidFill>
                <a:highlight>
                  <a:srgbClr val="00FF00"/>
                </a:highlight>
                <a:latin typeface="Calibri"/>
                <a:ea typeface="メイリオ"/>
              </a:rPr>
              <a:t>WS on 6G use cases</a:t>
            </a:r>
            <a:endParaRPr lang="ja-JP" altLang="en-US" sz="1400" b="1">
              <a:solidFill>
                <a:srgbClr val="FF0000"/>
              </a:solidFill>
              <a:highlight>
                <a:srgbClr val="00FF00"/>
              </a:highlight>
              <a:latin typeface="Calibri"/>
              <a:ea typeface="メイリオ"/>
              <a:cs typeface="Calibri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E8347712-A69A-0E04-65D9-15A28449255D}"/>
              </a:ext>
            </a:extLst>
          </p:cNvPr>
          <p:cNvSpPr txBox="1"/>
          <p:nvPr/>
        </p:nvSpPr>
        <p:spPr>
          <a:xfrm>
            <a:off x="80914" y="3039322"/>
            <a:ext cx="1710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400" b="1">
                <a:solidFill>
                  <a:srgbClr val="FF0000"/>
                </a:solidFill>
                <a:latin typeface="Calibri"/>
                <a:ea typeface="メイリオ"/>
              </a:rPr>
              <a:t>3GPP</a:t>
            </a:r>
            <a:r>
              <a:rPr lang="ja-JP" altLang="en-US" sz="2400" b="1">
                <a:solidFill>
                  <a:srgbClr val="FF0000"/>
                </a:solidFill>
                <a:latin typeface="Calibri"/>
                <a:ea typeface="メイリオ"/>
              </a:rPr>
              <a:t> </a:t>
            </a:r>
            <a:r>
              <a:rPr lang="en-US" altLang="ja-JP" sz="2400" b="1">
                <a:solidFill>
                  <a:srgbClr val="FF0000"/>
                </a:solidFill>
                <a:latin typeface="Calibri"/>
                <a:ea typeface="メイリオ"/>
              </a:rPr>
              <a:t>SA/CT</a:t>
            </a:r>
            <a:endParaRPr lang="ja-JP" altLang="en-US" sz="2400" b="1">
              <a:solidFill>
                <a:srgbClr val="FF0000"/>
              </a:solidFill>
              <a:latin typeface="Calibri"/>
              <a:ea typeface="メイリオ"/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95B485A7-CFA1-98D5-A28C-AE9A4B424C48}"/>
              </a:ext>
            </a:extLst>
          </p:cNvPr>
          <p:cNvSpPr txBox="1"/>
          <p:nvPr/>
        </p:nvSpPr>
        <p:spPr>
          <a:xfrm>
            <a:off x="1719762" y="2658441"/>
            <a:ext cx="1141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FF0000"/>
                </a:solidFill>
                <a:latin typeface="Calibri"/>
                <a:ea typeface="メイリオ"/>
              </a:rPr>
              <a:t>Stage 1 (SA1)</a:t>
            </a:r>
            <a:endParaRPr lang="ja-JP" altLang="en-US" sz="1400" dirty="0">
              <a:solidFill>
                <a:srgbClr val="FF0000"/>
              </a:solidFill>
              <a:latin typeface="Calibri"/>
              <a:ea typeface="メイリオ"/>
            </a:endParaRPr>
          </a:p>
        </p:txBody>
      </p:sp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25DA83FB-C071-4010-0328-2C2C3091A19F}"/>
              </a:ext>
            </a:extLst>
          </p:cNvPr>
          <p:cNvSpPr txBox="1"/>
          <p:nvPr/>
        </p:nvSpPr>
        <p:spPr>
          <a:xfrm>
            <a:off x="2722342" y="2978073"/>
            <a:ext cx="1141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FF0000"/>
                </a:solidFill>
                <a:latin typeface="Calibri"/>
                <a:ea typeface="メイリオ"/>
              </a:rPr>
              <a:t>Stage 2 (SA2)</a:t>
            </a:r>
            <a:endParaRPr lang="ja-JP" altLang="en-US" sz="1400" dirty="0">
              <a:solidFill>
                <a:srgbClr val="FF0000"/>
              </a:solidFill>
              <a:latin typeface="Calibri"/>
              <a:ea typeface="メイリオ"/>
            </a:endParaRPr>
          </a:p>
        </p:txBody>
      </p: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3B6980C3-C666-2E70-35A0-F8325A65D786}"/>
              </a:ext>
            </a:extLst>
          </p:cNvPr>
          <p:cNvSpPr/>
          <p:nvPr/>
        </p:nvSpPr>
        <p:spPr>
          <a:xfrm>
            <a:off x="4623099" y="3352164"/>
            <a:ext cx="4289272" cy="2083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000000"/>
            </a:solidFill>
            <a:prstDash val="sysDash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メイリオ"/>
                <a:cs typeface="+mn-cs"/>
              </a:rPr>
              <a:t>6G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ED926D3C-40B0-A560-5253-918AD5E42B5C}"/>
              </a:ext>
            </a:extLst>
          </p:cNvPr>
          <p:cNvSpPr txBox="1"/>
          <p:nvPr/>
        </p:nvSpPr>
        <p:spPr>
          <a:xfrm>
            <a:off x="2231887" y="3296850"/>
            <a:ext cx="2497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FF0000"/>
                </a:solidFill>
                <a:latin typeface="Calibri"/>
                <a:ea typeface="メイリオ"/>
              </a:rPr>
              <a:t>Stage 3 + ASN.1/Open API (CT)</a:t>
            </a:r>
            <a:endParaRPr lang="ja-JP" altLang="en-US" sz="1400" dirty="0">
              <a:solidFill>
                <a:srgbClr val="FF0000"/>
              </a:solidFill>
              <a:latin typeface="Calibri"/>
              <a:ea typeface="メイリオ"/>
            </a:endParaRPr>
          </a:p>
        </p:txBody>
      </p:sp>
      <p:sp>
        <p:nvSpPr>
          <p:cNvPr id="131" name="正方形/長方形 130">
            <a:extLst>
              <a:ext uri="{FF2B5EF4-FFF2-40B4-BE49-F238E27FC236}">
                <a16:creationId xmlns:a16="http://schemas.microsoft.com/office/drawing/2014/main" id="{CDC54BC3-8CA3-4996-A598-26A3897C1555}"/>
              </a:ext>
            </a:extLst>
          </p:cNvPr>
          <p:cNvSpPr/>
          <p:nvPr/>
        </p:nvSpPr>
        <p:spPr>
          <a:xfrm>
            <a:off x="2840795" y="2720224"/>
            <a:ext cx="3551035" cy="1954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BB156E9A-164E-D015-AF1B-2B2F839CACA0}"/>
              </a:ext>
            </a:extLst>
          </p:cNvPr>
          <p:cNvSpPr/>
          <p:nvPr/>
        </p:nvSpPr>
        <p:spPr>
          <a:xfrm>
            <a:off x="3881822" y="3048031"/>
            <a:ext cx="3893772" cy="1941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39" name="正方形/長方形 138">
            <a:extLst>
              <a:ext uri="{FF2B5EF4-FFF2-40B4-BE49-F238E27FC236}">
                <a16:creationId xmlns:a16="http://schemas.microsoft.com/office/drawing/2014/main" id="{98981552-7EEE-0F4E-C6EF-06BE05B64E52}"/>
              </a:ext>
            </a:extLst>
          </p:cNvPr>
          <p:cNvSpPr/>
          <p:nvPr/>
        </p:nvSpPr>
        <p:spPr>
          <a:xfrm>
            <a:off x="3881823" y="4323395"/>
            <a:ext cx="4661571" cy="1978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RAN1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1" name="吹き出し: 四角形 140">
            <a:extLst>
              <a:ext uri="{FF2B5EF4-FFF2-40B4-BE49-F238E27FC236}">
                <a16:creationId xmlns:a16="http://schemas.microsoft.com/office/drawing/2014/main" id="{E4C8E206-0789-6BE3-DF31-A848424AB1BA}"/>
              </a:ext>
            </a:extLst>
          </p:cNvPr>
          <p:cNvSpPr/>
          <p:nvPr/>
        </p:nvSpPr>
        <p:spPr>
          <a:xfrm>
            <a:off x="3026664" y="2324383"/>
            <a:ext cx="1503724" cy="234518"/>
          </a:xfrm>
          <a:prstGeom prst="wedgeRectCallout">
            <a:avLst>
              <a:gd name="adj1" fmla="val -61419"/>
              <a:gd name="adj2" fmla="val 114959"/>
            </a:avLst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Calibri"/>
                <a:ea typeface="メイリオ"/>
                <a:cs typeface="+mn-cs"/>
              </a:rPr>
              <a:t>SID approval: Sep 24</a:t>
            </a:r>
            <a:endParaRPr kumimoji="0" lang="ja-JP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2" name="吹き出し: 四角形 141">
            <a:extLst>
              <a:ext uri="{FF2B5EF4-FFF2-40B4-BE49-F238E27FC236}">
                <a16:creationId xmlns:a16="http://schemas.microsoft.com/office/drawing/2014/main" id="{02059E3C-5D34-8DAA-FCF1-AE602282A5D9}"/>
              </a:ext>
            </a:extLst>
          </p:cNvPr>
          <p:cNvSpPr/>
          <p:nvPr/>
        </p:nvSpPr>
        <p:spPr>
          <a:xfrm>
            <a:off x="4685695" y="2340016"/>
            <a:ext cx="1575749" cy="234518"/>
          </a:xfrm>
          <a:prstGeom prst="wedgeRectCallout">
            <a:avLst>
              <a:gd name="adj1" fmla="val -100035"/>
              <a:gd name="adj2" fmla="val 251769"/>
            </a:avLst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Calibri"/>
                <a:ea typeface="メイリオ"/>
                <a:cs typeface="+mn-cs"/>
              </a:rPr>
              <a:t>SID approval: June 25</a:t>
            </a:r>
            <a:endParaRPr kumimoji="0" lang="ja-JP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3" name="吹き出し: 四角形 142">
            <a:extLst>
              <a:ext uri="{FF2B5EF4-FFF2-40B4-BE49-F238E27FC236}">
                <a16:creationId xmlns:a16="http://schemas.microsoft.com/office/drawing/2014/main" id="{FA0A3C63-D984-5ECD-E689-160BAE4E81D3}"/>
              </a:ext>
            </a:extLst>
          </p:cNvPr>
          <p:cNvSpPr/>
          <p:nvPr/>
        </p:nvSpPr>
        <p:spPr>
          <a:xfrm>
            <a:off x="2505735" y="4695842"/>
            <a:ext cx="1575749" cy="234518"/>
          </a:xfrm>
          <a:prstGeom prst="wedgeRectCallout">
            <a:avLst>
              <a:gd name="adj1" fmla="val 37404"/>
              <a:gd name="adj2" fmla="val -117616"/>
            </a:avLst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Calibri"/>
                <a:ea typeface="メイリオ"/>
                <a:cs typeface="+mn-cs"/>
              </a:rPr>
              <a:t>SID approval: June 25</a:t>
            </a:r>
            <a:endParaRPr kumimoji="0" lang="ja-JP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4" name="テキスト ボックス 52">
            <a:extLst>
              <a:ext uri="{FF2B5EF4-FFF2-40B4-BE49-F238E27FC236}">
                <a16:creationId xmlns:a16="http://schemas.microsoft.com/office/drawing/2014/main" id="{930D49B0-4BBA-404C-8D63-E71F82C8F774}"/>
              </a:ext>
            </a:extLst>
          </p:cNvPr>
          <p:cNvSpPr txBox="1"/>
          <p:nvPr/>
        </p:nvSpPr>
        <p:spPr>
          <a:xfrm>
            <a:off x="10525659" y="1850153"/>
            <a:ext cx="1640001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200" dirty="0">
                <a:solidFill>
                  <a:srgbClr val="000000"/>
                </a:solidFill>
                <a:highlight>
                  <a:srgbClr val="00FF00"/>
                </a:highlight>
                <a:latin typeface="Calibri"/>
                <a:ea typeface="メイリオ"/>
              </a:rPr>
              <a:t>*Endorsed in TSG#102</a:t>
            </a:r>
            <a:endParaRPr lang="en-US" dirty="0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45" name="正方形/長方形 6">
            <a:extLst>
              <a:ext uri="{FF2B5EF4-FFF2-40B4-BE49-F238E27FC236}">
                <a16:creationId xmlns:a16="http://schemas.microsoft.com/office/drawing/2014/main" id="{2FF574B3-8E3F-C716-C06C-A1C32C768216}"/>
              </a:ext>
            </a:extLst>
          </p:cNvPr>
          <p:cNvSpPr/>
          <p:nvPr/>
        </p:nvSpPr>
        <p:spPr>
          <a:xfrm flipH="1">
            <a:off x="8912370" y="1818312"/>
            <a:ext cx="1056534" cy="4669721"/>
          </a:xfrm>
          <a:prstGeom prst="rect">
            <a:avLst/>
          </a:prstGeom>
          <a:solidFill>
            <a:srgbClr val="E5E600">
              <a:alpha val="30000"/>
            </a:srgbClr>
          </a:solidFill>
          <a:ln w="127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146" name="正方形/長方形 145">
            <a:extLst>
              <a:ext uri="{FF2B5EF4-FFF2-40B4-BE49-F238E27FC236}">
                <a16:creationId xmlns:a16="http://schemas.microsoft.com/office/drawing/2014/main" id="{620EC981-88AA-5CA8-90ED-139780FA0B1A}"/>
              </a:ext>
            </a:extLst>
          </p:cNvPr>
          <p:cNvSpPr/>
          <p:nvPr/>
        </p:nvSpPr>
        <p:spPr>
          <a:xfrm>
            <a:off x="4265890" y="4589372"/>
            <a:ext cx="4646480" cy="1978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RAN2/3/4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80CF0B64-9DC1-C408-3587-B835FD51FF43}"/>
              </a:ext>
            </a:extLst>
          </p:cNvPr>
          <p:cNvSpPr txBox="1"/>
          <p:nvPr/>
        </p:nvSpPr>
        <p:spPr>
          <a:xfrm>
            <a:off x="8912369" y="3376842"/>
            <a:ext cx="27423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b="1" u="sng" dirty="0">
                <a:latin typeface="Calibri"/>
                <a:ea typeface="メイリオ"/>
              </a:rPr>
              <a:t>ASN.1 freeze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b="1" dirty="0">
                <a:latin typeface="Calibri"/>
                <a:ea typeface="メイリオ"/>
              </a:rPr>
              <a:t>Single drop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b="1" dirty="0">
                <a:latin typeface="Calibri"/>
                <a:ea typeface="メイリオ"/>
              </a:rPr>
              <a:t>w/ range March-Sept’2029</a:t>
            </a:r>
          </a:p>
        </p:txBody>
      </p:sp>
      <p:cxnSp>
        <p:nvCxnSpPr>
          <p:cNvPr id="149" name="直線矢印コネクタ 148">
            <a:extLst>
              <a:ext uri="{FF2B5EF4-FFF2-40B4-BE49-F238E27FC236}">
                <a16:creationId xmlns:a16="http://schemas.microsoft.com/office/drawing/2014/main" id="{41D1C009-9F19-CF7D-6C20-6A9C9D51BA42}"/>
              </a:ext>
            </a:extLst>
          </p:cNvPr>
          <p:cNvCxnSpPr>
            <a:cxnSpLocks/>
          </p:cNvCxnSpPr>
          <p:nvPr/>
        </p:nvCxnSpPr>
        <p:spPr>
          <a:xfrm>
            <a:off x="8912369" y="4383050"/>
            <a:ext cx="1056535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6D9BB45A-3AC4-AF75-392E-134C1129F6DE}"/>
              </a:ext>
            </a:extLst>
          </p:cNvPr>
          <p:cNvSpPr/>
          <p:nvPr/>
        </p:nvSpPr>
        <p:spPr>
          <a:xfrm>
            <a:off x="3531983" y="4038715"/>
            <a:ext cx="1843936" cy="23143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wrap="none"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lt"/>
                <a:cs typeface="Calibri"/>
              </a:rPr>
              <a:t>6G RAN plenary SI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152" name="正方形/長方形 151">
            <a:extLst>
              <a:ext uri="{FF2B5EF4-FFF2-40B4-BE49-F238E27FC236}">
                <a16:creationId xmlns:a16="http://schemas.microsoft.com/office/drawing/2014/main" id="{9648E4B6-F073-5C1C-B8E3-1E3087718063}"/>
              </a:ext>
            </a:extLst>
          </p:cNvPr>
          <p:cNvSpPr/>
          <p:nvPr/>
        </p:nvSpPr>
        <p:spPr>
          <a:xfrm>
            <a:off x="3191163" y="4042152"/>
            <a:ext cx="340819" cy="231436"/>
          </a:xfrm>
          <a:prstGeom prst="rect">
            <a:avLst/>
          </a:prstGeom>
          <a:solidFill>
            <a:schemeClr val="accent5">
              <a:alpha val="40000"/>
            </a:schemeClr>
          </a:solidFill>
          <a:ln w="12700" cap="flat" cmpd="sng" algn="ctr">
            <a:solidFill>
              <a:srgbClr val="000000"/>
            </a:solidFill>
            <a:prstDash val="sysDash"/>
          </a:ln>
          <a:effectLst/>
        </p:spPr>
        <p:txBody>
          <a:bodyPr wrap="none"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D088709-0E07-9FD5-21B1-545FDC1CAEB2}"/>
              </a:ext>
            </a:extLst>
          </p:cNvPr>
          <p:cNvSpPr/>
          <p:nvPr/>
        </p:nvSpPr>
        <p:spPr>
          <a:xfrm>
            <a:off x="8546649" y="4323395"/>
            <a:ext cx="365719" cy="197852"/>
          </a:xfrm>
          <a:prstGeom prst="rect">
            <a:avLst/>
          </a:prstGeom>
          <a:solidFill>
            <a:schemeClr val="accent5">
              <a:alpha val="40000"/>
            </a:schemeClr>
          </a:solidFill>
          <a:ln w="12700" cap="flat" cmpd="sng" algn="ctr">
            <a:solidFill>
              <a:srgbClr val="000000"/>
            </a:solidFill>
            <a:prstDash val="sysDash"/>
          </a:ln>
          <a:effectLst/>
        </p:spPr>
        <p:txBody>
          <a:bodyPr wrap="none"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6337068-0E0D-151A-5428-B4A45B70E57B}"/>
              </a:ext>
            </a:extLst>
          </p:cNvPr>
          <p:cNvSpPr/>
          <p:nvPr/>
        </p:nvSpPr>
        <p:spPr>
          <a:xfrm>
            <a:off x="8912369" y="4594656"/>
            <a:ext cx="333981" cy="192568"/>
          </a:xfrm>
          <a:prstGeom prst="rect">
            <a:avLst/>
          </a:prstGeom>
          <a:solidFill>
            <a:schemeClr val="accent5">
              <a:alpha val="40000"/>
            </a:schemeClr>
          </a:solidFill>
          <a:ln w="12700" cap="flat" cmpd="sng" algn="ctr">
            <a:solidFill>
              <a:srgbClr val="000000"/>
            </a:solidFill>
            <a:prstDash val="sysDash"/>
          </a:ln>
          <a:effectLst/>
        </p:spPr>
        <p:txBody>
          <a:bodyPr wrap="none"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9071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419</Words>
  <Application>Microsoft Office PowerPoint</Application>
  <PresentationFormat>ワイド画面</PresentationFormat>
  <Paragraphs>94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テーマ</vt:lpstr>
      <vt:lpstr>Way forward on 6G timeline</vt:lpstr>
      <vt:lpstr>Background – TSG#102</vt:lpstr>
      <vt:lpstr>Discussion points</vt:lpstr>
      <vt:lpstr>Proposed timeline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6G timeline</dc:title>
  <dc:creator>Shinya Kumagai (熊谷 慎也)</dc:creator>
  <cp:lastModifiedBy>Shinya Kumagai (熊谷 慎也)</cp:lastModifiedBy>
  <cp:revision>3</cp:revision>
  <dcterms:created xsi:type="dcterms:W3CDTF">2024-03-15T10:16:59Z</dcterms:created>
  <dcterms:modified xsi:type="dcterms:W3CDTF">2024-03-19T14:51:03Z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b7771f-98a2-4ec9-8160-ee37e9359e20_Enabled">
    <vt:lpwstr>true</vt:lpwstr>
  </property>
  <property fmtid="{D5CDD505-2E9C-101B-9397-08002B2CF9AE}" pid="3" name="MSIP_Label_f7b7771f-98a2-4ec9-8160-ee37e9359e20_SetDate">
    <vt:lpwstr>2024-03-15T10:17:36Z</vt:lpwstr>
  </property>
  <property fmtid="{D5CDD505-2E9C-101B-9397-08002B2CF9AE}" pid="4" name="MSIP_Label_f7b7771f-98a2-4ec9-8160-ee37e9359e20_Method">
    <vt:lpwstr>Privileged</vt:lpwstr>
  </property>
  <property fmtid="{D5CDD505-2E9C-101B-9397-08002B2CF9AE}" pid="5" name="MSIP_Label_f7b7771f-98a2-4ec9-8160-ee37e9359e20_Name">
    <vt:lpwstr>社外開示</vt:lpwstr>
  </property>
  <property fmtid="{D5CDD505-2E9C-101B-9397-08002B2CF9AE}" pid="6" name="MSIP_Label_f7b7771f-98a2-4ec9-8160-ee37e9359e20_SiteId">
    <vt:lpwstr>6786d483-f51b-44bd-b40a-6fe409a5265e</vt:lpwstr>
  </property>
  <property fmtid="{D5CDD505-2E9C-101B-9397-08002B2CF9AE}" pid="7" name="MSIP_Label_f7b7771f-98a2-4ec9-8160-ee37e9359e20_ActionId">
    <vt:lpwstr>b4c75ac8-c9c0-4106-91fb-66b8e646884c</vt:lpwstr>
  </property>
  <property fmtid="{D5CDD505-2E9C-101B-9397-08002B2CF9AE}" pid="8" name="MSIP_Label_f7b7771f-98a2-4ec9-8160-ee37e9359e20_ContentBits">
    <vt:lpwstr>0</vt:lpwstr>
  </property>
</Properties>
</file>