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RP-240769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</a:t>
            </a:r>
            <a:r>
              <a:rPr lang="it-IT" u="sng" dirty="0">
                <a:solidFill>
                  <a:srgbClr val="FF0000"/>
                </a:solidFill>
              </a:rPr>
              <a:t>CMCC, </a:t>
            </a:r>
            <a:r>
              <a:rPr lang="it-IT" dirty="0">
                <a:solidFill>
                  <a:schemeClr val="tx1"/>
                </a:solidFill>
              </a:rPr>
              <a:t>Deutsche Telekom, Ericsson, Intel,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Orange,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Schwarz, SK Telecom, </a:t>
            </a:r>
            <a:r>
              <a:rPr lang="it-IT" u="sng" dirty="0">
                <a:solidFill>
                  <a:srgbClr val="FF0000"/>
                </a:solidFill>
              </a:rPr>
              <a:t>Spark NZ, </a:t>
            </a:r>
            <a:r>
              <a:rPr lang="it-IT" dirty="0">
                <a:solidFill>
                  <a:schemeClr val="tx1"/>
                </a:solidFill>
              </a:rPr>
              <a:t>Telecom Italia, Telenor, Telia Company, Telstra, T-Mobile USA, Verizon,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</a:t>
            </a:r>
            <a:r>
              <a:rPr lang="en-GB" sz="2400" strike="sngStrike" dirty="0">
                <a:solidFill>
                  <a:srgbClr val="FF0000"/>
                </a:solidFill>
              </a:rPr>
              <a:t>Item to identify and define </a:t>
            </a:r>
            <a:r>
              <a:rPr lang="en-GB" sz="2400" dirty="0"/>
              <a:t>practical spatial channel modelling methodology for</a:t>
            </a:r>
            <a:r>
              <a:rPr lang="en-GB" sz="2400" u="sng" dirty="0"/>
              <a:t> </a:t>
            </a:r>
            <a:r>
              <a:rPr lang="en-GB" sz="2400" u="sng" dirty="0">
                <a:solidFill>
                  <a:srgbClr val="FF0000"/>
                </a:solidFill>
              </a:rPr>
              <a:t>both SU- and MU-MIMO </a:t>
            </a:r>
            <a:r>
              <a:rPr lang="en-GB" sz="2400" dirty="0"/>
              <a:t>demodulation</a:t>
            </a: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u="sng" dirty="0">
                <a:solidFill>
                  <a:srgbClr val="FF0000"/>
                </a:solidFill>
              </a:rPr>
              <a:t>requirements</a:t>
            </a: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dirty="0"/>
              <a:t>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u="sng" dirty="0">
                <a:solidFill>
                  <a:srgbClr val="FF0000"/>
                </a:solidFill>
              </a:rPr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u="sng" dirty="0">
                <a:solidFill>
                  <a:srgbClr val="FF0000"/>
                </a:solidFill>
              </a:rPr>
              <a:t>For CDL-based channel modelling, </a:t>
            </a:r>
            <a:r>
              <a:rPr lang="en-GB" sz="1400" dirty="0"/>
              <a:t>use the tuned repeatable spatial channel model of TR38.827 as the basis 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GB" sz="1800" strike="sngStrike" dirty="0">
                <a:solidFill>
                  <a:srgbClr val="FF0000"/>
                </a:solidFill>
              </a:rPr>
              <a:t>Methodology shall be applicable to SU-MIMO as well as being extended to be applicable to MU-MIMO.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and FR2, </a:t>
            </a:r>
            <a:r>
              <a:rPr lang="en-US" sz="1800" u="sng" dirty="0">
                <a:solidFill>
                  <a:srgbClr val="FF0000"/>
                </a:solidFill>
              </a:rPr>
              <a:t>with first priority for FR1</a:t>
            </a:r>
            <a:r>
              <a:rPr lang="en-US" sz="1800" dirty="0">
                <a:solidFill>
                  <a:srgbClr val="FF0000"/>
                </a:solidFill>
              </a:rPr>
              <a:t>.</a:t>
            </a:r>
            <a:endParaRPr lang="en-GB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</a:t>
            </a:r>
            <a:r>
              <a:rPr lang="en-GB" sz="1800" strike="sngStrike" dirty="0">
                <a:solidFill>
                  <a:srgbClr val="FF0000"/>
                </a:solidFill>
              </a:rPr>
              <a:t>Q1</a:t>
            </a:r>
            <a:r>
              <a:rPr lang="en-GB" sz="1800" u="sng" dirty="0">
                <a:solidFill>
                  <a:srgbClr val="FF0000"/>
                </a:solidFill>
              </a:rPr>
              <a:t>Q2</a:t>
            </a:r>
            <a:r>
              <a:rPr lang="en-GB" sz="1800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203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8</cp:revision>
  <dcterms:created xsi:type="dcterms:W3CDTF">2024-03-01T14:58:02Z</dcterms:created>
  <dcterms:modified xsi:type="dcterms:W3CDTF">2024-03-19T10:36:17Z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