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9"/>
  </p:notesMasterIdLst>
  <p:sldIdLst>
    <p:sldId id="256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8"/>
  </p:normalViewPr>
  <p:slideViewPr>
    <p:cSldViewPr snapToGrid="0">
      <p:cViewPr varScale="1">
        <p:scale>
          <a:sx n="119" d="100"/>
          <a:sy n="119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Spatial Channel Modelling in Rel-19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RP-240769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#103</a:t>
            </a:r>
          </a:p>
          <a:p>
            <a:r>
              <a:rPr lang="en-US" dirty="0">
                <a:solidFill>
                  <a:schemeClr val="tx1"/>
                </a:solidFill>
              </a:rPr>
              <a:t>Maastricht, The Netherlands, 18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– 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March, 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9.1.4.5</a:t>
            </a:r>
          </a:p>
          <a:p>
            <a:r>
              <a:rPr lang="it-IT" dirty="0">
                <a:solidFill>
                  <a:schemeClr val="tx1"/>
                </a:solidFill>
              </a:rPr>
              <a:t>Source: BT, Nokia, AT&amp;T, Bell </a:t>
            </a:r>
            <a:r>
              <a:rPr lang="it-IT" dirty="0" err="1">
                <a:solidFill>
                  <a:schemeClr val="tx1"/>
                </a:solidFill>
              </a:rPr>
              <a:t>Mobility</a:t>
            </a:r>
            <a:r>
              <a:rPr lang="it-IT" dirty="0">
                <a:solidFill>
                  <a:schemeClr val="tx1"/>
                </a:solidFill>
              </a:rPr>
              <a:t>, Bouygues Telecom, CMCC, </a:t>
            </a:r>
            <a:r>
              <a:rPr lang="it-IT" dirty="0" err="1">
                <a:solidFill>
                  <a:schemeClr val="tx1"/>
                </a:solidFill>
              </a:rPr>
              <a:t>Deutsche</a:t>
            </a:r>
            <a:r>
              <a:rPr lang="it-IT" dirty="0">
                <a:solidFill>
                  <a:schemeClr val="tx1"/>
                </a:solidFill>
              </a:rPr>
              <a:t> Telekom, Ericsson, Intel, </a:t>
            </a:r>
            <a:r>
              <a:rPr lang="it-IT" dirty="0" err="1">
                <a:solidFill>
                  <a:schemeClr val="tx1"/>
                </a:solidFill>
              </a:rPr>
              <a:t>Keysight</a:t>
            </a:r>
            <a:r>
              <a:rPr lang="it-IT" dirty="0">
                <a:solidFill>
                  <a:schemeClr val="tx1"/>
                </a:solidFill>
              </a:rPr>
              <a:t>, KT Corp., Orange, </a:t>
            </a:r>
            <a:r>
              <a:rPr lang="it-IT" dirty="0" err="1">
                <a:solidFill>
                  <a:schemeClr val="tx1"/>
                </a:solidFill>
              </a:rPr>
              <a:t>Rohde</a:t>
            </a:r>
            <a:r>
              <a:rPr lang="it-IT" dirty="0">
                <a:solidFill>
                  <a:schemeClr val="tx1"/>
                </a:solidFill>
              </a:rPr>
              <a:t> &amp; </a:t>
            </a:r>
            <a:r>
              <a:rPr lang="it-IT" dirty="0" err="1">
                <a:solidFill>
                  <a:schemeClr val="tx1"/>
                </a:solidFill>
              </a:rPr>
              <a:t>Schwarz</a:t>
            </a:r>
            <a:r>
              <a:rPr lang="it-IT" dirty="0">
                <a:solidFill>
                  <a:schemeClr val="tx1"/>
                </a:solidFill>
              </a:rPr>
              <a:t>, SK Telecom, </a:t>
            </a:r>
            <a:r>
              <a:rPr lang="it-IT" dirty="0" err="1">
                <a:solidFill>
                  <a:schemeClr val="tx1"/>
                </a:solidFill>
              </a:rPr>
              <a:t>Spark</a:t>
            </a:r>
            <a:r>
              <a:rPr lang="it-IT" dirty="0">
                <a:solidFill>
                  <a:schemeClr val="tx1"/>
                </a:solidFill>
              </a:rPr>
              <a:t> NZ, Telecom Italia, </a:t>
            </a:r>
            <a:r>
              <a:rPr lang="it-IT" dirty="0" err="1">
                <a:solidFill>
                  <a:schemeClr val="tx1"/>
                </a:solidFill>
              </a:rPr>
              <a:t>Telenor</a:t>
            </a:r>
            <a:r>
              <a:rPr lang="it-IT" dirty="0">
                <a:solidFill>
                  <a:schemeClr val="tx1"/>
                </a:solidFill>
              </a:rPr>
              <a:t>, Telia Company, Telstra, T-Mobile USA, </a:t>
            </a:r>
            <a:r>
              <a:rPr lang="it-IT" dirty="0" err="1">
                <a:solidFill>
                  <a:schemeClr val="tx1"/>
                </a:solidFill>
              </a:rPr>
              <a:t>Verizon</a:t>
            </a:r>
            <a:r>
              <a:rPr lang="it-IT" dirty="0">
                <a:solidFill>
                  <a:schemeClr val="tx1"/>
                </a:solidFill>
              </a:rPr>
              <a:t>, Vodafone</a:t>
            </a: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/>
              <a:t>Scope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453"/>
            <a:ext cx="10515600" cy="554350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400" dirty="0"/>
              <a:t>Study practical spatial channel modelling methodology for both SU- and MU-MIMO demodulation requirements and CSI reporting requirements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Consider both CDL-based and TDL-based channel modelling approaches</a:t>
            </a:r>
          </a:p>
          <a:p>
            <a:pPr lvl="2">
              <a:lnSpc>
                <a:spcPct val="100000"/>
              </a:lnSpc>
            </a:pPr>
            <a:r>
              <a:rPr lang="en-GB" sz="1400" dirty="0"/>
              <a:t>For CDL-based channel modelling, use the tuned repeatable spatial channel model of TR38.827 as the basis and identify any necessary changes.</a:t>
            </a:r>
          </a:p>
          <a:p>
            <a:pPr lvl="1">
              <a:lnSpc>
                <a:spcPct val="100000"/>
              </a:lnSpc>
            </a:pPr>
            <a:r>
              <a:rPr lang="en-US" sz="1800"/>
              <a:t>Verify </a:t>
            </a:r>
            <a:r>
              <a:rPr lang="en-US" sz="1800" dirty="0"/>
              <a:t>test methodology feasibility including test complexity and achievable results uncertainty. The test complexity shall not be significantly increased.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The methodology shall include both FR1 and FR2, with first priority for FR1.</a:t>
            </a:r>
            <a:endParaRPr lang="en-GB" sz="1800" dirty="0"/>
          </a:p>
          <a:p>
            <a:pPr>
              <a:lnSpc>
                <a:spcPct val="100000"/>
              </a:lnSpc>
            </a:pPr>
            <a:r>
              <a:rPr lang="en-GB" sz="2400" dirty="0"/>
              <a:t>Timescale: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Start Q3 2024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Target completion Q2 2025</a:t>
            </a:r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E5D6A6-E605-4B8E-8DE1-E8B53B7DE4E0}">
  <ds:schemaRefs>
    <ds:schemaRef ds:uri="71c5aaf6-e6ce-465b-b873-5148d2a4c105"/>
    <ds:schemaRef ds:uri="7275bb01-7583-478d-bc14-e839a2dd5989"/>
    <ds:schemaRef ds:uri="fd29e756-1e88-48a1-974b-d7d8a56481f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181</Words>
  <Application>Microsoft Macintosh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Spatial Channel Modelling in Rel-19</vt:lpstr>
      <vt:lpstr>Scope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Kevin Holley</cp:lastModifiedBy>
  <cp:revision>8</cp:revision>
  <dcterms:created xsi:type="dcterms:W3CDTF">2024-03-01T14:58:02Z</dcterms:created>
  <dcterms:modified xsi:type="dcterms:W3CDTF">2024-03-19T10:36:16Z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  <property fmtid="{D5CDD505-2E9C-101B-9397-08002B2CF9AE}" pid="4" name="MSIP_Label_55818d02-8d25-4bb9-b27c-e4db64670887_Enabled">
    <vt:lpwstr>true</vt:lpwstr>
  </property>
  <property fmtid="{D5CDD505-2E9C-101B-9397-08002B2CF9AE}" pid="5" name="MSIP_Label_55818d02-8d25-4bb9-b27c-e4db64670887_SetDate">
    <vt:lpwstr>2024-03-11T19:12:32Z</vt:lpwstr>
  </property>
  <property fmtid="{D5CDD505-2E9C-101B-9397-08002B2CF9AE}" pid="6" name="MSIP_Label_55818d02-8d25-4bb9-b27c-e4db64670887_Method">
    <vt:lpwstr>Standard</vt:lpwstr>
  </property>
  <property fmtid="{D5CDD505-2E9C-101B-9397-08002B2CF9AE}" pid="7" name="MSIP_Label_55818d02-8d25-4bb9-b27c-e4db64670887_Name">
    <vt:lpwstr>55818d02-8d25-4bb9-b27c-e4db64670887</vt:lpwstr>
  </property>
  <property fmtid="{D5CDD505-2E9C-101B-9397-08002B2CF9AE}" pid="8" name="MSIP_Label_55818d02-8d25-4bb9-b27c-e4db64670887_SiteId">
    <vt:lpwstr>a7f35688-9c00-4d5e-ba41-29f146377ab0</vt:lpwstr>
  </property>
  <property fmtid="{D5CDD505-2E9C-101B-9397-08002B2CF9AE}" pid="9" name="MSIP_Label_55818d02-8d25-4bb9-b27c-e4db64670887_ActionId">
    <vt:lpwstr>07c13aa7-a5d7-4f84-9f73-52b3ae2ebac8</vt:lpwstr>
  </property>
  <property fmtid="{D5CDD505-2E9C-101B-9397-08002B2CF9AE}" pid="10" name="MSIP_Label_55818d02-8d25-4bb9-b27c-e4db64670887_ContentBits">
    <vt:lpwstr>0</vt:lpwstr>
  </property>
</Properties>
</file>