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60" r:id="rId2"/>
    <p:sldId id="312" r:id="rId3"/>
    <p:sldId id="314" r:id="rId4"/>
    <p:sldId id="318" r:id="rId5"/>
    <p:sldId id="317" r:id="rId6"/>
    <p:sldId id="316" r:id="rId7"/>
  </p:sldIdLst>
  <p:sldSz cx="9144000" cy="6858000" type="screen4x3"/>
  <p:notesSz cx="7102475" cy="1023302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53" autoAdjust="0"/>
    <p:restoredTop sz="94453" autoAdjust="0"/>
  </p:normalViewPr>
  <p:slideViewPr>
    <p:cSldViewPr>
      <p:cViewPr varScale="1">
        <p:scale>
          <a:sx n="120" d="100"/>
          <a:sy n="120" d="100"/>
        </p:scale>
        <p:origin x="106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9E6A698-A56E-8172-8CB8-E99D96A0F5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1CD9A63-21D2-81E9-B829-C50C3868835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fld id="{B7F617C0-76F3-5441-B0A4-B1B618A71315}" type="datetimeFigureOut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4" name="Espace réservé de l'image des diapositives 3">
            <a:extLst>
              <a:ext uri="{FF2B5EF4-FFF2-40B4-BE49-F238E27FC236}">
                <a16:creationId xmlns:a16="http://schemas.microsoft.com/office/drawing/2014/main" id="{7DCC1369-AE40-68AC-446C-91399AC6347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7" tIns="49528" rIns="99057" bIns="49528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>
            <a:extLst>
              <a:ext uri="{FF2B5EF4-FFF2-40B4-BE49-F238E27FC236}">
                <a16:creationId xmlns:a16="http://schemas.microsoft.com/office/drawing/2014/main" id="{F6A9018E-CA87-51AE-AFCE-5DDE834EC0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3250" cy="4605338"/>
          </a:xfrm>
          <a:prstGeom prst="rect">
            <a:avLst/>
          </a:prstGeom>
        </p:spPr>
        <p:txBody>
          <a:bodyPr vert="horz" lIns="99057" tIns="49528" rIns="99057" bIns="49528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06B41DB-8B5A-CAF2-7457-039CB10BF648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1175"/>
          </a:xfrm>
          <a:prstGeom prst="rect">
            <a:avLst/>
          </a:prstGeom>
        </p:spPr>
        <p:txBody>
          <a:bodyPr vert="horz" lIns="99057" tIns="49528" rIns="99057" bIns="4952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3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511CAA0-DEFB-9F33-A237-939E50888B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8163" cy="511175"/>
          </a:xfrm>
          <a:prstGeom prst="rect">
            <a:avLst/>
          </a:prstGeom>
        </p:spPr>
        <p:txBody>
          <a:bodyPr vert="horz" wrap="square" lIns="99057" tIns="49528" rIns="99057" bIns="4952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3B3F8D76-CF7A-1746-8D66-3270A8BDE507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B3F8D76-CF7A-1746-8D66-3270A8BDE507}" type="slidenum">
              <a:rPr lang="fr-FR" altLang="fr-FR" smtClean="0"/>
              <a:pPr>
                <a:defRPr/>
              </a:pPr>
              <a:t>5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312678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802A6CB-596B-2309-F077-28C5A8301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3416A-C23C-CE4C-8620-7C4847623A61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F812575-8F24-7707-3DDC-F7429FF2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F4067A-E599-6F0A-72DD-0FD4F6ECD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550C5-6663-234A-BF89-915CCF35B4B1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31486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129155E-7CCC-FE71-190C-6B03FF3E8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D6132-B404-294D-9DC0-313734D244F4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A0FD649-70AC-A237-2385-7395A5492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5B4221B-4B48-45B6-1B94-018367C60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02E11-4764-524E-9256-E6080BE18644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66398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F6A193D-0362-68BE-7ADC-E562F706B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125FD-A098-C947-A46C-E4A79F3FF2A7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797F8C-6CD0-20FC-2DFF-8BE88A7DE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389487-DCF4-EB54-683E-55D382C84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F49F-B3A2-D94D-A456-4430309736BC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243692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55A6044-6D66-1A1E-4707-552FDA648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9395C-C97E-934E-9992-6871BB3D1A02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7967839-C097-AE13-4510-B08761AF4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EA75B7-92E6-8B4F-5834-7FC0D33AD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9FBD30-47A7-8442-ABE7-651D23CAB065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638661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EADB9C2-92CB-557E-A1C4-860041B85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5F803-4FC1-8344-9FAB-05C336D3BB93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F19E3C-84D0-A157-7813-8C52B437B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E33ABBD-7408-5E85-7380-57AFAABA1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8FA4C-6233-9E4F-998C-3C9541A52BB0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387417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D89D183F-7518-6F73-1919-AB9171D4D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E676D-8F9A-1C43-BE4A-3082FB4B8349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7876F8E9-1884-11B2-BD7A-1A98C692D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4432FDF9-DA0A-34DC-1E86-EB1D9F67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6794E4-CCEA-454A-9491-F3AB9E78A4F2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4073076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>
            <a:extLst>
              <a:ext uri="{FF2B5EF4-FFF2-40B4-BE49-F238E27FC236}">
                <a16:creationId xmlns:a16="http://schemas.microsoft.com/office/drawing/2014/main" id="{9F83C89D-2721-8B28-BD0A-2CDF17700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2CBB6-683A-384C-B036-71F355CCBCEC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8" name="Espace réservé du pied de page 4">
            <a:extLst>
              <a:ext uri="{FF2B5EF4-FFF2-40B4-BE49-F238E27FC236}">
                <a16:creationId xmlns:a16="http://schemas.microsoft.com/office/drawing/2014/main" id="{426FCB66-3456-3294-9C58-FBEED8728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>
            <a:extLst>
              <a:ext uri="{FF2B5EF4-FFF2-40B4-BE49-F238E27FC236}">
                <a16:creationId xmlns:a16="http://schemas.microsoft.com/office/drawing/2014/main" id="{D5990E02-B9D5-22A2-5577-1624782A9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699F0-0208-7742-8661-577F1EFB293C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2586671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>
            <a:extLst>
              <a:ext uri="{FF2B5EF4-FFF2-40B4-BE49-F238E27FC236}">
                <a16:creationId xmlns:a16="http://schemas.microsoft.com/office/drawing/2014/main" id="{B2391762-FA0B-525E-9B5F-4A48F0040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2C940-6099-A247-97B0-B92794928E1A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4" name="Espace réservé du pied de page 4">
            <a:extLst>
              <a:ext uri="{FF2B5EF4-FFF2-40B4-BE49-F238E27FC236}">
                <a16:creationId xmlns:a16="http://schemas.microsoft.com/office/drawing/2014/main" id="{2EA159E6-2FC0-EC4B-1A7B-FA46659D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>
            <a:extLst>
              <a:ext uri="{FF2B5EF4-FFF2-40B4-BE49-F238E27FC236}">
                <a16:creationId xmlns:a16="http://schemas.microsoft.com/office/drawing/2014/main" id="{FE67CC9F-3D01-6737-FCC8-A7213E607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70AD6-DEA3-6049-B3DC-1322CBE8929E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864411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>
            <a:extLst>
              <a:ext uri="{FF2B5EF4-FFF2-40B4-BE49-F238E27FC236}">
                <a16:creationId xmlns:a16="http://schemas.microsoft.com/office/drawing/2014/main" id="{14EBAA0F-E3D5-CEA6-208F-797D677D5E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FE44A-D609-7847-B7F5-06FBDF73FBFF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3" name="Espace réservé du pied de page 4">
            <a:extLst>
              <a:ext uri="{FF2B5EF4-FFF2-40B4-BE49-F238E27FC236}">
                <a16:creationId xmlns:a16="http://schemas.microsoft.com/office/drawing/2014/main" id="{5D1943AF-8548-1502-FB6E-6CD837D9E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>
            <a:extLst>
              <a:ext uri="{FF2B5EF4-FFF2-40B4-BE49-F238E27FC236}">
                <a16:creationId xmlns:a16="http://schemas.microsoft.com/office/drawing/2014/main" id="{583C7C3E-97B9-C27C-458B-1A4362A07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8C3C3-282D-0046-8EEE-592383F9A500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1846863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CF6AC0EE-8A08-06FD-AEBB-B4A0F19E1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2A371-A7B7-D949-ABB2-2F8AA249D5A1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FE881B41-3517-3E72-A6FD-CE2FFF3A4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9A8903D3-487B-1C7A-E1C8-5406DB68B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5BF28-7A57-5A44-B11C-68E8B818B3FE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929430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>
            <a:extLst>
              <a:ext uri="{FF2B5EF4-FFF2-40B4-BE49-F238E27FC236}">
                <a16:creationId xmlns:a16="http://schemas.microsoft.com/office/drawing/2014/main" id="{381C81A6-2280-76E7-25E9-D33F10D86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F823E-8936-FA4B-9651-C6731BF3F3AD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6" name="Espace réservé du pied de page 4">
            <a:extLst>
              <a:ext uri="{FF2B5EF4-FFF2-40B4-BE49-F238E27FC236}">
                <a16:creationId xmlns:a16="http://schemas.microsoft.com/office/drawing/2014/main" id="{9540AD35-3752-DE59-9F95-4B3DA43BF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>
            <a:extLst>
              <a:ext uri="{FF2B5EF4-FFF2-40B4-BE49-F238E27FC236}">
                <a16:creationId xmlns:a16="http://schemas.microsoft.com/office/drawing/2014/main" id="{716625A5-28A4-82B2-10FC-87BDEECF1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BEC75-615B-8740-84A1-69F9DB38C01B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88796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>
            <a:extLst>
              <a:ext uri="{FF2B5EF4-FFF2-40B4-BE49-F238E27FC236}">
                <a16:creationId xmlns:a16="http://schemas.microsoft.com/office/drawing/2014/main" id="{81EB9A71-9472-A1B3-A3D6-1C8F2BF7AA7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>
            <a:extLst>
              <a:ext uri="{FF2B5EF4-FFF2-40B4-BE49-F238E27FC236}">
                <a16:creationId xmlns:a16="http://schemas.microsoft.com/office/drawing/2014/main" id="{5AC41347-CD28-2DDD-719C-5FB65A3C23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408A1AC-C83B-3FBB-11B0-D45B798D15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F1F6655-C1C1-394D-8579-C4A5AAC52B87}" type="datetime1">
              <a:rPr lang="fr-FR"/>
              <a:pPr>
                <a:defRPr/>
              </a:pPr>
              <a:t>11/03/2024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3F761D-D0BF-A49F-88D1-8B3B3DC601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F58FEC0-B88B-8262-DC01-44FAF4FD86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924E9E3-819E-274E-B873-CE43D1F5765B}" type="slidenum">
              <a:rPr lang="fr-FR" altLang="fr-FR"/>
              <a:pPr>
                <a:defRPr/>
              </a:pPr>
              <a:t>‹#›</a:t>
            </a:fld>
            <a:endParaRPr lang="fr-FR" alt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re 1">
            <a:extLst>
              <a:ext uri="{FF2B5EF4-FFF2-40B4-BE49-F238E27FC236}">
                <a16:creationId xmlns:a16="http://schemas.microsoft.com/office/drawing/2014/main" id="{2C4A5974-609A-BF9B-9944-364EEE5FA0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5135" y="3273253"/>
            <a:ext cx="8676456" cy="1470025"/>
          </a:xfrm>
        </p:spPr>
        <p:txBody>
          <a:bodyPr/>
          <a:lstStyle/>
          <a:p>
            <a:r>
              <a:rPr lang="en-US" altLang="fr-FR" sz="3200"/>
              <a:t>Scope discussion on </a:t>
            </a:r>
            <a:br>
              <a:rPr lang="en-US" altLang="fr-FR" sz="3200"/>
            </a:br>
            <a:r>
              <a:rPr lang="en-US" altLang="fr-FR" sz="3200"/>
              <a:t>Enhancements of Network energy savings </a:t>
            </a:r>
            <a:br>
              <a:rPr lang="en-US" altLang="fr-FR" sz="3200"/>
            </a:br>
            <a:r>
              <a:rPr lang="en-US" altLang="fr-FR" sz="3200"/>
              <a:t>for NR</a:t>
            </a:r>
            <a:endParaRPr lang="fr-FR" altLang="fr-FR" sz="3200" dirty="0"/>
          </a:p>
        </p:txBody>
      </p:sp>
      <p:sp>
        <p:nvSpPr>
          <p:cNvPr id="14338" name="Sous-titre 2">
            <a:extLst>
              <a:ext uri="{FF2B5EF4-FFF2-40B4-BE49-F238E27FC236}">
                <a16:creationId xmlns:a16="http://schemas.microsoft.com/office/drawing/2014/main" id="{40B27312-4114-D2A7-448B-CF0A8BD261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5576" y="5805264"/>
            <a:ext cx="7775575" cy="648072"/>
          </a:xfrm>
        </p:spPr>
        <p:txBody>
          <a:bodyPr/>
          <a:lstStyle/>
          <a:p>
            <a:pPr algn="l"/>
            <a:r>
              <a:rPr lang="fr-FR" altLang="fr-FR" sz="2000" b="1" dirty="0">
                <a:solidFill>
                  <a:schemeClr val="tx1"/>
                </a:solidFill>
              </a:rPr>
              <a:t>Sources: Panasonic</a:t>
            </a:r>
          </a:p>
        </p:txBody>
      </p:sp>
      <p:sp>
        <p:nvSpPr>
          <p:cNvPr id="14339" name="Espace réservé du numéro de diapositive 3">
            <a:extLst>
              <a:ext uri="{FF2B5EF4-FFF2-40B4-BE49-F238E27FC236}">
                <a16:creationId xmlns:a16="http://schemas.microsoft.com/office/drawing/2014/main" id="{564F76EB-26FF-A072-92D6-19DF0B30A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3470080-7D2D-E74F-82EE-A45E1DCCE90D}" type="slidenum">
              <a:rPr lang="fr-FR" altLang="fr-FR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fr-FR" altLang="fr-FR" sz="1200" dirty="0">
              <a:solidFill>
                <a:srgbClr val="898989"/>
              </a:solidFill>
            </a:endParaRPr>
          </a:p>
        </p:txBody>
      </p:sp>
      <p:sp>
        <p:nvSpPr>
          <p:cNvPr id="14340" name="ZoneTexte 4">
            <a:extLst>
              <a:ext uri="{FF2B5EF4-FFF2-40B4-BE49-F238E27FC236}">
                <a16:creationId xmlns:a16="http://schemas.microsoft.com/office/drawing/2014/main" id="{2A988E21-6B3F-BA61-B325-51A359FB7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49275"/>
            <a:ext cx="342510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fr-FR" sz="1400" dirty="0"/>
              <a:t>3GPP TSG RAN </a:t>
            </a:r>
            <a:r>
              <a:rPr lang="en-US" altLang="fr-FR" sz="1400"/>
              <a:t>#103</a:t>
            </a:r>
            <a:endParaRPr lang="fr-FR" altLang="fr-FR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/>
              <a:t>Maastricht, Netherlands, March 18-21, 2024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/>
              <a:t>Agenda</a:t>
            </a:r>
            <a:r>
              <a:rPr lang="fr-FR" altLang="fr-FR" sz="1400" dirty="0"/>
              <a:t>:</a:t>
            </a:r>
            <a:r>
              <a:rPr lang="fr-FR" altLang="fr-FR" sz="1400"/>
              <a:t>	9.3.1.5</a:t>
            </a:r>
            <a:endParaRPr lang="fr-FR" altLang="fr-FR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/>
              <a:t>TDOC:</a:t>
            </a:r>
            <a:r>
              <a:rPr lang="fr-FR" altLang="fr-FR" sz="1400"/>
              <a:t>	RP-240409</a:t>
            </a:r>
            <a:endParaRPr lang="fr-FR" altLang="fr-FR" sz="1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fr-FR" sz="1400" dirty="0"/>
              <a:t>For:	discussion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Background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8721" y="1268760"/>
            <a:ext cx="8435280" cy="4525963"/>
          </a:xfrm>
        </p:spPr>
        <p:txBody>
          <a:bodyPr/>
          <a:lstStyle/>
          <a:p>
            <a:pPr marL="0" lvl="0" indent="0">
              <a:buNone/>
            </a:pPr>
            <a:r>
              <a:rPr lang="en-US" altLang="fr-FR" sz="2000"/>
              <a:t>Objective of Enhancement of NES is following in RP-234065</a:t>
            </a:r>
            <a:endParaRPr lang="en-US" altLang="fr-FR" sz="2000" dirty="0"/>
          </a:p>
          <a:p>
            <a:pPr marL="342900" lvl="0" indent="-342900" hangingPunct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GB" altLang="ja-JP" sz="1400">
              <a:effectLst/>
              <a:ea typeface="SimSun" panose="02010600030101010101" pitchFamily="2" charset="-122"/>
            </a:endParaRPr>
          </a:p>
          <a:p>
            <a:pPr marL="342900" lvl="0" indent="-342900" hangingPunct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GB" altLang="ja-JP" sz="1400">
                <a:effectLst/>
                <a:ea typeface="SimSun" panose="02010600030101010101" pitchFamily="2" charset="-122"/>
              </a:rPr>
              <a:t>Specify procedures and signaling method(s) to support on-demand SSB SCell operation for UEs in connected mode configured with CA, for both intra-/inter-band CA. [RAN1/2/3/4]</a:t>
            </a:r>
            <a:endParaRPr lang="ja-JP" altLang="ja-JP" sz="1400">
              <a:effectLst/>
              <a:ea typeface="SimSun" panose="02010600030101010101" pitchFamily="2" charset="-122"/>
            </a:endParaRPr>
          </a:p>
          <a:p>
            <a:pPr marL="742950" lvl="1" indent="-285750" algn="just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Specify triggering method(s) (select from UE uplink wake-up-signal using an existing signal/channel, cell on/off indication via backhaul, Scell activation/deactivation signaling)</a:t>
            </a:r>
            <a:endParaRPr lang="ja-JP" altLang="ja-JP" sz="140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Note1: On-demand SSB transmission can be used by UE for </a:t>
            </a:r>
            <a:r>
              <a:rPr lang="en-GB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at least SCell time/frequency synchronization, L1/L3 measurements and SCell activation, and is supported for FR1 and FR2 in non-shared spectrum.</a:t>
            </a:r>
            <a:endParaRPr lang="ja-JP" altLang="ja-JP" sz="1400">
              <a:effectLst/>
              <a:ea typeface="SimSun" panose="02010600030101010101" pitchFamily="2" charset="-122"/>
            </a:endParaRPr>
          </a:p>
          <a:p>
            <a:pPr marL="342900" lvl="0" indent="-342900" hangingPunct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GB" altLang="ja-JP" sz="1400">
                <a:effectLst/>
                <a:ea typeface="SimSun" panose="02010600030101010101" pitchFamily="2" charset="-122"/>
              </a:rPr>
              <a:t>Study procedures and signaling method(s) to support on-demand SIB1 for UEs in idle/inactive mode, including: [RAN1/2/3]</a:t>
            </a:r>
            <a:endParaRPr lang="ja-JP" altLang="ja-JP" sz="1400">
              <a:effectLst/>
              <a:ea typeface="SimSun" panose="02010600030101010101" pitchFamily="2" charset="-122"/>
            </a:endParaRPr>
          </a:p>
          <a:p>
            <a:pPr marL="742950" lvl="1" indent="-285750" algn="just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Triggering method by uplink wake-up-signal using an existing signal/channel.</a:t>
            </a:r>
            <a:endParaRPr lang="ja-JP" altLang="ja-JP" sz="140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Wake-up-signal configuration provisioning to UE </a:t>
            </a:r>
            <a:endParaRPr lang="ja-JP" altLang="ja-JP" sz="140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altLang="ja-JP" sz="1400">
                <a:effectLst/>
                <a:ea typeface="SimSun" panose="02010600030101010101" pitchFamily="2" charset="-122"/>
              </a:rPr>
              <a:t>Note: No modification of SSB will be discussed under this objective</a:t>
            </a:r>
            <a:endParaRPr lang="ja-JP" altLang="ja-JP" sz="1400">
              <a:effectLst/>
              <a:ea typeface="SimSun" panose="02010600030101010101" pitchFamily="2" charset="-122"/>
            </a:endParaRPr>
          </a:p>
          <a:p>
            <a:pPr marL="742950" lvl="1" indent="-285750" algn="just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Information</a:t>
            </a:r>
            <a:r>
              <a:rPr lang="en-US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 exchange between gNBs at least for the configuration of wake-up signal, if necessary.</a:t>
            </a:r>
            <a:endParaRPr lang="ja-JP" altLang="ja-JP" sz="140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Checkpoint for normative work in RAN#105</a:t>
            </a:r>
            <a:endParaRPr lang="ja-JP" altLang="ja-JP" sz="1400">
              <a:effectLst/>
              <a:ea typeface="SimSun" panose="02010600030101010101" pitchFamily="2" charset="-122"/>
            </a:endParaRPr>
          </a:p>
          <a:p>
            <a:pPr marL="342900" lvl="0" indent="-342900" hangingPunct="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GB" altLang="ja-JP" sz="1400">
                <a:effectLst/>
                <a:ea typeface="SimSun" panose="02010600030101010101" pitchFamily="2" charset="-122"/>
              </a:rPr>
              <a:t>Specify adaptation of common signal/channel transmissions. [RAN1/2/3/4]</a:t>
            </a:r>
            <a:endParaRPr lang="ja-JP" altLang="ja-JP" sz="1400">
              <a:effectLst/>
              <a:ea typeface="SimSun" panose="02010600030101010101" pitchFamily="2" charset="-122"/>
            </a:endParaRPr>
          </a:p>
          <a:p>
            <a:pPr marL="742950" lvl="1" indent="-285750" algn="just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Adaptation of SSB in time domain, e.g. adapting periodicity </a:t>
            </a:r>
            <a:endParaRPr lang="ja-JP" altLang="ja-JP" sz="140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Adaptation of PRACH in time domain</a:t>
            </a:r>
            <a:endParaRPr lang="ja-JP" altLang="ja-JP" sz="140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 algn="just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Study adaptation of PRACH in spatial domain, e.g. non-uniform PRACH resources per SSB, and specify if found beneficial</a:t>
            </a:r>
            <a:endParaRPr lang="ja-JP" altLang="ja-JP" sz="140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altLang="ja-JP" sz="1400">
                <a:effectLst/>
                <a:ea typeface="SimSun" panose="02010600030101010101" pitchFamily="2" charset="-122"/>
              </a:rPr>
              <a:t>This study is to be done in 2Q’2024 only</a:t>
            </a:r>
            <a:endParaRPr lang="ja-JP" altLang="ja-JP" sz="1400">
              <a:effectLst/>
              <a:ea typeface="SimSun" panose="02010600030101010101" pitchFamily="2" charset="-122"/>
            </a:endParaRPr>
          </a:p>
          <a:p>
            <a:pPr marL="742950" lvl="1" indent="-285750" algn="just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Adaptation of paging occasions including confining the paging occasions in the time domain</a:t>
            </a:r>
            <a:endParaRPr lang="ja-JP" altLang="ja-JP" sz="140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 algn="just" hangingPunct="0">
              <a:spcBef>
                <a:spcPts val="0"/>
              </a:spcBef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altLang="ja-JP" sz="1400">
                <a:effectLst/>
                <a:ea typeface="SimSun" panose="02010600030101010101" pitchFamily="2" charset="-122"/>
              </a:rPr>
              <a:t>Note: there shall be no paging latency increase</a:t>
            </a:r>
            <a:endParaRPr lang="ja-JP" altLang="ja-JP" sz="1400">
              <a:effectLst/>
              <a:ea typeface="SimSun" panose="02010600030101010101" pitchFamily="2" charset="-122"/>
            </a:endParaRPr>
          </a:p>
          <a:p>
            <a:pPr marL="742950" lvl="1" indent="-285750" algn="just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altLang="ja-JP" sz="140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Note: there shall be no negative impact to legacy UEs, unless significant benefits are shown </a:t>
            </a:r>
            <a:endParaRPr lang="ja-JP" altLang="ja-JP" sz="100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FBD30-47A7-8442-ABE7-651D23CAB065}" type="slidenum">
              <a:rPr lang="fr-FR" altLang="fr-FR" smtClean="0"/>
              <a:pPr/>
              <a:t>2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336287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Discussion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4525963"/>
          </a:xfrm>
        </p:spPr>
        <p:txBody>
          <a:bodyPr/>
          <a:lstStyle/>
          <a:p>
            <a:pPr lvl="0"/>
            <a:r>
              <a:rPr lang="en-US" sz="2000"/>
              <a:t>Obj#2 deals with on-demand </a:t>
            </a:r>
            <a:r>
              <a:rPr lang="en-US" sz="2000">
                <a:solidFill>
                  <a:srgbClr val="00B050"/>
                </a:solidFill>
              </a:rPr>
              <a:t>SIB1</a:t>
            </a:r>
            <a:r>
              <a:rPr lang="en-US" sz="2000"/>
              <a:t> for idle/inactive mode, while obj#3 deals with </a:t>
            </a:r>
            <a:r>
              <a:rPr lang="en-US" sz="2000">
                <a:solidFill>
                  <a:srgbClr val="00B0F0"/>
                </a:solidFill>
              </a:rPr>
              <a:t>SSB, PO and PRACH</a:t>
            </a:r>
            <a:r>
              <a:rPr lang="en-US" sz="2000"/>
              <a:t>.</a:t>
            </a:r>
          </a:p>
          <a:p>
            <a:pPr lvl="1"/>
            <a:r>
              <a:rPr lang="en-US" sz="1600"/>
              <a:t>Joint discussion among </a:t>
            </a:r>
            <a:r>
              <a:rPr lang="en-US" sz="1600">
                <a:solidFill>
                  <a:srgbClr val="00B050"/>
                </a:solidFill>
              </a:rPr>
              <a:t>SIB1</a:t>
            </a:r>
            <a:r>
              <a:rPr lang="en-US" sz="1600"/>
              <a:t>, other SIBs, </a:t>
            </a:r>
            <a:r>
              <a:rPr lang="en-US" sz="1600">
                <a:solidFill>
                  <a:srgbClr val="00B0F0"/>
                </a:solidFill>
              </a:rPr>
              <a:t>SSB, PO and PRACH </a:t>
            </a:r>
            <a:r>
              <a:rPr lang="en-US" sz="1600"/>
              <a:t>would lead unified/simplified design with better NES gain. </a:t>
            </a:r>
            <a:endParaRPr lang="en-US" sz="2000"/>
          </a:p>
          <a:p>
            <a:endParaRPr lang="en-US" sz="2000"/>
          </a:p>
          <a:p>
            <a:r>
              <a:rPr lang="en-US" sz="2000"/>
              <a:t>Single cell deployment with </a:t>
            </a:r>
            <a:r>
              <a:rPr lang="pl-PL" sz="2000"/>
              <a:t>SIB1, SSB, PO and PRACH </a:t>
            </a:r>
            <a:r>
              <a:rPr lang="en-US" sz="2000"/>
              <a:t>modification would not be backward compatible for legacy UEs.</a:t>
            </a:r>
          </a:p>
          <a:p>
            <a:pPr lvl="1"/>
            <a:r>
              <a:rPr lang="en-US" altLang="ja-JP" sz="1600"/>
              <a:t>Focus on multi-cell deployment i.e. cell A and NES Cell.</a:t>
            </a:r>
          </a:p>
          <a:p>
            <a:pPr lvl="1"/>
            <a:r>
              <a:rPr lang="en-US" altLang="ja-JP" sz="1600"/>
              <a:t>Backward compatibility is covered by cell A.</a:t>
            </a:r>
            <a:endParaRPr lang="en-US" altLang="ja-JP" sz="2000"/>
          </a:p>
          <a:p>
            <a:pPr marL="457200" lvl="1" indent="0">
              <a:buNone/>
            </a:pPr>
            <a:endParaRPr lang="en-US" sz="1600"/>
          </a:p>
          <a:p>
            <a:pPr lvl="1"/>
            <a:endParaRPr lang="en-US" sz="1600"/>
          </a:p>
          <a:p>
            <a:pPr lvl="1"/>
            <a:endParaRPr lang="en-US" sz="1600"/>
          </a:p>
          <a:p>
            <a:pPr lvl="0"/>
            <a:endParaRPr lang="en-US" sz="2000"/>
          </a:p>
          <a:p>
            <a:pPr lvl="0"/>
            <a:endParaRPr lang="en-US" sz="200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FBD30-47A7-8442-ABE7-651D23CAB065}" type="slidenum">
              <a:rPr lang="fr-FR" altLang="fr-FR" smtClean="0"/>
              <a:pPr/>
              <a:t>3</a:t>
            </a:fld>
            <a:endParaRPr lang="fr-FR" altLang="fr-FR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19AF9DEB-776E-1EBE-E706-8A324FC02F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4475495"/>
            <a:ext cx="2514600" cy="1323975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97676F4-41BF-8754-AB80-F666F59D4F7B}"/>
              </a:ext>
            </a:extLst>
          </p:cNvPr>
          <p:cNvSpPr txBox="1"/>
          <p:nvPr/>
        </p:nvSpPr>
        <p:spPr>
          <a:xfrm>
            <a:off x="3560062" y="5071485"/>
            <a:ext cx="947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>
                <a:solidFill>
                  <a:srgbClr val="00B0F0"/>
                </a:solidFill>
              </a:rPr>
              <a:t>NES Cell</a:t>
            </a:r>
            <a:endParaRPr kumimoji="1" lang="ja-JP" altLang="en-US">
              <a:solidFill>
                <a:srgbClr val="00B0F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F9509AD-163A-D216-8705-A747E84D0127}"/>
              </a:ext>
            </a:extLst>
          </p:cNvPr>
          <p:cNvSpPr txBox="1"/>
          <p:nvPr/>
        </p:nvSpPr>
        <p:spPr>
          <a:xfrm>
            <a:off x="2216114" y="4943842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>
                <a:solidFill>
                  <a:srgbClr val="00B050"/>
                </a:solidFill>
              </a:rPr>
              <a:t>Cell A</a:t>
            </a:r>
            <a:endParaRPr kumimoji="1" lang="ja-JP" alt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811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Discussion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4525963"/>
          </a:xfrm>
        </p:spPr>
        <p:txBody>
          <a:bodyPr/>
          <a:lstStyle/>
          <a:p>
            <a:r>
              <a:rPr lang="en-US" altLang="ja-JP" sz="2000"/>
              <a:t>Resource of IDLE/INACTIVE UEs does not scale to the number of camped IDLE/INACTIVE UEs so much. Constant overhead is required even no camped UEs.</a:t>
            </a:r>
          </a:p>
          <a:p>
            <a:pPr lvl="1"/>
            <a:r>
              <a:rPr lang="en-US" altLang="ja-JP" sz="1600"/>
              <a:t>IDLE/INACTIVE UEs should be accumulated to Cell A with backward compatible manner. </a:t>
            </a:r>
          </a:p>
          <a:p>
            <a:r>
              <a:rPr lang="en-US" altLang="ja-JP" sz="2000"/>
              <a:t>Resource of CONNECTED UEs changes dramatically based on the traffic situation and its situation is basically known by NW.</a:t>
            </a:r>
          </a:p>
          <a:p>
            <a:pPr lvl="1"/>
            <a:r>
              <a:rPr lang="en-US" altLang="ja-JP" sz="1600"/>
              <a:t>NES Cell should focus CONNECTED UEs for maximizing NES gain.</a:t>
            </a:r>
          </a:p>
          <a:p>
            <a:pPr lvl="1"/>
            <a:endParaRPr lang="en-US" sz="1600"/>
          </a:p>
          <a:p>
            <a:pPr lvl="1"/>
            <a:endParaRPr lang="en-US" sz="1600"/>
          </a:p>
          <a:p>
            <a:pPr lvl="1"/>
            <a:endParaRPr lang="en-US" sz="1600"/>
          </a:p>
          <a:p>
            <a:pPr lvl="0"/>
            <a:endParaRPr lang="en-US" sz="2000"/>
          </a:p>
          <a:p>
            <a:pPr lvl="0"/>
            <a:endParaRPr lang="en-US" sz="200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FBD30-47A7-8442-ABE7-651D23CAB065}" type="slidenum">
              <a:rPr lang="fr-FR" altLang="fr-FR" smtClean="0"/>
              <a:pPr/>
              <a:t>4</a:t>
            </a:fld>
            <a:endParaRPr lang="fr-FR" altLang="fr-FR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886EB383-F43C-B532-59B2-09BE077DD6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721953"/>
              </p:ext>
            </p:extLst>
          </p:nvPr>
        </p:nvGraphicFramePr>
        <p:xfrm>
          <a:off x="606388" y="4406757"/>
          <a:ext cx="7931223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3981447127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181810695"/>
                    </a:ext>
                  </a:extLst>
                </a:gridCol>
                <a:gridCol w="3538735">
                  <a:extLst>
                    <a:ext uri="{9D8B030D-6E8A-4147-A177-3AD203B41FA5}">
                      <a16:colId xmlns:a16="http://schemas.microsoft.com/office/drawing/2014/main" val="25808405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/>
                        <a:t>Legacy UEs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/>
                        <a:t>New UEs</a:t>
                      </a:r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78994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/>
                        <a:t>Cell A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/>
                        <a:t>IDLE/INACTIVE/CONNECTED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/>
                        <a:t>IDLE/INACTIVE/CONNECTED</a:t>
                      </a:r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5328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/>
                        <a:t>NES Cell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/>
                        <a:t>Not supported</a:t>
                      </a:r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/>
                        <a:t>CONNECTED</a:t>
                      </a:r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972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9873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Discussion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4525963"/>
          </a:xfrm>
        </p:spPr>
        <p:txBody>
          <a:bodyPr/>
          <a:lstStyle/>
          <a:p>
            <a:pPr lvl="0"/>
            <a:r>
              <a:rPr lang="en-US" sz="2000"/>
              <a:t>In order to have cell densitification gain, NES cell coverage can be part of Cell A. i.e. multiple NES Cells in Cell A coverage.</a:t>
            </a:r>
          </a:p>
          <a:p>
            <a:pPr lvl="1"/>
            <a:r>
              <a:rPr lang="en-US" sz="1600"/>
              <a:t>Which NES Cell should be “ON” needs to be known to network. i.e. periodic signal may be required for NES Cell. NES Cell should be detectable by UEs.</a:t>
            </a:r>
            <a:endParaRPr lang="en-US" sz="2000"/>
          </a:p>
          <a:p>
            <a:pPr lvl="0"/>
            <a:r>
              <a:rPr lang="en-US" sz="2000"/>
              <a:t>In order to maximize NES gain, no periodic signal from NES Cell case should be also supported. </a:t>
            </a:r>
          </a:p>
          <a:p>
            <a:pPr lvl="1"/>
            <a:r>
              <a:rPr lang="en-US" sz="1600"/>
              <a:t>Cell A and NES Cell are same coverage, which is one of typical deployment of carrier aggregation.</a:t>
            </a:r>
          </a:p>
          <a:p>
            <a:r>
              <a:rPr lang="en-US" sz="2000"/>
              <a:t>For NES gain of quick adaptation, Cell A and NES Cell should share same MAC i.e similar condition with carrier aggregation. This can reduce TU load.</a:t>
            </a:r>
          </a:p>
          <a:p>
            <a:pPr marL="457200" lvl="1" indent="0">
              <a:buNone/>
            </a:pPr>
            <a:endParaRPr lang="en-US" sz="1600"/>
          </a:p>
          <a:p>
            <a:pPr lvl="1"/>
            <a:endParaRPr lang="en-US" sz="1600"/>
          </a:p>
          <a:p>
            <a:pPr marL="457200" lvl="1" indent="0">
              <a:buNone/>
            </a:pPr>
            <a:endParaRPr lang="en-US" sz="1600"/>
          </a:p>
          <a:p>
            <a:pPr lvl="1"/>
            <a:endParaRPr lang="en-US" sz="1600"/>
          </a:p>
          <a:p>
            <a:pPr lvl="0"/>
            <a:endParaRPr lang="en-US" sz="2000"/>
          </a:p>
          <a:p>
            <a:pPr lvl="0"/>
            <a:endParaRPr lang="en-US" sz="200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1243877" y="6331433"/>
            <a:ext cx="2133600" cy="365125"/>
          </a:xfrm>
        </p:spPr>
        <p:txBody>
          <a:bodyPr/>
          <a:lstStyle/>
          <a:p>
            <a:fld id="{CB9FBD30-47A7-8442-ABE7-651D23CAB065}" type="slidenum">
              <a:rPr lang="fr-FR" altLang="fr-FR" smtClean="0"/>
              <a:pPr/>
              <a:t>5</a:t>
            </a:fld>
            <a:endParaRPr lang="fr-FR" altLang="fr-FR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8249A7F-5DF4-793A-C684-725328A29E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093" y="5098293"/>
            <a:ext cx="2581275" cy="1333500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60F5FF08-9699-2EBD-EFDB-CE18A50B30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645" y="5107818"/>
            <a:ext cx="2514600" cy="1323975"/>
          </a:xfrm>
          <a:prstGeom prst="rect">
            <a:avLst/>
          </a:prstGeom>
        </p:spPr>
      </p:pic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733DDBE-31C1-E464-FFF2-5E11FB2FD19B}"/>
              </a:ext>
            </a:extLst>
          </p:cNvPr>
          <p:cNvSpPr txBox="1"/>
          <p:nvPr/>
        </p:nvSpPr>
        <p:spPr>
          <a:xfrm>
            <a:off x="4871045" y="5242135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>
                <a:solidFill>
                  <a:srgbClr val="00B050"/>
                </a:solidFill>
              </a:rPr>
              <a:t>Cell A</a:t>
            </a:r>
            <a:endParaRPr kumimoji="1" lang="ja-JP" altLang="en-US">
              <a:solidFill>
                <a:srgbClr val="00B050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76674F6-96AB-6975-A43F-841BB8D0A90C}"/>
              </a:ext>
            </a:extLst>
          </p:cNvPr>
          <p:cNvSpPr txBox="1"/>
          <p:nvPr/>
        </p:nvSpPr>
        <p:spPr>
          <a:xfrm>
            <a:off x="6481508" y="6372036"/>
            <a:ext cx="947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>
                <a:solidFill>
                  <a:srgbClr val="00B0F0"/>
                </a:solidFill>
              </a:rPr>
              <a:t>NES Cell</a:t>
            </a:r>
            <a:endParaRPr kumimoji="1" lang="ja-JP" altLang="en-US">
              <a:solidFill>
                <a:srgbClr val="00B0F0"/>
              </a:solidFill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1D35234D-E53A-B0AF-0BEC-181E3F171444}"/>
              </a:ext>
            </a:extLst>
          </p:cNvPr>
          <p:cNvSpPr txBox="1"/>
          <p:nvPr/>
        </p:nvSpPr>
        <p:spPr>
          <a:xfrm>
            <a:off x="2562963" y="5703808"/>
            <a:ext cx="947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>
                <a:solidFill>
                  <a:srgbClr val="00B0F0"/>
                </a:solidFill>
              </a:rPr>
              <a:t>NES Cell</a:t>
            </a:r>
            <a:endParaRPr kumimoji="1" lang="ja-JP" altLang="en-US">
              <a:solidFill>
                <a:srgbClr val="00B0F0"/>
              </a:solidFill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BFAE459-026E-FC12-EC39-4340EF4158AF}"/>
              </a:ext>
            </a:extLst>
          </p:cNvPr>
          <p:cNvSpPr txBox="1"/>
          <p:nvPr/>
        </p:nvSpPr>
        <p:spPr>
          <a:xfrm>
            <a:off x="1219015" y="5576165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>
                <a:solidFill>
                  <a:srgbClr val="00B050"/>
                </a:solidFill>
              </a:rPr>
              <a:t>Cell A</a:t>
            </a:r>
            <a:endParaRPr kumimoji="1" lang="ja-JP" altLang="en-US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215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Proposal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pPr lvl="0"/>
            <a:r>
              <a:rPr lang="en-US" sz="2000"/>
              <a:t>Joint discussion among SIB1, SSB, PO and PRACH i.e. joint discussion of obj#2 and obj#3.</a:t>
            </a:r>
          </a:p>
          <a:p>
            <a:pPr lvl="0"/>
            <a:r>
              <a:rPr lang="en-US" altLang="ja-JP" sz="2000"/>
              <a:t>Focus on multi-cell deployment</a:t>
            </a:r>
          </a:p>
          <a:p>
            <a:pPr lvl="1"/>
            <a:r>
              <a:rPr lang="en-US" altLang="ja-JP" sz="1600"/>
              <a:t>IDLE/INACTIVE UEs should be accumulated to Cell A with backward compatible manner.</a:t>
            </a:r>
          </a:p>
          <a:p>
            <a:pPr lvl="1"/>
            <a:r>
              <a:rPr lang="en-US" altLang="ja-JP" sz="1600"/>
              <a:t>NES Cell should focus CONNECTED UEs for maximize NES gain. </a:t>
            </a:r>
          </a:p>
          <a:p>
            <a:pPr lvl="1"/>
            <a:r>
              <a:rPr lang="en-US" altLang="ja-JP" sz="1600"/>
              <a:t>NES Cell coverage can be same or part of Cell A coverage.</a:t>
            </a:r>
          </a:p>
          <a:p>
            <a:pPr lvl="1"/>
            <a:r>
              <a:rPr lang="en-US" altLang="ja-JP" sz="1600"/>
              <a:t>For NES gain of quick adaptation, Cell A and NES Cell should share same MAC i.e similar condition with carrier aggregation. This can reduce TU load.</a:t>
            </a:r>
          </a:p>
          <a:p>
            <a:pPr marL="457200" lvl="1" indent="0">
              <a:buNone/>
            </a:pPr>
            <a:endParaRPr lang="en-US" altLang="ja-JP" sz="1600"/>
          </a:p>
          <a:p>
            <a:pPr lvl="1"/>
            <a:endParaRPr lang="en-US" altLang="ja-JP" sz="1600"/>
          </a:p>
          <a:p>
            <a:pPr lvl="1"/>
            <a:endParaRPr lang="en-US" sz="1600"/>
          </a:p>
          <a:p>
            <a:pPr lvl="0"/>
            <a:endParaRPr lang="en-US" sz="200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FBD30-47A7-8442-ABE7-651D23CAB065}" type="slidenum">
              <a:rPr lang="fr-FR" altLang="fr-FR" smtClean="0"/>
              <a:pPr/>
              <a:t>6</a:t>
            </a:fld>
            <a:endParaRPr lang="fr-FR" altLang="fr-FR" dirty="0"/>
          </a:p>
        </p:txBody>
      </p:sp>
    </p:spTree>
    <p:extLst>
      <p:ext uri="{BB962C8B-B14F-4D97-AF65-F5344CB8AC3E}">
        <p14:creationId xmlns:p14="http://schemas.microsoft.com/office/powerpoint/2010/main" val="31501331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780</Words>
  <Application>Microsoft Office PowerPoint</Application>
  <PresentationFormat>画面に合わせる (4:3)</PresentationFormat>
  <Paragraphs>85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SimSun</vt:lpstr>
      <vt:lpstr>Arial</vt:lpstr>
      <vt:lpstr>Calibri</vt:lpstr>
      <vt:lpstr>Times New Roman</vt:lpstr>
      <vt:lpstr>Thème Office</vt:lpstr>
      <vt:lpstr>Scope discussion on  Enhancements of Network energy savings  for NR</vt:lpstr>
      <vt:lpstr>Background</vt:lpstr>
      <vt:lpstr>Discussion</vt:lpstr>
      <vt:lpstr>Discussion</vt:lpstr>
      <vt:lpstr>Discussion</vt:lpstr>
      <vt:lpstr>Proposal</vt:lpstr>
    </vt:vector>
  </TitlesOfParts>
  <Company>Thales SPACE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NR-NTN normative activity</dc:title>
  <dc:creator>Nicolas</dc:creator>
  <cp:lastModifiedBy>Hidetoshi Suzuki 13</cp:lastModifiedBy>
  <cp:revision>657</cp:revision>
  <cp:lastPrinted>2021-06-02T10:16:34Z</cp:lastPrinted>
  <dcterms:created xsi:type="dcterms:W3CDTF">2019-11-22T07:43:51Z</dcterms:created>
  <dcterms:modified xsi:type="dcterms:W3CDTF">2024-03-11T12:16:10Z</dcterms:modified>
</cp:coreProperties>
</file>