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55" r:id="rId3"/>
    <p:sldMasterId id="2147483656" r:id="rId4"/>
  </p:sldMasterIdLst>
  <p:notesMasterIdLst>
    <p:notesMasterId r:id="rId10"/>
  </p:notesMasterIdLst>
  <p:handoutMasterIdLst>
    <p:handoutMasterId r:id="rId11"/>
  </p:handoutMasterIdLst>
  <p:sldIdLst>
    <p:sldId id="626" r:id="rId5"/>
    <p:sldId id="624" r:id="rId6"/>
    <p:sldId id="622" r:id="rId7"/>
    <p:sldId id="619" r:id="rId8"/>
    <p:sldId id="478" r:id="rId9"/>
  </p:sldIdLst>
  <p:sldSz cx="9144000" cy="5143500" type="screen16x9"/>
  <p:notesSz cx="6646863" cy="9777413"/>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79">
          <p15:clr>
            <a:srgbClr val="A4A3A4"/>
          </p15:clr>
        </p15:guide>
        <p15:guide id="2" pos="209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3" name="lsn-1123" initials="C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F9"/>
    <a:srgbClr val="0070C0"/>
    <a:srgbClr val="C9E8FF"/>
    <a:srgbClr val="37A9FF"/>
    <a:srgbClr val="FFFFFF"/>
    <a:srgbClr val="B94A00"/>
    <a:srgbClr val="FF9966"/>
    <a:srgbClr val="66CCFF"/>
    <a:srgbClr val="0000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66" autoAdjust="0"/>
    <p:restoredTop sz="95745" autoAdjust="0"/>
  </p:normalViewPr>
  <p:slideViewPr>
    <p:cSldViewPr showGuides="1">
      <p:cViewPr varScale="1">
        <p:scale>
          <a:sx n="97" d="100"/>
          <a:sy n="97" d="100"/>
        </p:scale>
        <p:origin x="468" y="6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079"/>
        <p:guide pos="209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881032" cy="489340"/>
          </a:xfrm>
          <a:prstGeom prst="rect">
            <a:avLst/>
          </a:prstGeom>
        </p:spPr>
        <p:txBody>
          <a:bodyPr vert="horz" lIns="90079" tIns="45039" rIns="90079" bIns="45039" rtlCol="0"/>
          <a:lstStyle>
            <a:lvl1pPr algn="l">
              <a:defRPr sz="1100"/>
            </a:lvl1pPr>
          </a:lstStyle>
          <a:p>
            <a:endParaRPr lang="zh-CN" altLang="en-US"/>
          </a:p>
        </p:txBody>
      </p:sp>
      <p:sp>
        <p:nvSpPr>
          <p:cNvPr id="3" name="日期占位符 2"/>
          <p:cNvSpPr>
            <a:spLocks noGrp="1"/>
          </p:cNvSpPr>
          <p:nvPr>
            <p:ph type="dt" sz="quarter" idx="1"/>
          </p:nvPr>
        </p:nvSpPr>
        <p:spPr>
          <a:xfrm>
            <a:off x="3764280" y="1"/>
            <a:ext cx="2881032" cy="489340"/>
          </a:xfrm>
          <a:prstGeom prst="rect">
            <a:avLst/>
          </a:prstGeom>
        </p:spPr>
        <p:txBody>
          <a:bodyPr vert="horz" lIns="90079" tIns="45039" rIns="90079" bIns="45039" rtlCol="0"/>
          <a:lstStyle>
            <a:lvl1pPr algn="r">
              <a:defRPr sz="1100"/>
            </a:lvl1pPr>
          </a:lstStyle>
          <a:p>
            <a:fld id="{150A64BD-23B2-4E7A-9730-6D4935F9BFD0}" type="datetimeFigureOut">
              <a:rPr lang="zh-CN" altLang="en-US" smtClean="0"/>
              <a:t>2024/3/11</a:t>
            </a:fld>
            <a:endParaRPr lang="zh-CN" altLang="en-US"/>
          </a:p>
        </p:txBody>
      </p:sp>
      <p:sp>
        <p:nvSpPr>
          <p:cNvPr id="4" name="页脚占位符 3"/>
          <p:cNvSpPr>
            <a:spLocks noGrp="1"/>
          </p:cNvSpPr>
          <p:nvPr>
            <p:ph type="ftr" sz="quarter" idx="2"/>
          </p:nvPr>
        </p:nvSpPr>
        <p:spPr>
          <a:xfrm>
            <a:off x="0" y="9286511"/>
            <a:ext cx="2881032" cy="489340"/>
          </a:xfrm>
          <a:prstGeom prst="rect">
            <a:avLst/>
          </a:prstGeom>
        </p:spPr>
        <p:txBody>
          <a:bodyPr vert="horz" lIns="90079" tIns="45039" rIns="90079" bIns="45039"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764280" y="9286511"/>
            <a:ext cx="2881032" cy="489340"/>
          </a:xfrm>
          <a:prstGeom prst="rect">
            <a:avLst/>
          </a:prstGeom>
        </p:spPr>
        <p:txBody>
          <a:bodyPr vert="horz" lIns="90079" tIns="45039" rIns="90079" bIns="45039" rtlCol="0" anchor="b"/>
          <a:lstStyle>
            <a:lvl1pPr algn="r">
              <a:defRPr sz="1100"/>
            </a:lvl1pPr>
          </a:lstStyle>
          <a:p>
            <a:fld id="{75CFB782-A460-437C-BCC9-505A30A58B4E}"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0307" cy="488870"/>
          </a:xfrm>
          <a:prstGeom prst="rect">
            <a:avLst/>
          </a:prstGeom>
        </p:spPr>
        <p:txBody>
          <a:bodyPr vert="horz" lIns="90079" tIns="45039" rIns="90079" bIns="45039" rtlCol="0"/>
          <a:lstStyle>
            <a:lvl1pPr algn="l" fontAlgn="auto">
              <a:spcBef>
                <a:spcPts val="0"/>
              </a:spcBef>
              <a:spcAft>
                <a:spcPts val="0"/>
              </a:spcAft>
              <a:defRPr sz="1100">
                <a:latin typeface="+mn-lt"/>
                <a:ea typeface="+mn-ea"/>
              </a:defRPr>
            </a:lvl1pPr>
          </a:lstStyle>
          <a:p>
            <a:pPr>
              <a:defRPr/>
            </a:pPr>
            <a:endParaRPr lang="en-US"/>
          </a:p>
        </p:txBody>
      </p:sp>
      <p:sp>
        <p:nvSpPr>
          <p:cNvPr id="3" name="Date Placeholder 2"/>
          <p:cNvSpPr>
            <a:spLocks noGrp="1"/>
          </p:cNvSpPr>
          <p:nvPr>
            <p:ph type="dt" idx="1"/>
          </p:nvPr>
        </p:nvSpPr>
        <p:spPr>
          <a:xfrm>
            <a:off x="3765020" y="1"/>
            <a:ext cx="2880307" cy="488870"/>
          </a:xfrm>
          <a:prstGeom prst="rect">
            <a:avLst/>
          </a:prstGeom>
        </p:spPr>
        <p:txBody>
          <a:bodyPr vert="horz" lIns="90079" tIns="45039" rIns="90079" bIns="45039" rtlCol="0"/>
          <a:lstStyle>
            <a:lvl1pPr algn="r" fontAlgn="auto">
              <a:spcBef>
                <a:spcPts val="0"/>
              </a:spcBef>
              <a:spcAft>
                <a:spcPts val="0"/>
              </a:spcAft>
              <a:defRPr sz="1100">
                <a:latin typeface="+mn-lt"/>
                <a:ea typeface="+mn-ea"/>
              </a:defRPr>
            </a:lvl1pPr>
          </a:lstStyle>
          <a:p>
            <a:pPr>
              <a:defRPr/>
            </a:pPr>
            <a:fld id="{2CA20A83-B52E-40D0-8C5B-5BB10619EF4E}" type="datetimeFigureOut">
              <a:rPr lang="en-US"/>
              <a:t>3/11/2024</a:t>
            </a:fld>
            <a:endParaRPr lang="en-US"/>
          </a:p>
        </p:txBody>
      </p:sp>
      <p:sp>
        <p:nvSpPr>
          <p:cNvPr id="4" name="Slide Image Placeholder 3"/>
          <p:cNvSpPr>
            <a:spLocks noGrp="1" noRot="1" noChangeAspect="1"/>
          </p:cNvSpPr>
          <p:nvPr>
            <p:ph type="sldImg" idx="2"/>
          </p:nvPr>
        </p:nvSpPr>
        <p:spPr>
          <a:xfrm>
            <a:off x="65088" y="731838"/>
            <a:ext cx="6516687" cy="3667125"/>
          </a:xfrm>
          <a:prstGeom prst="rect">
            <a:avLst/>
          </a:prstGeom>
          <a:noFill/>
          <a:ln w="12700">
            <a:solidFill>
              <a:prstClr val="black"/>
            </a:solidFill>
          </a:ln>
        </p:spPr>
        <p:txBody>
          <a:bodyPr vert="horz" lIns="90079" tIns="45039" rIns="90079" bIns="45039" rtlCol="0" anchor="ctr"/>
          <a:lstStyle/>
          <a:p>
            <a:pPr lvl="0"/>
            <a:endParaRPr lang="en-US" noProof="0"/>
          </a:p>
        </p:txBody>
      </p:sp>
      <p:sp>
        <p:nvSpPr>
          <p:cNvPr id="5" name="Notes Placeholder 4"/>
          <p:cNvSpPr>
            <a:spLocks noGrp="1"/>
          </p:cNvSpPr>
          <p:nvPr>
            <p:ph type="body" sz="quarter" idx="3"/>
          </p:nvPr>
        </p:nvSpPr>
        <p:spPr>
          <a:xfrm>
            <a:off x="664687" y="4644272"/>
            <a:ext cx="5317490" cy="4399835"/>
          </a:xfrm>
          <a:prstGeom prst="rect">
            <a:avLst/>
          </a:prstGeom>
        </p:spPr>
        <p:txBody>
          <a:bodyPr vert="horz" lIns="90079" tIns="45039" rIns="90079" bIns="4503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286846"/>
            <a:ext cx="2880307" cy="488870"/>
          </a:xfrm>
          <a:prstGeom prst="rect">
            <a:avLst/>
          </a:prstGeom>
        </p:spPr>
        <p:txBody>
          <a:bodyPr vert="horz" lIns="90079" tIns="45039" rIns="90079" bIns="45039" rtlCol="0" anchor="b"/>
          <a:lstStyle>
            <a:lvl1pPr algn="l" fontAlgn="auto">
              <a:spcBef>
                <a:spcPts val="0"/>
              </a:spcBef>
              <a:spcAft>
                <a:spcPts val="0"/>
              </a:spcAft>
              <a:defRPr sz="11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765020" y="9286846"/>
            <a:ext cx="2880307" cy="488870"/>
          </a:xfrm>
          <a:prstGeom prst="rect">
            <a:avLst/>
          </a:prstGeom>
        </p:spPr>
        <p:txBody>
          <a:bodyPr vert="horz" lIns="90079" tIns="45039" rIns="90079" bIns="45039" rtlCol="0" anchor="b"/>
          <a:lstStyle>
            <a:lvl1pPr algn="r" fontAlgn="auto">
              <a:spcBef>
                <a:spcPts val="0"/>
              </a:spcBef>
              <a:spcAft>
                <a:spcPts val="0"/>
              </a:spcAft>
              <a:defRPr sz="1100">
                <a:latin typeface="+mn-lt"/>
                <a:ea typeface="+mn-ea"/>
              </a:defRPr>
            </a:lvl1pPr>
          </a:lstStyle>
          <a:p>
            <a:pPr>
              <a:defRPr/>
            </a:pPr>
            <a:fld id="{47CAF8E6-9DB6-446E-839F-9B72203145F0}" type="slidenum">
              <a:rPr lang="en-US"/>
              <a:t>‹#›</a:t>
            </a:fld>
            <a:endParaRPr lang="en-US"/>
          </a:p>
        </p:txBody>
      </p:sp>
    </p:spTree>
    <p:extLst>
      <p:ext uri="{BB962C8B-B14F-4D97-AF65-F5344CB8AC3E}">
        <p14:creationId xmlns:p14="http://schemas.microsoft.com/office/powerpoint/2010/main" val="296907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886610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2</a:t>
            </a:fld>
            <a:endParaRPr lang="en-US"/>
          </a:p>
        </p:txBody>
      </p:sp>
    </p:spTree>
    <p:extLst>
      <p:ext uri="{BB962C8B-B14F-4D97-AF65-F5344CB8AC3E}">
        <p14:creationId xmlns:p14="http://schemas.microsoft.com/office/powerpoint/2010/main" val="4083550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anose="02010600040101010101"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4"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anose="020B0503020204020204" pitchFamily="34" charset="-122"/>
                <a:cs typeface="+mn-cs"/>
              </a:rPr>
              <a:t>Becoming a World-class Integrated Information Service Provider</a:t>
            </a:r>
            <a:endParaRPr lang="zh-CN" altLang="en-US" sz="1600" b="1" dirty="0">
              <a:solidFill>
                <a:srgbClr val="D65700"/>
              </a:solidFill>
              <a:latin typeface="+mn-lt"/>
              <a:ea typeface="微软雅黑" panose="020B0503020204020204" pitchFamily="34" charset="-122"/>
            </a:endParaRPr>
          </a:p>
        </p:txBody>
      </p:sp>
      <p:sp>
        <p:nvSpPr>
          <p:cNvPr id="18" name="Rectangle 6"/>
          <p:cNvSpPr txBox="1">
            <a:spLocks noChangeArrowheads="1"/>
          </p:cNvSpPr>
          <p:nvPr userDrawn="1"/>
        </p:nvSpPr>
        <p:spPr>
          <a:xfrm>
            <a:off x="5724302" y="4860000"/>
            <a:ext cx="1223963" cy="216024"/>
          </a:xfrm>
          <a:prstGeom prst="rect">
            <a:avLst/>
          </a:prstGeom>
        </p:spPr>
        <p:txBody>
          <a:bodyPr vert="horz" lIns="91440" tIns="45720" rIns="91440" bIns="45720" rtlCol="0" anchor="ct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anose="020B0503020204020204" pitchFamily="34" charset="-122"/>
                <a:ea typeface="微软雅黑" panose="020B0503020204020204" pitchFamily="34" charset="-122"/>
                <a:cs typeface="+mn-cs"/>
              </a:rPr>
              <a:t>‹#›</a:t>
            </a:fld>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8281194" y="4876006"/>
            <a:ext cx="1223963" cy="161925"/>
          </a:xfrm>
        </p:spPr>
        <p:txBody>
          <a:bodyPr/>
          <a:lstStyle>
            <a:lvl1pPr>
              <a:defRPr sz="1050"/>
            </a:lvl1pPr>
          </a:lstStyle>
          <a:p>
            <a:pPr>
              <a:defRPr/>
            </a:pPr>
            <a:fld id="{60E1D707-743A-4DE1-9ADF-A19E5F8506DA}" type="slidenum">
              <a:rPr lang="en-US" smtClean="0"/>
              <a:t>‹#›</a:t>
            </a:fld>
            <a:endParaRPr lang="en-US" dirty="0"/>
          </a:p>
        </p:txBody>
      </p:sp>
    </p:spTree>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lvl="0" indent="-292100" algn="ctr" fontAlgn="base">
              <a:spcBef>
                <a:spcPts val="0"/>
              </a:spcBef>
              <a:spcAft>
                <a:spcPts val="300"/>
              </a:spcAft>
              <a:buClr>
                <a:srgbClr val="000066"/>
              </a:buClr>
              <a:buSzPct val="70000"/>
            </a:pPr>
            <a:endParaRPr lang="zh-CN" altLang="en-US"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5"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anose="020B0503020204020204" pitchFamily="34" charset="-122"/>
                <a:ea typeface="微软雅黑" panose="020B0503020204020204"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Rectangle 6"/>
          <p:cNvSpPr>
            <a:spLocks noGrp="1" noChangeArrowheads="1"/>
          </p:cNvSpPr>
          <p:nvPr>
            <p:ph type="sldNum" sz="quarter" idx="10"/>
          </p:nvPr>
        </p:nvSpPr>
        <p:spPr>
          <a:xfrm>
            <a:off x="4500167" y="4858097"/>
            <a:ext cx="1223963" cy="161925"/>
          </a:xfrm>
        </p:spPr>
        <p:txBody>
          <a:bodyP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a:defRPr/>
            </a:pPr>
            <a:r>
              <a:rPr lang="en-US" altLang="zh-CN" dirty="0"/>
              <a:t>&lt;</a:t>
            </a:r>
            <a:fld id="{F8121519-15E4-4D74-9277-D34AB4062FE8}" type="slidenum">
              <a:rPr lang="en-US" altLang="zh-CN" smtClean="0"/>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4"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anose="020B0503020204020204" pitchFamily="34" charset="-122"/>
                <a:cs typeface="+mn-cs"/>
              </a:rPr>
              <a:t>Becoming a World-class Integrated Information Service Provider</a:t>
            </a:r>
            <a:endParaRPr lang="zh-CN" altLang="en-US" sz="1600" b="1" dirty="0">
              <a:solidFill>
                <a:srgbClr val="D65700"/>
              </a:solidFill>
              <a:latin typeface="+mn-lt"/>
              <a:ea typeface="微软雅黑" panose="020B0503020204020204" pitchFamily="34" charset="-122"/>
            </a:endParaRPr>
          </a:p>
        </p:txBody>
      </p:sp>
      <p:sp>
        <p:nvSpPr>
          <p:cNvPr id="18" name="Rectangle 6"/>
          <p:cNvSpPr txBox="1">
            <a:spLocks noChangeArrowheads="1"/>
          </p:cNvSpPr>
          <p:nvPr userDrawn="1"/>
        </p:nvSpPr>
        <p:spPr>
          <a:xfrm>
            <a:off x="5724302" y="4860000"/>
            <a:ext cx="1223963" cy="216024"/>
          </a:xfrm>
          <a:prstGeom prst="rect">
            <a:avLst/>
          </a:prstGeom>
        </p:spPr>
        <p:txBody>
          <a:bodyPr vert="horz" lIns="91440" tIns="45720" rIns="91440" bIns="45720" rtlCol="0" anchor="ct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anose="020B0503020204020204" pitchFamily="34" charset="-122"/>
                <a:ea typeface="微软雅黑" panose="020B0503020204020204" pitchFamily="34" charset="-122"/>
                <a:cs typeface="+mn-cs"/>
              </a:rPr>
              <a:t>‹#›</a:t>
            </a:fld>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anose="02010600040101010101"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8281194" y="4876006"/>
            <a:ext cx="1223963" cy="161925"/>
          </a:xfrm>
        </p:spPr>
        <p:txBody>
          <a:bodyPr/>
          <a:lstStyle>
            <a:lvl1pPr>
              <a:defRPr sz="1050"/>
            </a:lvl1pPr>
          </a:lstStyle>
          <a:p>
            <a:pPr>
              <a:defRPr/>
            </a:pPr>
            <a:fld id="{60E1D707-743A-4DE1-9ADF-A19E5F8506DA}" type="slidenum">
              <a:rPr lang="en-US" smtClean="0"/>
              <a:t>‹#›</a:t>
            </a:fld>
            <a:endParaRPr lang="en-US" dirty="0"/>
          </a:p>
        </p:txBody>
      </p:sp>
    </p:spTree>
  </p:cSld>
  <p:clrMapOvr>
    <a:masterClrMapping/>
  </p:clrMapOvr>
  <p:transition spd="med">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lvl="0" indent="-292100" algn="ctr" fontAlgn="base">
              <a:spcBef>
                <a:spcPts val="0"/>
              </a:spcBef>
              <a:spcAft>
                <a:spcPts val="300"/>
              </a:spcAft>
              <a:buClr>
                <a:srgbClr val="000066"/>
              </a:buClr>
              <a:buSzPct val="70000"/>
            </a:pPr>
            <a:endParaRPr lang="zh-CN" altLang="en-US"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5"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anose="020B0503020204020204" pitchFamily="34" charset="-122"/>
                <a:ea typeface="微软雅黑" panose="020B0503020204020204"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Rectangle 6"/>
          <p:cNvSpPr>
            <a:spLocks noGrp="1" noChangeArrowheads="1"/>
          </p:cNvSpPr>
          <p:nvPr>
            <p:ph type="sldNum" sz="quarter" idx="10"/>
          </p:nvPr>
        </p:nvSpPr>
        <p:spPr>
          <a:xfrm>
            <a:off x="4500167" y="4858097"/>
            <a:ext cx="1223963" cy="161925"/>
          </a:xfrm>
        </p:spPr>
        <p:txBody>
          <a:bodyP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a:defRPr/>
            </a:pPr>
            <a:r>
              <a:rPr lang="en-US" altLang="zh-CN" dirty="0"/>
              <a:t>&lt;</a:t>
            </a:r>
            <a:fld id="{F8121519-15E4-4D74-9277-D34AB4062FE8}" type="slidenum">
              <a:rPr lang="en-US" altLang="zh-CN" smtClean="0"/>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med">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4.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403020202020204" pitchFamily="34" charset="0"/>
                <a:ea typeface="Nokia Pure Text Light" panose="020B0403020202020204" pitchFamily="34" charset="0"/>
                <a:cs typeface="Nokia Pure Text Light" panose="020B0403020202020204" pitchFamily="34" charset="0"/>
              </a:rPr>
              <a:t>© 2018 Nokia</a:t>
            </a:r>
          </a:p>
        </p:txBody>
      </p:sp>
      <p:sp>
        <p:nvSpPr>
          <p:cNvPr id="21" name="Slide Number Placeholder 5"/>
          <p:cNvSpPr txBox="1"/>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403020202020204" pitchFamily="34" charset="0"/>
                <a:cs typeface="Nokia Pure Text Light" panose="020B0403020202020204" pitchFamily="34" charset="0"/>
              </a:rPr>
              <a:t>‹#›</a:t>
            </a:fld>
            <a:endParaRPr lang="en-US" dirty="0">
              <a:solidFill>
                <a:srgbClr val="001135"/>
              </a:solidFill>
              <a:ea typeface="Nokia Pure Text Light" panose="020B0403020202020204" pitchFamily="34" charset="0"/>
              <a:cs typeface="Nokia Pure Text Light" panose="020B0403020202020204"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403020202020204" pitchFamily="34" charset="0"/>
                <a:ea typeface="Nokia Pure Text Light" panose="020B0403020202020204" pitchFamily="34" charset="0"/>
                <a:cs typeface="Nokia Pure Text Light" panose="020B0403020202020204" pitchFamily="34" charset="0"/>
              </a:defRPr>
            </a:lvl1pPr>
          </a:lstStyle>
          <a:p>
            <a:pPr fontAlgn="auto">
              <a:spcBef>
                <a:spcPts val="0"/>
              </a:spcBef>
              <a:spcAft>
                <a:spcPts val="0"/>
              </a:spcAft>
            </a:pPr>
            <a:endParaRPr lang="en-US" dirty="0">
              <a:solidFill>
                <a:srgbClr val="001135"/>
              </a:solidFill>
            </a:endParaRPr>
          </a:p>
        </p:txBody>
      </p:sp>
      <p:grpSp>
        <p:nvGrpSpPr>
          <p:cNvPr id="2" name="Gruppieren 8"/>
          <p:cNvGrpSpPr/>
          <p:nvPr userDrawn="1"/>
        </p:nvGrpSpPr>
        <p:grpSpPr>
          <a:xfrm>
            <a:off x="-179387" y="-147638"/>
            <a:ext cx="9503900" cy="5464226"/>
            <a:chOff x="-179388" y="-147638"/>
            <a:chExt cx="9503900" cy="5464226"/>
          </a:xfrm>
        </p:grpSpPr>
        <p:sp>
          <p:nvSpPr>
            <p:cNvPr id="10" name="Line 9"/>
            <p:cNvSpPr>
              <a:spLocks noChangeShapeType="1"/>
            </p:cNvSpPr>
            <p:nvPr/>
          </p:nvSpPr>
          <p:spPr bwMode="auto">
            <a:xfrm flipV="1">
              <a:off x="-179388"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11" name="Line 12"/>
            <p:cNvSpPr>
              <a:spLocks noChangeShapeType="1"/>
            </p:cNvSpPr>
            <p:nvPr/>
          </p:nvSpPr>
          <p:spPr bwMode="auto">
            <a:xfrm flipV="1">
              <a:off x="-179388"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2" name="Line 9"/>
            <p:cNvSpPr>
              <a:spLocks noChangeShapeType="1"/>
            </p:cNvSpPr>
            <p:nvPr/>
          </p:nvSpPr>
          <p:spPr bwMode="auto">
            <a:xfrm flipV="1">
              <a:off x="-179388"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3" name="Line 10"/>
            <p:cNvSpPr>
              <a:spLocks noChangeShapeType="1"/>
            </p:cNvSpPr>
            <p:nvPr/>
          </p:nvSpPr>
          <p:spPr bwMode="auto">
            <a:xfrm flipH="1">
              <a:off x="-179388"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4" name="Line 12"/>
            <p:cNvSpPr>
              <a:spLocks noChangeShapeType="1"/>
            </p:cNvSpPr>
            <p:nvPr/>
          </p:nvSpPr>
          <p:spPr bwMode="auto">
            <a:xfrm flipV="1">
              <a:off x="-179388"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5" name="Line 13"/>
            <p:cNvSpPr>
              <a:spLocks noChangeShapeType="1"/>
            </p:cNvSpPr>
            <p:nvPr/>
          </p:nvSpPr>
          <p:spPr bwMode="auto">
            <a:xfrm flipH="1" flipV="1">
              <a:off x="-179388"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6" name="Line 14"/>
            <p:cNvSpPr>
              <a:spLocks noChangeShapeType="1"/>
            </p:cNvSpPr>
            <p:nvPr/>
          </p:nvSpPr>
          <p:spPr bwMode="auto">
            <a:xfrm>
              <a:off x="-179388"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7" name="Line 15"/>
            <p:cNvSpPr>
              <a:spLocks noChangeShapeType="1"/>
            </p:cNvSpPr>
            <p:nvPr/>
          </p:nvSpPr>
          <p:spPr bwMode="auto">
            <a:xfrm flipH="1">
              <a:off x="417513"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8" name="Line 17"/>
            <p:cNvSpPr>
              <a:spLocks noChangeShapeType="1"/>
            </p:cNvSpPr>
            <p:nvPr/>
          </p:nvSpPr>
          <p:spPr bwMode="auto">
            <a:xfrm>
              <a:off x="8656638"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0" name="Line 9"/>
            <p:cNvSpPr>
              <a:spLocks noChangeShapeType="1"/>
            </p:cNvSpPr>
            <p:nvPr userDrawn="1"/>
          </p:nvSpPr>
          <p:spPr bwMode="auto">
            <a:xfrm flipV="1">
              <a:off x="9180512"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22" name="Line 12"/>
            <p:cNvSpPr>
              <a:spLocks noChangeShapeType="1"/>
            </p:cNvSpPr>
            <p:nvPr userDrawn="1"/>
          </p:nvSpPr>
          <p:spPr bwMode="auto">
            <a:xfrm flipV="1">
              <a:off x="9180512"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4" name="Line 9"/>
            <p:cNvSpPr>
              <a:spLocks noChangeShapeType="1"/>
            </p:cNvSpPr>
            <p:nvPr userDrawn="1"/>
          </p:nvSpPr>
          <p:spPr bwMode="auto">
            <a:xfrm flipV="1">
              <a:off x="9180512"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5" name="Line 10"/>
            <p:cNvSpPr>
              <a:spLocks noChangeShapeType="1"/>
            </p:cNvSpPr>
            <p:nvPr userDrawn="1"/>
          </p:nvSpPr>
          <p:spPr bwMode="auto">
            <a:xfrm flipH="1">
              <a:off x="9180512"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6" name="Line 12"/>
            <p:cNvSpPr>
              <a:spLocks noChangeShapeType="1"/>
            </p:cNvSpPr>
            <p:nvPr userDrawn="1"/>
          </p:nvSpPr>
          <p:spPr bwMode="auto">
            <a:xfrm flipV="1">
              <a:off x="9180512"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7" name="Line 13"/>
            <p:cNvSpPr>
              <a:spLocks noChangeShapeType="1"/>
            </p:cNvSpPr>
            <p:nvPr userDrawn="1"/>
          </p:nvSpPr>
          <p:spPr bwMode="auto">
            <a:xfrm flipH="1" flipV="1">
              <a:off x="9180512"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8" name="Line 14"/>
            <p:cNvSpPr>
              <a:spLocks noChangeShapeType="1"/>
            </p:cNvSpPr>
            <p:nvPr userDrawn="1"/>
          </p:nvSpPr>
          <p:spPr bwMode="auto">
            <a:xfrm>
              <a:off x="9180512"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9" name="Line 15"/>
            <p:cNvSpPr>
              <a:spLocks noChangeShapeType="1"/>
            </p:cNvSpPr>
            <p:nvPr userDrawn="1"/>
          </p:nvSpPr>
          <p:spPr bwMode="auto">
            <a:xfrm flipH="1">
              <a:off x="417513"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30" name="Line 17"/>
            <p:cNvSpPr>
              <a:spLocks noChangeShapeType="1"/>
            </p:cNvSpPr>
            <p:nvPr userDrawn="1"/>
          </p:nvSpPr>
          <p:spPr bwMode="auto">
            <a:xfrm>
              <a:off x="8656638"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grpSp>
      <p:sp>
        <p:nvSpPr>
          <p:cNvPr id="31" name="Freihandform: Form 30"/>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0" dirty="0">
              <a:solidFill>
                <a:srgbClr val="124191"/>
              </a:solidFill>
              <a:latin typeface="Nokia Pure Text Light"/>
              <a:ea typeface="+mn-ea"/>
            </a:endParaRPr>
          </a:p>
        </p:txBody>
      </p:sp>
    </p:spTree>
  </p:cSld>
  <p:clrMap bg1="lt1" tx1="dk1" bg2="lt2" tx2="dk2" accent1="accent1" accent2="accent2" accent3="accent3" accent4="accent4" accent5="accent5" accent6="accent6" hlink="hlink" folHlink="folHlink"/>
  <p:hf hdr="0" ftr="0" dt="0"/>
  <p:txStyles>
    <p:titleStyle>
      <a:lvl1pPr algn="l" defTabSz="914400" rtl="0" eaLnBrk="1" latinLnBrk="0" hangingPunct="1">
        <a:spcBef>
          <a:spcPct val="0"/>
        </a:spcBef>
        <a:buNone/>
        <a:defRPr sz="201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grpSp>
          <p:nvGrpSpPr>
            <p:cNvPr id="3" name="Group 55"/>
            <p:cNvGrpSpPr/>
            <p:nvPr/>
          </p:nvGrpSpPr>
          <p:grpSpPr bwMode="auto">
            <a:xfrm>
              <a:off x="647565" y="5171222"/>
              <a:ext cx="4715446" cy="134825"/>
              <a:chOff x="408" y="4343"/>
              <a:chExt cx="2970" cy="113"/>
            </a:xfrm>
          </p:grpSpPr>
          <p:grpSp>
            <p:nvGrpSpPr>
              <p:cNvPr id="4" name="Group 56"/>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204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130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168</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187</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104</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113</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216</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217</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endParaRPr lang="en-US" sz="500" b="1" dirty="0">
                <a:solidFill>
                  <a:srgbClr val="FFFFFF"/>
                </a:solidFill>
                <a:latin typeface="Arial" panose="020B0604020202020204"/>
                <a:ea typeface="+mn-ea"/>
                <a:cs typeface="Arial" panose="020B0604020202020204"/>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US" sz="500" b="1" dirty="0">
                  <a:solidFill>
                    <a:srgbClr val="FFFFFF"/>
                  </a:solidFill>
                  <a:latin typeface="Arial" panose="020B0604020202020204" pitchFamily="34" charset="0"/>
                  <a:cs typeface="Arial" panose="020B0604020202020204"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200" fontAlgn="auto">
              <a:spcBef>
                <a:spcPts val="0"/>
              </a:spcBef>
              <a:spcAft>
                <a:spcPts val="0"/>
              </a:spcAft>
              <a:defRPr/>
            </a:pPr>
            <a:fld id="{ACAE5471-9A65-4ED4-92A5-CABD06A5C240}" type="slidenum">
              <a:rPr lang="en-US" sz="1000" smtClean="0">
                <a:solidFill>
                  <a:prstClr val="black"/>
                </a:solidFill>
                <a:latin typeface="Arial" panose="020B0604020202020204"/>
                <a:ea typeface="+mn-ea"/>
                <a:cs typeface="Arial" panose="020B0604020202020204"/>
              </a:rPr>
              <a:t>‹#›</a:t>
            </a:fld>
            <a:endParaRPr lang="en-US" sz="1000" dirty="0">
              <a:solidFill>
                <a:prstClr val="black"/>
              </a:solidFill>
              <a:latin typeface="Arial" panose="020B0604020202020204"/>
              <a:ea typeface="+mn-ea"/>
              <a:cs typeface="Arial" panose="020B0604020202020204"/>
            </a:endParaRPr>
          </a:p>
        </p:txBody>
      </p:sp>
    </p:spTree>
  </p:cSld>
  <p:clrMap bg1="lt1" tx1="dk1" bg2="lt2" tx2="dk2" accent1="accent1" accent2="accent2" accent3="accent3" accent4="accent4" accent5="accent5" accent6="accent6" hlink="hlink" folHlink="folHlink"/>
  <p:hf hdr="0" ftr="0" dt="0"/>
  <p:txStyles>
    <p:titleStyle>
      <a:lvl1pPr algn="l" defTabSz="457200" rtl="0" eaLnBrk="1" fontAlgn="base" hangingPunct="1">
        <a:spcBef>
          <a:spcPct val="0"/>
        </a:spcBef>
        <a:spcAft>
          <a:spcPct val="0"/>
        </a:spcAft>
        <a:defRPr b="1" kern="1200">
          <a:solidFill>
            <a:schemeClr val="tx1"/>
          </a:solidFill>
          <a:latin typeface="Arial" panose="020B0604020202020204"/>
          <a:ea typeface="ヒラギノ角ゴ Pro W3" charset="0"/>
          <a:cs typeface="Arial" panose="020B0604020202020204"/>
        </a:defRPr>
      </a:lvl1pPr>
      <a:lvl2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2pPr>
      <a:lvl3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3pPr>
      <a:lvl4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4pPr>
      <a:lvl5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9pPr>
    </p:titleStyle>
    <p:bodyStyle>
      <a:lvl1pPr marL="22987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charset="0"/>
        </a:defRPr>
      </a:lvl1pPr>
      <a:lvl2pPr marL="458470"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3895" indent="-225425"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3pPr>
      <a:lvl4pPr marL="912495"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300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373173"/>
            <a:ext cx="7772400" cy="1270585"/>
          </a:xfrm>
        </p:spPr>
        <p:txBody>
          <a:bodyPr/>
          <a:lstStyle/>
          <a:p>
            <a:r>
              <a:rPr lang="en-US" altLang="zh-CN" sz="2800" b="1" dirty="0"/>
              <a:t>On study work for ISAC in Rel-19  </a:t>
            </a:r>
            <a:endParaRPr lang="zh-CN" altLang="en-US" sz="2800" b="1" dirty="0"/>
          </a:p>
        </p:txBody>
      </p:sp>
      <p:sp>
        <p:nvSpPr>
          <p:cNvPr id="3" name="副标题 2"/>
          <p:cNvSpPr>
            <a:spLocks noGrp="1"/>
          </p:cNvSpPr>
          <p:nvPr>
            <p:ph type="subTitle" sz="quarter" idx="1"/>
          </p:nvPr>
        </p:nvSpPr>
        <p:spPr>
          <a:xfrm>
            <a:off x="1331640" y="3435846"/>
            <a:ext cx="6400800" cy="892550"/>
          </a:xfrm>
        </p:spPr>
        <p:txBody>
          <a:bodyPr>
            <a:spAutoFit/>
          </a:bodyPr>
          <a:lstStyle/>
          <a:p>
            <a:r>
              <a:rPr lang="en-US" altLang="zh-CN" sz="2000" dirty="0"/>
              <a:t>China Telecom</a:t>
            </a:r>
          </a:p>
          <a:p>
            <a:r>
              <a:rPr lang="en-US" altLang="zh-CN" sz="2000" dirty="0"/>
              <a:t>Mar. 2024</a:t>
            </a:r>
            <a:endParaRPr lang="zh-CN" altLang="en-US" sz="2000" dirty="0"/>
          </a:p>
        </p:txBody>
      </p:sp>
      <p:sp>
        <p:nvSpPr>
          <p:cNvPr id="4" name="テキスト ボックス 3">
            <a:extLst>
              <a:ext uri="{FF2B5EF4-FFF2-40B4-BE49-F238E27FC236}">
                <a16:creationId xmlns:a16="http://schemas.microsoft.com/office/drawing/2014/main" id="{DFBE0364-A3C2-5A5B-C125-19D6F48D8B29}"/>
              </a:ext>
            </a:extLst>
          </p:cNvPr>
          <p:cNvSpPr txBox="1"/>
          <p:nvPr/>
        </p:nvSpPr>
        <p:spPr>
          <a:xfrm>
            <a:off x="226898" y="125800"/>
            <a:ext cx="4345102" cy="1118255"/>
          </a:xfrm>
          <a:prstGeom prst="rect">
            <a:avLst/>
          </a:prstGeom>
          <a:noFill/>
        </p:spPr>
        <p:txBody>
          <a:bodyPr wrap="square" rtlCol="0">
            <a:spAutoFit/>
          </a:bodyPr>
          <a:lstStyle/>
          <a:p>
            <a:pPr>
              <a:lnSpc>
                <a:spcPts val="2000"/>
              </a:lnSpc>
            </a:pPr>
            <a:r>
              <a:rPr lang="en-US" altLang="zh-CN" sz="1600" dirty="0"/>
              <a:t>3GPP TSG-RAN Meeting #103</a:t>
            </a:r>
          </a:p>
          <a:p>
            <a:pPr>
              <a:lnSpc>
                <a:spcPts val="2000"/>
              </a:lnSpc>
            </a:pPr>
            <a:r>
              <a:rPr lang="en-US" altLang="zh-CN" sz="1600" dirty="0"/>
              <a:t>Maastricht, Netherlands,</a:t>
            </a:r>
            <a:r>
              <a:rPr lang="zh-CN" altLang="en-US" sz="1600" dirty="0"/>
              <a:t> </a:t>
            </a:r>
            <a:r>
              <a:rPr lang="en-US" altLang="zh-CN" sz="1600" dirty="0"/>
              <a:t>March</a:t>
            </a:r>
            <a:r>
              <a:rPr lang="en-GB" sz="1600" dirty="0"/>
              <a:t> 18 - 21, 2024</a:t>
            </a:r>
            <a:endParaRPr lang="de-DE" altLang="zh-CN" sz="1600" dirty="0"/>
          </a:p>
          <a:p>
            <a:pPr>
              <a:lnSpc>
                <a:spcPts val="2000"/>
              </a:lnSpc>
            </a:pPr>
            <a:r>
              <a:rPr lang="en-US" altLang="ja-JP" sz="1600" dirty="0"/>
              <a:t>Agenda: 9</a:t>
            </a:r>
            <a:r>
              <a:rPr lang="en-US" altLang="zh-CN" sz="1600" dirty="0"/>
              <a:t>.11</a:t>
            </a:r>
          </a:p>
          <a:p>
            <a:pPr>
              <a:lnSpc>
                <a:spcPts val="2000"/>
              </a:lnSpc>
            </a:pPr>
            <a:r>
              <a:rPr lang="en-US" altLang="zh-CN" sz="1600"/>
              <a:t>RP-240381</a:t>
            </a:r>
            <a:endParaRPr lang="en-US" altLang="zh-CN" sz="1600" dirty="0"/>
          </a:p>
        </p:txBody>
      </p:sp>
    </p:spTree>
    <p:extLst>
      <p:ext uri="{BB962C8B-B14F-4D97-AF65-F5344CB8AC3E}">
        <p14:creationId xmlns:p14="http://schemas.microsoft.com/office/powerpoint/2010/main" val="1584217753"/>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416800" cy="519113"/>
          </a:xfrm>
        </p:spPr>
        <p:txBody>
          <a:bodyPr/>
          <a:lstStyle/>
          <a:p>
            <a:r>
              <a:rPr lang="en-US" altLang="zh-CN" sz="2000" b="1" dirty="0">
                <a:latin typeface="Calibri" panose="020F0502020204030204" charset="0"/>
              </a:rPr>
              <a:t>Background</a:t>
            </a:r>
            <a:endParaRPr lang="en-US" altLang="zh-CN" sz="2000" b="1" dirty="0">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2</a:t>
            </a:fld>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3" name="矩形 2">
            <a:extLst>
              <a:ext uri="{FF2B5EF4-FFF2-40B4-BE49-F238E27FC236}">
                <a16:creationId xmlns:a16="http://schemas.microsoft.com/office/drawing/2014/main" id="{E748D071-CF13-C107-7FC5-9502DA239D98}"/>
              </a:ext>
            </a:extLst>
          </p:cNvPr>
          <p:cNvSpPr/>
          <p:nvPr/>
        </p:nvSpPr>
        <p:spPr>
          <a:xfrm>
            <a:off x="453989" y="652069"/>
            <a:ext cx="7827205" cy="706604"/>
          </a:xfrm>
          <a:prstGeom prst="rect">
            <a:avLst/>
          </a:prstGeom>
        </p:spPr>
        <p:txBody>
          <a:bodyPr wrap="square">
            <a:spAutoFit/>
          </a:bodyPr>
          <a:lstStyle/>
          <a:p>
            <a:pPr marL="263525" indent="-263525">
              <a:lnSpc>
                <a:spcPct val="130000"/>
              </a:lnSpc>
              <a:spcBef>
                <a:spcPts val="0"/>
              </a:spcBef>
              <a:buClr>
                <a:srgbClr val="FF6600"/>
              </a:buClr>
              <a:buFont typeface="Wingdings" panose="05000000000000000000" pitchFamily="2" charset="2"/>
              <a:buChar char="n"/>
            </a:pPr>
            <a:r>
              <a:rPr lang="en-US" altLang="zh-CN" sz="1600" dirty="0">
                <a:latin typeface="Calibri" panose="020F0502020204030204" pitchFamily="34" charset="0"/>
                <a:ea typeface="Calibri" panose="020F0502020204030204" pitchFamily="34" charset="0"/>
                <a:cs typeface="Calibri" panose="020F0502020204030204" pitchFamily="34" charset="0"/>
              </a:rPr>
              <a:t>In RAN1#116, the SI i.e. </a:t>
            </a:r>
            <a:r>
              <a:rPr lang="zh-CN" altLang="en-US" sz="1600" dirty="0">
                <a:latin typeface="Calibri" panose="020F0502020204030204" pitchFamily="34" charset="0"/>
                <a:ea typeface="Calibri" panose="020F0502020204030204" pitchFamily="34" charset="0"/>
                <a:cs typeface="Calibri" panose="020F0502020204030204" pitchFamily="34" charset="0"/>
              </a:rPr>
              <a:t>‘</a:t>
            </a:r>
            <a:r>
              <a:rPr lang="en-GB" altLang="zh-CN" sz="1600" dirty="0">
                <a:latin typeface="Calibri" panose="020F0502020204030204" pitchFamily="34" charset="0"/>
                <a:ea typeface="Calibri" panose="020F0502020204030204" pitchFamily="34" charset="0"/>
                <a:cs typeface="Calibri" panose="020F0502020204030204" pitchFamily="34" charset="0"/>
              </a:rPr>
              <a:t>Study on channel modelling for Integrated Sensing And Communication (ISAC) for NR</a:t>
            </a:r>
            <a:r>
              <a:rPr lang="zh-CN" altLang="en-US"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has started, the objectives of the SI are as follows</a:t>
            </a:r>
            <a:r>
              <a:rPr lang="en-US" altLang="zh-CN" sz="1600" dirty="0">
                <a:latin typeface="Calibri" panose="020F0502020204030204" pitchFamily="34" charset="0"/>
                <a:ea typeface="Calibri" panose="020F0502020204030204" pitchFamily="34" charset="0"/>
                <a:cs typeface="Calibri" panose="020F0502020204030204" pitchFamily="34" charset="0"/>
                <a:sym typeface="+mn-ea"/>
              </a:rPr>
              <a:t>:</a:t>
            </a:r>
            <a:endParaRPr lang="en-US" altLang="zh-CN" sz="1600" dirty="0">
              <a:latin typeface="Calibri" panose="020F0502020204030204" pitchFamily="34" charset="0"/>
              <a:ea typeface="Calibri" panose="020F0502020204030204" pitchFamily="34" charset="0"/>
              <a:cs typeface="Calibri" panose="020F0502020204030204" pitchFamily="34" charset="0"/>
            </a:endParaRPr>
          </a:p>
        </p:txBody>
      </p:sp>
      <p:pic>
        <p:nvPicPr>
          <p:cNvPr id="6" name="图片 5"/>
          <p:cNvPicPr>
            <a:picLocks noChangeAspect="1"/>
          </p:cNvPicPr>
          <p:nvPr/>
        </p:nvPicPr>
        <p:blipFill>
          <a:blip r:embed="rId3"/>
          <a:stretch>
            <a:fillRect/>
          </a:stretch>
        </p:blipFill>
        <p:spPr>
          <a:xfrm>
            <a:off x="2195736" y="1491630"/>
            <a:ext cx="4803198" cy="3213440"/>
          </a:xfrm>
          <a:prstGeom prst="rect">
            <a:avLst/>
          </a:prstGeom>
        </p:spPr>
      </p:pic>
    </p:spTree>
    <p:extLst>
      <p:ext uri="{BB962C8B-B14F-4D97-AF65-F5344CB8AC3E}">
        <p14:creationId xmlns:p14="http://schemas.microsoft.com/office/powerpoint/2010/main" val="1436133151"/>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416800" cy="519113"/>
          </a:xfrm>
        </p:spPr>
        <p:txBody>
          <a:bodyPr/>
          <a:lstStyle/>
          <a:p>
            <a:r>
              <a:rPr lang="en-US" altLang="zh-CN" sz="2000" b="1" dirty="0">
                <a:latin typeface="Calibri" panose="020F0502020204030204" pitchFamily="34" charset="0"/>
                <a:ea typeface="Calibri" panose="020F0502020204030204" pitchFamily="34" charset="0"/>
                <a:cs typeface="Calibri" panose="020F0502020204030204" pitchFamily="34" charset="0"/>
              </a:rPr>
              <a:t>Justification</a:t>
            </a:r>
            <a:endParaRPr lang="zh-CN" altLang="en-US" sz="2000"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395536" y="987574"/>
            <a:ext cx="8208912" cy="2649954"/>
          </a:xfrm>
          <a:noFill/>
        </p:spPr>
        <p:txBody>
          <a:bodyPr wrap="square">
            <a:spAutoFit/>
          </a:bodyPr>
          <a:lstStyle/>
          <a:p>
            <a:r>
              <a:rPr lang="en-US" altLang="zh-CN" sz="1400" dirty="0">
                <a:latin typeface="Calibri" panose="020F0502020204030204" pitchFamily="34" charset="0"/>
                <a:ea typeface="Calibri" panose="020F0502020204030204" pitchFamily="34" charset="0"/>
                <a:cs typeface="Calibri" panose="020F0502020204030204" pitchFamily="34" charset="0"/>
              </a:rPr>
              <a:t>The basic performance of sensing based on the 5G communication system has been proved through both simulations and field trials.</a:t>
            </a:r>
          </a:p>
          <a:p>
            <a:r>
              <a:rPr lang="en-US" altLang="zh-CN" sz="1400" dirty="0">
                <a:latin typeface="Calibri" panose="020F0502020204030204" pitchFamily="34" charset="0"/>
                <a:ea typeface="Calibri" panose="020F0502020204030204" pitchFamily="34" charset="0"/>
                <a:cs typeface="Calibri" panose="020F0502020204030204" pitchFamily="34" charset="0"/>
              </a:rPr>
              <a:t>The object detection and tracking for UAV from TS 22.137 can leverage the advantages of 5G networks and generate potential new revenue for operators.</a:t>
            </a:r>
          </a:p>
          <a:p>
            <a:r>
              <a:rPr lang="en-US" sz="1400" dirty="0">
                <a:solidFill>
                  <a:srgbClr val="222222"/>
                </a:solidFill>
                <a:latin typeface="Calibri" panose="020F0502020204030204" pitchFamily="34" charset="0"/>
                <a:ea typeface="Calibri" panose="020F0502020204030204" pitchFamily="34" charset="0"/>
                <a:cs typeface="Calibri" panose="020F0502020204030204" pitchFamily="34" charset="0"/>
              </a:rPr>
              <a:t>The m</a:t>
            </a:r>
            <a:r>
              <a:rPr lang="en-US" altLang="zh-CN" sz="1400" dirty="0">
                <a:solidFill>
                  <a:srgbClr val="222222"/>
                </a:solidFill>
                <a:latin typeface="Calibri" panose="020F0502020204030204" pitchFamily="34" charset="0"/>
                <a:ea typeface="Calibri" panose="020F0502020204030204" pitchFamily="34" charset="0"/>
                <a:cs typeface="Calibri" panose="020F0502020204030204" pitchFamily="34" charset="0"/>
              </a:rPr>
              <a:t>arket on</a:t>
            </a:r>
            <a:r>
              <a:rPr lang="en-US" sz="1400" dirty="0">
                <a:solidFill>
                  <a:srgbClr val="222222"/>
                </a:solidFill>
                <a:latin typeface="Calibri" panose="020F0502020204030204" pitchFamily="34" charset="0"/>
                <a:ea typeface="Calibri" panose="020F0502020204030204" pitchFamily="34" charset="0"/>
                <a:cs typeface="Calibri" panose="020F0502020204030204" pitchFamily="34" charset="0"/>
              </a:rPr>
              <a:t> "low altitude economy" is accelerating, and 3GPP should develop solutions to meet market requirement in a timely manner.</a:t>
            </a:r>
          </a:p>
          <a:p>
            <a:r>
              <a:rPr lang="en-US" altLang="zh-CN" sz="1400" dirty="0">
                <a:latin typeface="Calibri" panose="020F0502020204030204" pitchFamily="34" charset="0"/>
                <a:ea typeface="Calibri" panose="020F0502020204030204" pitchFamily="34" charset="0"/>
                <a:cs typeface="Calibri" panose="020F0502020204030204" pitchFamily="34" charset="0"/>
              </a:rPr>
              <a:t>To expedite ISAC application, we can conduct the study on procedure and signaling design for ISAC concurrently with channel modeling, which would enable the integration of the sensing function into 5G network and is no harm for the channel modeling work.</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3</a:t>
            </a:fld>
            <a:endParaRPr lang="en-US"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5854692"/>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488832" cy="519113"/>
          </a:xfrm>
        </p:spPr>
        <p:txBody>
          <a:bodyPr/>
          <a:lstStyle/>
          <a:p>
            <a:r>
              <a:rPr lang="en-US" altLang="zh-CN" sz="2000" b="1" dirty="0">
                <a:latin typeface="Calibri" panose="020F0502020204030204" pitchFamily="34" charset="0"/>
                <a:ea typeface="Calibri" panose="020F0502020204030204" pitchFamily="34" charset="0"/>
                <a:cs typeface="Calibri" panose="020F0502020204030204" pitchFamily="34" charset="0"/>
              </a:rPr>
              <a:t>Proposals</a:t>
            </a:r>
            <a:endParaRPr lang="zh-CN" altLang="en-US" sz="2000" b="1" dirty="0">
              <a:latin typeface="Calibri" panose="020F0502020204030204" pitchFamily="34" charset="0"/>
              <a:cs typeface="Calibri" panose="020F0502020204030204" pitchFamily="34" charset="0"/>
            </a:endParaRP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4</a:t>
            </a:fld>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5" name="内容占位符 2"/>
          <p:cNvSpPr>
            <a:spLocks noGrp="1"/>
          </p:cNvSpPr>
          <p:nvPr>
            <p:custDataLst>
              <p:tags r:id="rId1"/>
            </p:custDataLst>
          </p:nvPr>
        </p:nvSpPr>
        <p:spPr>
          <a:xfrm>
            <a:off x="179512" y="1139776"/>
            <a:ext cx="8856984" cy="1689691"/>
          </a:xfrm>
          <a:prstGeom prst="rect">
            <a:avLst/>
          </a:prstGeom>
        </p:spPr>
        <p:txBody>
          <a:bodyPr wrap="square" lIns="91438" tIns="45719" rIns="91438" bIns="45719">
            <a:spAutoFit/>
          </a:bodyPr>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600" dirty="0">
                <a:latin typeface="Calibri" panose="020F0502020204030204" pitchFamily="34" charset="0"/>
                <a:ea typeface="Calibri" panose="020F0502020204030204" pitchFamily="34" charset="0"/>
                <a:cs typeface="Calibri" panose="020F0502020204030204" pitchFamily="34" charset="0"/>
              </a:rPr>
              <a:t>Based on the business model consideration and the timeline of industrial development, the followings are proposed:</a:t>
            </a:r>
          </a:p>
          <a:p>
            <a:r>
              <a:rPr lang="en-US" altLang="zh-CN" sz="1400" b="1" dirty="0">
                <a:latin typeface="Calibri" panose="020F0502020204030204" pitchFamily="34" charset="0"/>
                <a:ea typeface="Calibri" panose="020F0502020204030204" pitchFamily="34" charset="0"/>
                <a:cs typeface="Calibri" panose="020F0502020204030204" pitchFamily="34" charset="0"/>
              </a:rPr>
              <a:t>Proposal 1: </a:t>
            </a:r>
            <a:r>
              <a:rPr lang="en-US" altLang="zh-CN" sz="1400" dirty="0">
                <a:latin typeface="Calibri" panose="020F0502020204030204" pitchFamily="34" charset="0"/>
                <a:ea typeface="Calibri" panose="020F0502020204030204" pitchFamily="34" charset="0"/>
                <a:cs typeface="Calibri" panose="020F0502020204030204" pitchFamily="34" charset="0"/>
              </a:rPr>
              <a:t>UAV detection and tracking is prioritized for channel modeling in Rel-19 ISAC study;</a:t>
            </a:r>
          </a:p>
          <a:p>
            <a:r>
              <a:rPr lang="en-US" altLang="zh-CN" sz="1400" b="1" dirty="0">
                <a:latin typeface="Calibri" panose="020F0502020204030204" pitchFamily="34" charset="0"/>
                <a:ea typeface="Calibri" panose="020F0502020204030204" pitchFamily="34" charset="0"/>
                <a:cs typeface="Calibri" panose="020F0502020204030204" pitchFamily="34" charset="0"/>
                <a:sym typeface="+mn-ea"/>
              </a:rPr>
              <a:t>Proposal 2:</a:t>
            </a:r>
            <a:r>
              <a:rPr lang="en-US" altLang="zh-CN" sz="1400" dirty="0">
                <a:latin typeface="Calibri" panose="020F0502020204030204" pitchFamily="34" charset="0"/>
                <a:ea typeface="Calibri" panose="020F0502020204030204" pitchFamily="34" charset="0"/>
                <a:cs typeface="Calibri" panose="020F0502020204030204" pitchFamily="34" charset="0"/>
                <a:sym typeface="+mn-ea"/>
              </a:rPr>
              <a:t> C</a:t>
            </a:r>
            <a:r>
              <a:rPr lang="en-US" altLang="zh-CN" sz="1400" dirty="0">
                <a:latin typeface="Calibri" panose="020F0502020204030204" pitchFamily="34" charset="0"/>
                <a:ea typeface="Calibri" panose="020F0502020204030204" pitchFamily="34" charset="0"/>
                <a:cs typeface="Calibri" panose="020F0502020204030204" pitchFamily="34" charset="0"/>
              </a:rPr>
              <a:t>onduct the study on procedure and signaling design for ISAC in Rel-19;</a:t>
            </a:r>
          </a:p>
          <a:p>
            <a:pPr marL="263525" lvl="1" indent="-263525">
              <a:buClr>
                <a:srgbClr val="FF6600"/>
              </a:buClr>
              <a:buFont typeface="Wingdings" panose="05000000000000000000" pitchFamily="2" charset="2"/>
              <a:buChar char="n"/>
            </a:pPr>
            <a:r>
              <a:rPr lang="en-US" altLang="zh-CN" sz="1400" b="1" dirty="0">
                <a:latin typeface="Calibri" panose="020F0502020204030204" pitchFamily="34" charset="0"/>
                <a:ea typeface="Calibri" panose="020F0502020204030204" pitchFamily="34" charset="0"/>
                <a:cs typeface="Calibri" panose="020F0502020204030204" pitchFamily="34" charset="0"/>
                <a:sym typeface="+mn-ea"/>
              </a:rPr>
              <a:t>Proposal 3: </a:t>
            </a:r>
            <a:r>
              <a:rPr lang="en-US" altLang="zh-CN" sz="1400" dirty="0">
                <a:latin typeface="Calibri" panose="020F0502020204030204" pitchFamily="34" charset="0"/>
                <a:ea typeface="Calibri" panose="020F0502020204030204" pitchFamily="34" charset="0"/>
                <a:cs typeface="Calibri" panose="020F0502020204030204" pitchFamily="34" charset="0"/>
                <a:sym typeface="+mn-ea"/>
              </a:rPr>
              <a:t>The study work could start in RAN3 first and extend to RAN2.</a:t>
            </a:r>
          </a:p>
        </p:txBody>
      </p:sp>
    </p:spTree>
    <p:extLst>
      <p:ext uri="{BB962C8B-B14F-4D97-AF65-F5344CB8AC3E}">
        <p14:creationId xmlns:p14="http://schemas.microsoft.com/office/powerpoint/2010/main" val="707986261"/>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sz="4400" b="1" dirty="0">
                <a:latin typeface="Calibri" panose="020F0502020204030204" pitchFamily="34" charset="0"/>
                <a:ea typeface="Calibri" panose="020F0502020204030204" pitchFamily="34" charset="0"/>
                <a:cs typeface="Calibri" panose="020F0502020204030204" pitchFamily="34" charset="0"/>
              </a:rPr>
              <a:t>Thanks</a:t>
            </a:r>
            <a:r>
              <a:rPr lang="zh-CN" altLang="en-US" sz="4400" b="1" dirty="0">
                <a:latin typeface="Calibri" panose="020F0502020204030204" pitchFamily="34" charset="0"/>
                <a:cs typeface="Calibri" panose="020F0502020204030204" pitchFamily="34" charset="0"/>
              </a:rPr>
              <a:t>！</a:t>
            </a:r>
          </a:p>
        </p:txBody>
      </p:sp>
    </p:spTree>
  </p:cSld>
  <p:clrMapOvr>
    <a:masterClrMapping/>
  </p:clrMapOvr>
  <p:transition spd="med">
    <p:pull/>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k1NjdhZjBkNmJhNmI0ODY4ODMyN2MzMWU2ZDY3ZWM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45">
          <a:spcAft>
            <a:spcPts val="600"/>
          </a:spcAft>
          <a:tabLst>
            <a:tab pos="35941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2391</TotalTime>
  <Words>260</Words>
  <Application>Microsoft Office PowerPoint</Application>
  <PresentationFormat>全屏显示(16:9)</PresentationFormat>
  <Paragraphs>25</Paragraphs>
  <Slides>5</Slides>
  <Notes>2</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vt:i4>
      </vt:variant>
    </vt:vector>
  </HeadingPairs>
  <TitlesOfParts>
    <vt:vector size="17" baseType="lpstr">
      <vt:lpstr>Lucida Grande</vt:lpstr>
      <vt:lpstr>Nokia Pure Headline Light</vt:lpstr>
      <vt:lpstr>Nokia Pure Text Light</vt:lpstr>
      <vt:lpstr>华文中宋</vt:lpstr>
      <vt:lpstr>微软雅黑</vt:lpstr>
      <vt:lpstr>Arial</vt:lpstr>
      <vt:lpstr>Calibri</vt:lpstr>
      <vt:lpstr>Wingdings</vt:lpstr>
      <vt:lpstr>胶片模板-移动通信研究所-16比9-20150113</vt:lpstr>
      <vt:lpstr>3_Nokia White Master with headline</vt:lpstr>
      <vt:lpstr>Brooklyn_5G_Summit_Slide_Template</vt:lpstr>
      <vt:lpstr>1_胶片模板-移动通信研究所-16比9-20150113</vt:lpstr>
      <vt:lpstr>On study work for ISAC in Rel-19  </vt:lpstr>
      <vt:lpstr>Background</vt:lpstr>
      <vt:lpstr>Justification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China Telecom</cp:lastModifiedBy>
  <cp:revision>2193</cp:revision>
  <cp:lastPrinted>2022-10-13T09:30:00Z</cp:lastPrinted>
  <dcterms:created xsi:type="dcterms:W3CDTF">2017-04-20T03:13:00Z</dcterms:created>
  <dcterms:modified xsi:type="dcterms:W3CDTF">2024-03-11T03:32:26Z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A7C046553AA24475A94ACA60A797A0AD_12</vt:lpwstr>
  </property>
  <property fmtid="{D5CDD505-2E9C-101B-9397-08002B2CF9AE}" pid="3" name="KSOProductBuildVer">
    <vt:lpwstr>2052-12.1.0.15712</vt:lpwstr>
  </property>
  <property fmtid="{D5CDD505-2E9C-101B-9397-08002B2CF9AE}" pid="4" name="_2015_ms_pID_725343">
    <vt:lpwstr>(3)HL/6Lb7ZDvFwtsm4m1MJV2Gw9NhXMOYyDuX31X4twPqF4lc4tLm8iM64eHsiAY5WzbB534B4
cDWzcrEWkYJPXyWYpe3RcN6mPCbozROc4DNDxOBm0atSPjCXjDjUsCtgKuJTmC+8rJeVBIuC
wLJGyppKzQMrbifEKsd9WCuK6cbjaYSi67Obczlh/ZJdpPgJgUpWzSS9OYNddCgSbBEGbJ/6
WeYp3TM2XZ4cp3QsCe</vt:lpwstr>
  </property>
  <property fmtid="{D5CDD505-2E9C-101B-9397-08002B2CF9AE}" pid="5" name="_2015_ms_pID_7253431">
    <vt:lpwstr>d6vm48AscQ/zpiYl2h2YqPLNcMLIVqjSjhOsSNbJnMTcWV/u3cacAV
CRrKH3F5PO81/RDWUZWM2rK/NFz6fHSIT1qo3uhR+8N6KfFJjVq1SKDz+PFbtCDPg3gNx6RN
eF2XKoMSbF2hRpgWhTtXWA2Fd75KorXhhJgXO8rRindIsUFZrBbuYSGINGxKSOcObDpLj9zG
5H/sZLDFQd/eBY4Yu00GnrTkhsmIL14zko6k</vt:lpwstr>
  </property>
  <property fmtid="{D5CDD505-2E9C-101B-9397-08002B2CF9AE}" pid="6" name="_2015_ms_pID_7253432">
    <vt:lpwstr>WA==</vt:lpwstr>
  </property>
</Properties>
</file>