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60" r:id="rId5"/>
    <p:sldId id="379" r:id="rId6"/>
    <p:sldId id="375" r:id="rId7"/>
    <p:sldId id="380" r:id="rId8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301D5E1-C97C-474F-945C-6041472D31A2}">
          <p14:sldIdLst>
            <p14:sldId id="360"/>
            <p14:sldId id="379"/>
            <p14:sldId id="375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05" autoAdjust="0"/>
    <p:restoredTop sz="94714" autoAdjust="0"/>
  </p:normalViewPr>
  <p:slideViewPr>
    <p:cSldViewPr snapToGrid="0">
      <p:cViewPr varScale="1">
        <p:scale>
          <a:sx n="118" d="100"/>
          <a:sy n="118" d="100"/>
        </p:scale>
        <p:origin x="1070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1291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2024/3/11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2024/3/11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9127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8427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7281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2" y="254511"/>
            <a:ext cx="506770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 TSG </a:t>
            </a:r>
            <a:r>
              <a:rPr kumimoji="1" lang="en-US" altLang="ja-JP" sz="1500" baseline="0" dirty="0" err="1">
                <a:latin typeface="SamsungOne 700" panose="020B0803030303020204" pitchFamily="34" charset="0"/>
                <a:ea typeface="SamsungOne 700" panose="020B0803030303020204" pitchFamily="34" charset="0"/>
              </a:rPr>
              <a:t>RAN</a:t>
            </a:r>
            <a:r>
              <a:rPr kumimoji="1" lang="en-US" altLang="zh-CN" sz="1500" baseline="0" dirty="0" err="1">
                <a:latin typeface="SamsungOne 700" panose="020B0803030303020204" pitchFamily="34" charset="0"/>
                <a:ea typeface="SamsungOne 700" panose="020B0803030303020204" pitchFamily="34" charset="0"/>
              </a:rPr>
              <a:t>#103</a:t>
            </a:r>
            <a:endParaRPr kumimoji="1" lang="en-US" altLang="zh-CN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pPr marL="0" marR="0" lvl="0" indent="0" algn="l" defTabSz="55438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US" sz="18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+mn-cs"/>
              </a:rPr>
              <a:t>Maastricht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Netherlands, March 18-21, 2024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165FE2C-5F1E-40C7-A167-8A0935D619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86416" y="150878"/>
            <a:ext cx="1763672" cy="425467"/>
          </a:xfrm>
          <a:prstGeom prst="rect">
            <a:avLst/>
          </a:prstGeom>
        </p:spPr>
        <p:txBody>
          <a:bodyPr/>
          <a:lstStyle>
            <a:lvl1pPr>
              <a:defRPr lang="en-US" altLang="ja-JP" sz="18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+mn-cs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2">
            <a:extLst>
              <a:ext uri="{FF2B5EF4-FFF2-40B4-BE49-F238E27FC236}">
                <a16:creationId xmlns:a16="http://schemas.microsoft.com/office/drawing/2014/main" id="{6E208AE8-AAF0-7D4C-AD9E-2048F5D0FD46}"/>
              </a:ext>
            </a:extLst>
          </p:cNvPr>
          <p:cNvSpPr/>
          <p:nvPr userDrawn="1"/>
        </p:nvSpPr>
        <p:spPr>
          <a:xfrm>
            <a:off x="0" y="0"/>
            <a:ext cx="12192000" cy="6855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bg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7" name="Freeform 1">
            <a:extLst>
              <a:ext uri="{FF2B5EF4-FFF2-40B4-BE49-F238E27FC236}">
                <a16:creationId xmlns:a16="http://schemas.microsoft.com/office/drawing/2014/main" id="{332368DA-58EA-124C-9772-A8E9C9FEA6C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61362" y="343108"/>
            <a:ext cx="1387738" cy="212518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63866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ooter Placeholder 69">
            <a:extLst>
              <a:ext uri="{FF2B5EF4-FFF2-40B4-BE49-F238E27FC236}">
                <a16:creationId xmlns:a16="http://schemas.microsoft.com/office/drawing/2014/main" id="{B0B227FA-54C4-8F4D-8C95-28327CD09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31" r:id="rId2"/>
    <p:sldLayoutId id="2147483666" r:id="rId3"/>
    <p:sldLayoutId id="2147483667" r:id="rId4"/>
    <p:sldLayoutId id="2147483709" r:id="rId5"/>
    <p:sldLayoutId id="2147483670" r:id="rId6"/>
    <p:sldLayoutId id="2147483673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8" r:id="rId14"/>
    <p:sldLayoutId id="2147483720" r:id="rId15"/>
    <p:sldLayoutId id="2147483721" r:id="rId16"/>
    <p:sldLayoutId id="2147483723" r:id="rId17"/>
    <p:sldLayoutId id="2147483724" r:id="rId18"/>
    <p:sldLayoutId id="2147483726" r:id="rId19"/>
    <p:sldLayoutId id="2147483727" r:id="rId20"/>
    <p:sldLayoutId id="2147483728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7579332" cy="2195512"/>
          </a:xfrm>
        </p:spPr>
        <p:txBody>
          <a:bodyPr/>
          <a:lstStyle/>
          <a:p>
            <a:r>
              <a:rPr lang="en-US" sz="4800" dirty="0">
                <a:latin typeface="+mj-lt"/>
              </a:rPr>
              <a:t>Views on the scope of Rel-19 </a:t>
            </a:r>
            <a:r>
              <a:rPr lang="en-US" altLang="zh-CN" sz="4800" dirty="0">
                <a:latin typeface="+mj-lt"/>
              </a:rPr>
              <a:t>demodulation </a:t>
            </a:r>
            <a:r>
              <a:rPr lang="en-US" sz="4800" dirty="0">
                <a:latin typeface="+mj-lt"/>
              </a:rPr>
              <a:t>topics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22251" y="5403981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9.1.4.5	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358C8A1A-D744-46D4-8098-6F92FBF6B903}"/>
              </a:ext>
            </a:extLst>
          </p:cNvPr>
          <p:cNvSpPr txBox="1">
            <a:spLocks/>
          </p:cNvSpPr>
          <p:nvPr/>
        </p:nvSpPr>
        <p:spPr>
          <a:xfrm>
            <a:off x="10564939" y="224786"/>
            <a:ext cx="1451964" cy="360134"/>
          </a:xfrm>
          <a:prstGeom prst="rect">
            <a:avLst/>
          </a:prstGeom>
        </p:spPr>
        <p:txBody>
          <a:bodyPr/>
          <a:lstStyle>
            <a:lvl1pPr marL="0">
              <a:defRPr sz="6400">
                <a:solidFill>
                  <a:schemeClr val="tx1"/>
                </a:solidFill>
                <a:latin typeface="Samsung Sharp Sans Bold" pitchFamily="2" charset="0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sz="1800" kern="0" dirty="0">
                <a:latin typeface="+mj-lt"/>
              </a:rPr>
              <a:t>RP-240379</a:t>
            </a:r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pPr algn="just"/>
            <a:r>
              <a:rPr lang="en-US" dirty="0"/>
              <a:t>Baseline Objectives from RAN Chair</a:t>
            </a:r>
            <a:endParaRPr lang="en-US" altLang="ko-K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E2312E-F6D5-5244-BCFC-D7B00A2ACF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39182" y="1246031"/>
            <a:ext cx="10250997" cy="1367467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RAN Chair together with </a:t>
            </a:r>
            <a:r>
              <a:rPr kumimoji="1" lang="en-US" altLang="zh-CN" sz="1400" dirty="0" err="1">
                <a:solidFill>
                  <a:schemeClr val="tx1"/>
                </a:solidFill>
              </a:rPr>
              <a:t>RAN4</a:t>
            </a:r>
            <a:r>
              <a:rPr kumimoji="1" lang="en-US" altLang="zh-CN" sz="1400" dirty="0">
                <a:solidFill>
                  <a:schemeClr val="tx1"/>
                </a:solidFill>
              </a:rPr>
              <a:t> Chair recently shared their  summary for </a:t>
            </a:r>
            <a:r>
              <a:rPr kumimoji="1" lang="en-US" altLang="zh-CN" sz="1400" dirty="0" err="1">
                <a:solidFill>
                  <a:schemeClr val="tx1"/>
                </a:solidFill>
              </a:rPr>
              <a:t>RAN4</a:t>
            </a:r>
            <a:r>
              <a:rPr kumimoji="1" lang="en-US" altLang="zh-CN" sz="1400" dirty="0">
                <a:solidFill>
                  <a:schemeClr val="tx1"/>
                </a:solidFill>
              </a:rPr>
              <a:t> Rel-19 Package (non-spectrum proposals) in </a:t>
            </a:r>
            <a:r>
              <a:rPr kumimoji="1" lang="en-US" altLang="zh-CN" sz="1400" u="sng" dirty="0">
                <a:solidFill>
                  <a:schemeClr val="tx2"/>
                </a:solidFill>
              </a:rPr>
              <a:t>RP-240019</a:t>
            </a: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In the summary, </a:t>
            </a:r>
            <a:r>
              <a:rPr lang="en-US" altLang="zh-CN" sz="1400" b="1" u="sng" dirty="0"/>
              <a:t>Demodulation performance requirement </a:t>
            </a:r>
            <a:r>
              <a:rPr lang="en-US" altLang="zh-CN" sz="1400" b="1" u="sng" dirty="0" err="1"/>
              <a:t>enh</a:t>
            </a:r>
            <a:r>
              <a:rPr lang="en-US" altLang="zh-CN" sz="1400" b="1" u="sng" dirty="0"/>
              <a:t>. </a:t>
            </a:r>
            <a:r>
              <a:rPr kumimoji="1" lang="en-US" altLang="zh-CN" sz="1400" dirty="0">
                <a:solidFill>
                  <a:schemeClr val="tx1"/>
                </a:solidFill>
              </a:rPr>
              <a:t>list as one project with 2 topics: </a:t>
            </a:r>
            <a:r>
              <a:rPr lang="en-US" altLang="zh-CN" sz="1400" dirty="0">
                <a:solidFill>
                  <a:schemeClr val="tx1"/>
                </a:solidFill>
              </a:rPr>
              <a:t>UE performance </a:t>
            </a:r>
            <a:r>
              <a:rPr kumimoji="1" lang="en-US" altLang="zh-CN" sz="1400" dirty="0">
                <a:solidFill>
                  <a:schemeClr val="tx1"/>
                </a:solidFill>
              </a:rPr>
              <a:t>requirements with </a:t>
            </a:r>
            <a:r>
              <a:rPr kumimoji="1" lang="en-US" altLang="zh-CN" sz="1400" dirty="0" err="1">
                <a:solidFill>
                  <a:schemeClr val="tx1"/>
                </a:solidFill>
              </a:rPr>
              <a:t>MMSE</a:t>
            </a:r>
            <a:r>
              <a:rPr kumimoji="1" lang="en-US" altLang="zh-CN" sz="1400" dirty="0">
                <a:solidFill>
                  <a:schemeClr val="tx1"/>
                </a:solidFill>
              </a:rPr>
              <a:t>-IRC for </a:t>
            </a:r>
            <a:r>
              <a:rPr kumimoji="1" lang="en-US" altLang="zh-CN" sz="1400" dirty="0" err="1">
                <a:solidFill>
                  <a:schemeClr val="tx1"/>
                </a:solidFill>
              </a:rPr>
              <a:t>8Rx</a:t>
            </a:r>
            <a:r>
              <a:rPr kumimoji="1" lang="zh-CN" altLang="en-US" sz="1400" dirty="0">
                <a:solidFill>
                  <a:schemeClr val="tx1"/>
                </a:solidFill>
              </a:rPr>
              <a:t>，</a:t>
            </a:r>
            <a:r>
              <a:rPr kumimoji="1" lang="en-US" altLang="zh-CN" sz="1400" dirty="0" err="1">
                <a:solidFill>
                  <a:schemeClr val="tx1"/>
                </a:solidFill>
              </a:rPr>
              <a:t>MMSE</a:t>
            </a:r>
            <a:r>
              <a:rPr kumimoji="1" lang="en-US" altLang="zh-CN" sz="1400" dirty="0">
                <a:solidFill>
                  <a:schemeClr val="tx1"/>
                </a:solidFill>
              </a:rPr>
              <a:t>-IRC receiver for uplink.</a:t>
            </a: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We observe there are several discussion points especially the yellow-highlighted part for spatial channel model.</a:t>
            </a:r>
            <a:endParaRPr kumimoji="1" lang="en-US" altLang="zh-CN" sz="15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500" dirty="0">
              <a:solidFill>
                <a:schemeClr val="tx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CA7364-60E1-4783-89AE-A5ACD08A2FB9}"/>
              </a:ext>
            </a:extLst>
          </p:cNvPr>
          <p:cNvSpPr txBox="1"/>
          <p:nvPr/>
        </p:nvSpPr>
        <p:spPr>
          <a:xfrm>
            <a:off x="69307" y="6530601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>
                <a:solidFill>
                  <a:schemeClr val="tx1"/>
                </a:solidFill>
              </a:rPr>
              <a:t>2/4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2960CC0-5089-420D-BCC1-291120D72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0728" y="2716400"/>
            <a:ext cx="6653719" cy="2826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400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 err="1"/>
              <a:t>MMSE</a:t>
            </a:r>
            <a:r>
              <a:rPr lang="en-US" altLang="ko-KR" dirty="0"/>
              <a:t>-IRC receiver for uplink</a:t>
            </a:r>
            <a:endParaRPr lang="en-US" altLang="ja-JP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E2312E-F6D5-5244-BCFC-D7B00A2ACF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4944" y="1777810"/>
            <a:ext cx="5480052" cy="3701143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100" dirty="0"/>
              <a:t>Uplink inter-cell interference scenario is typical scenario for </a:t>
            </a:r>
            <a:r>
              <a:rPr lang="en-US" altLang="en-US" sz="1100" dirty="0" err="1"/>
              <a:t>FR1</a:t>
            </a:r>
            <a:r>
              <a:rPr lang="en-US" altLang="en-US" sz="1100" dirty="0"/>
              <a:t> NR deployment.  The interference is even severe compared to LTE due to </a:t>
            </a:r>
            <a:r>
              <a:rPr lang="en-US" altLang="en-US" sz="1100" dirty="0" err="1"/>
              <a:t>HPUE</a:t>
            </a:r>
            <a:r>
              <a:rPr lang="en-US" altLang="en-US" sz="1100" dirty="0"/>
              <a:t> widely deployed in NR network.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100" dirty="0"/>
              <a:t>Similar as </a:t>
            </a:r>
            <a:r>
              <a:rPr lang="en-US" altLang="en-US" sz="1100" dirty="0" err="1"/>
              <a:t>MMSE</a:t>
            </a:r>
            <a:r>
              <a:rPr lang="en-US" altLang="en-US" sz="1100" dirty="0"/>
              <a:t>-IRC receiver test cases specified for downlink side in NR, we suggest to focus on data channel and slot aligned scenario in the initial stage.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100" dirty="0"/>
              <a:t>LTE interference profile as captured in TR can be used as staring point with further evaluation on suitable interference profile for NR deployment. </a:t>
            </a:r>
          </a:p>
          <a:p>
            <a:endParaRPr lang="en-US" altLang="en-US" sz="1100" dirty="0"/>
          </a:p>
          <a:p>
            <a:r>
              <a:rPr lang="en-US" altLang="en-US" sz="1100" b="1" dirty="0"/>
              <a:t>Proposal 1: Focus on </a:t>
            </a:r>
            <a:r>
              <a:rPr lang="en-US" altLang="en-US" sz="1100" b="1" dirty="0" err="1"/>
              <a:t>PUSCH</a:t>
            </a:r>
            <a:r>
              <a:rPr lang="en-US" altLang="en-US" sz="1100" b="1" dirty="0"/>
              <a:t> demodulation requirements and slot aligned scenarios </a:t>
            </a:r>
          </a:p>
          <a:p>
            <a:endParaRPr lang="en-US" altLang="en-US" sz="1100" b="1" dirty="0"/>
          </a:p>
          <a:p>
            <a:r>
              <a:rPr lang="en-US" altLang="en-US" sz="1100" b="1" dirty="0"/>
              <a:t>Proposal 2: Using LTE interference profile from TR 36.884 as staring point and further evaluate applicable profile for NR deployment scenarios </a:t>
            </a:r>
          </a:p>
          <a:p>
            <a:pPr marL="277262" lvl="2"/>
            <a:endParaRPr kumimoji="1" lang="en-US" altLang="ko-KR" sz="1200" dirty="0">
              <a:solidFill>
                <a:schemeClr val="tx1"/>
              </a:solidFill>
            </a:endParaRPr>
          </a:p>
          <a:p>
            <a:pPr marL="285750" lvl="1" indent="-285750">
              <a:buFont typeface="Wingdings" panose="05000000000000000000" pitchFamily="2" charset="2"/>
              <a:buChar char="§"/>
            </a:pPr>
            <a:endParaRPr kumimoji="1" lang="en-US" altLang="ko-KR" sz="1500" dirty="0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C2C6F1-FC8E-3D4D-8C8A-3B1DAB9D52F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944" y="1403862"/>
            <a:ext cx="5480052" cy="373949"/>
          </a:xfrm>
        </p:spPr>
        <p:txBody>
          <a:bodyPr/>
          <a:lstStyle/>
          <a:p>
            <a:pPr algn="ctr" latinLnBrk="1"/>
            <a:r>
              <a:rPr lang="en-US" altLang="ko-KR" dirty="0"/>
              <a:t>Observation and Proposals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EEBAB85-1EF5-4AAD-B6A6-035811F5837F}"/>
              </a:ext>
            </a:extLst>
          </p:cNvPr>
          <p:cNvSpPr txBox="1">
            <a:spLocks/>
          </p:cNvSpPr>
          <p:nvPr/>
        </p:nvSpPr>
        <p:spPr>
          <a:xfrm>
            <a:off x="6236644" y="1777810"/>
            <a:ext cx="5480052" cy="370114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u="sng" dirty="0">
                <a:solidFill>
                  <a:srgbClr val="FF0000"/>
                </a:solidFill>
              </a:rPr>
              <a:t>Specify advanced receiver for suppressing  uplink inter-cell interference (</a:t>
            </a:r>
            <a:r>
              <a:rPr lang="en-US" altLang="en-US" u="sng" dirty="0" err="1">
                <a:solidFill>
                  <a:srgbClr val="FF0000"/>
                </a:solidFill>
              </a:rPr>
              <a:t>FR1</a:t>
            </a:r>
            <a:r>
              <a:rPr lang="en-US" altLang="en-US" u="sng" dirty="0">
                <a:solidFill>
                  <a:srgbClr val="FF0000"/>
                </a:solidFill>
              </a:rPr>
              <a:t> only) </a:t>
            </a:r>
          </a:p>
          <a:p>
            <a:pPr marL="563012" lvl="2" indent="-285750">
              <a:buFont typeface="Wingdings" panose="05000000000000000000" pitchFamily="2" charset="2"/>
              <a:buChar char="§"/>
            </a:pPr>
            <a:r>
              <a:rPr kumimoji="1" lang="en-US" altLang="en-US" sz="1500" u="sng" dirty="0">
                <a:solidFill>
                  <a:srgbClr val="FF0000"/>
                </a:solidFill>
              </a:rPr>
              <a:t>Define </a:t>
            </a:r>
            <a:r>
              <a:rPr kumimoji="1" lang="en-US" altLang="en-US" sz="1500" u="sng" dirty="0" err="1">
                <a:solidFill>
                  <a:srgbClr val="FF0000"/>
                </a:solidFill>
              </a:rPr>
              <a:t>PUSCH</a:t>
            </a:r>
            <a:r>
              <a:rPr kumimoji="1" lang="en-US" altLang="en-US" sz="1500" u="sng" dirty="0">
                <a:solidFill>
                  <a:srgbClr val="FF0000"/>
                </a:solidFill>
              </a:rPr>
              <a:t> demodulation requirements</a:t>
            </a:r>
          </a:p>
          <a:p>
            <a:pPr marL="563012" lvl="2" indent="-285750">
              <a:buFont typeface="Wingdings" panose="05000000000000000000" pitchFamily="2" charset="2"/>
              <a:buChar char="§"/>
            </a:pPr>
            <a:r>
              <a:rPr kumimoji="1" lang="en-US" altLang="en-US" sz="1500" u="sng" dirty="0">
                <a:solidFill>
                  <a:srgbClr val="FF0000"/>
                </a:solidFill>
              </a:rPr>
              <a:t>Reference receiver: </a:t>
            </a:r>
            <a:r>
              <a:rPr kumimoji="1" lang="en-US" altLang="en-US" sz="1500" u="sng" dirty="0" err="1">
                <a:solidFill>
                  <a:srgbClr val="FF0000"/>
                </a:solidFill>
              </a:rPr>
              <a:t>MMSE</a:t>
            </a:r>
            <a:r>
              <a:rPr kumimoji="1" lang="en-US" altLang="en-US" sz="1500" u="sng" dirty="0">
                <a:solidFill>
                  <a:srgbClr val="FF0000"/>
                </a:solidFill>
              </a:rPr>
              <a:t>-IRC with </a:t>
            </a:r>
            <a:r>
              <a:rPr kumimoji="1" lang="en-US" altLang="en-US" sz="1500" u="sng" dirty="0" err="1">
                <a:solidFill>
                  <a:srgbClr val="FF0000"/>
                </a:solidFill>
              </a:rPr>
              <a:t>DMRS</a:t>
            </a:r>
            <a:r>
              <a:rPr kumimoji="1" lang="en-US" altLang="en-US" sz="1500" u="sng" dirty="0">
                <a:solidFill>
                  <a:srgbClr val="FF0000"/>
                </a:solidFill>
              </a:rPr>
              <a:t> based interference covariance estimation</a:t>
            </a:r>
          </a:p>
          <a:p>
            <a:pPr marL="840274" lvl="4" indent="-285750">
              <a:buFont typeface="Wingdings" panose="05000000000000000000" pitchFamily="2" charset="2"/>
              <a:buChar char="§"/>
            </a:pPr>
            <a:r>
              <a:rPr kumimoji="1" lang="en-US" altLang="en-US" sz="1500" u="sng" dirty="0">
                <a:solidFill>
                  <a:srgbClr val="FF0000"/>
                </a:solidFill>
              </a:rPr>
              <a:t>Note: use the </a:t>
            </a:r>
            <a:r>
              <a:rPr kumimoji="1" lang="en-US" altLang="en-US" sz="1500" u="sng" dirty="0" err="1">
                <a:solidFill>
                  <a:srgbClr val="FF0000"/>
                </a:solidFill>
              </a:rPr>
              <a:t>DMRS</a:t>
            </a:r>
            <a:r>
              <a:rPr kumimoji="1" lang="en-US" altLang="en-US" sz="1500" u="sng" dirty="0">
                <a:solidFill>
                  <a:srgbClr val="FF0000"/>
                </a:solidFill>
              </a:rPr>
              <a:t> for served target UE’s </a:t>
            </a:r>
            <a:r>
              <a:rPr kumimoji="1" lang="en-US" altLang="en-US" sz="1500" u="sng" dirty="0" err="1">
                <a:solidFill>
                  <a:srgbClr val="FF0000"/>
                </a:solidFill>
              </a:rPr>
              <a:t>PUSCH</a:t>
            </a:r>
            <a:r>
              <a:rPr kumimoji="1" lang="en-US" altLang="en-US" sz="1500" u="sng" dirty="0">
                <a:solidFill>
                  <a:srgbClr val="FF0000"/>
                </a:solidFill>
              </a:rPr>
              <a:t>.</a:t>
            </a:r>
          </a:p>
          <a:p>
            <a:pPr marL="563012" lvl="2" indent="-285750">
              <a:buFont typeface="Wingdings" panose="05000000000000000000" pitchFamily="2" charset="2"/>
              <a:buChar char="§"/>
            </a:pPr>
            <a:r>
              <a:rPr kumimoji="1" lang="en-US" altLang="en-US" sz="1500" u="sng" dirty="0">
                <a:solidFill>
                  <a:srgbClr val="FF0000"/>
                </a:solidFill>
              </a:rPr>
              <a:t>Reuse LTE interference profiles  from TR 36. 884 as starting point</a:t>
            </a:r>
          </a:p>
          <a:p>
            <a:pPr marL="840274" lvl="3" indent="-285750">
              <a:buFont typeface="Wingdings" panose="05000000000000000000" pitchFamily="2" charset="2"/>
              <a:buChar char="§"/>
            </a:pPr>
            <a:r>
              <a:rPr kumimoji="1" lang="en-US" altLang="en-US" sz="1500" u="sng" dirty="0">
                <a:solidFill>
                  <a:srgbClr val="FF0000"/>
                </a:solidFill>
              </a:rPr>
              <a:t>Further evaluate applicable profiles for NR deployment scenario </a:t>
            </a:r>
          </a:p>
          <a:p>
            <a:pPr marL="563012" lvl="2" indent="-285750">
              <a:buFont typeface="Wingdings" panose="05000000000000000000" pitchFamily="2" charset="2"/>
              <a:buChar char="§"/>
            </a:pPr>
            <a:r>
              <a:rPr kumimoji="1" lang="en-US" altLang="en-US" sz="1500" u="sng" dirty="0">
                <a:solidFill>
                  <a:srgbClr val="FF0000"/>
                </a:solidFill>
              </a:rPr>
              <a:t>Focus on slot-based transmission and aligned </a:t>
            </a:r>
            <a:r>
              <a:rPr kumimoji="1" lang="en-US" altLang="en-US" sz="1500" u="sng" dirty="0" err="1">
                <a:solidFill>
                  <a:srgbClr val="FF0000"/>
                </a:solidFill>
              </a:rPr>
              <a:t>SCS</a:t>
            </a:r>
            <a:r>
              <a:rPr kumimoji="1" lang="en-US" altLang="en-US" sz="1500" u="sng" dirty="0">
                <a:solidFill>
                  <a:srgbClr val="FF0000"/>
                </a:solidFill>
              </a:rPr>
              <a:t> among cells</a:t>
            </a:r>
            <a:endParaRPr kumimoji="1" lang="en-US" altLang="ko-KR" sz="1500" u="sng" dirty="0">
              <a:solidFill>
                <a:srgbClr val="FF0000"/>
              </a:solidFill>
            </a:endParaRPr>
          </a:p>
          <a:p>
            <a:pPr lvl="1"/>
            <a:endParaRPr lang="en-US" sz="1200" dirty="0">
              <a:highlight>
                <a:srgbClr val="FFFF00"/>
              </a:highlight>
              <a:latin typeface="TimesNewRomanPSMT"/>
            </a:endParaRP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004C793D-9CAE-4233-BD7D-7FA90174B6B8}"/>
              </a:ext>
            </a:extLst>
          </p:cNvPr>
          <p:cNvSpPr txBox="1">
            <a:spLocks/>
          </p:cNvSpPr>
          <p:nvPr/>
        </p:nvSpPr>
        <p:spPr>
          <a:xfrm>
            <a:off x="6236644" y="1403862"/>
            <a:ext cx="5480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 marL="0"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 marL="277262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2pPr>
            <a:lvl3pPr marL="554524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3pPr>
            <a:lvl4pPr marL="831786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4pPr>
            <a:lvl5pPr marL="1109048">
              <a:lnSpc>
                <a:spcPts val="1400"/>
              </a:lnSpc>
              <a:defRPr sz="1300"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algn="ctr" defTabSz="914400" latinLnBrk="1"/>
            <a:r>
              <a:rPr lang="en-US" altLang="zh-CN" kern="0" dirty="0"/>
              <a:t>Proposed objectives</a:t>
            </a:r>
            <a:endParaRPr lang="en-US" altLang="ko-KR" kern="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CDF83B-20BD-48A4-9027-C9A79294C529}"/>
              </a:ext>
            </a:extLst>
          </p:cNvPr>
          <p:cNvSpPr txBox="1"/>
          <p:nvPr/>
        </p:nvSpPr>
        <p:spPr>
          <a:xfrm>
            <a:off x="88762" y="6530601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>
                <a:solidFill>
                  <a:schemeClr val="tx1"/>
                </a:solidFill>
              </a:rPr>
              <a:t>3/4</a:t>
            </a:r>
          </a:p>
        </p:txBody>
      </p:sp>
    </p:spTree>
    <p:extLst>
      <p:ext uri="{BB962C8B-B14F-4D97-AF65-F5344CB8AC3E}">
        <p14:creationId xmlns:p14="http://schemas.microsoft.com/office/powerpoint/2010/main" val="3257145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kumimoji="1" lang="en-US" altLang="zh-CN" sz="3600" dirty="0">
                <a:solidFill>
                  <a:schemeClr val="tx1"/>
                </a:solidFill>
              </a:rPr>
              <a:t>Channel model with spatial component</a:t>
            </a:r>
            <a:endParaRPr lang="en-US" altLang="ja-JP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C2C6F1-FC8E-3D4D-8C8A-3B1DAB9D52F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944" y="1403862"/>
            <a:ext cx="11372852" cy="373949"/>
          </a:xfrm>
        </p:spPr>
        <p:txBody>
          <a:bodyPr/>
          <a:lstStyle/>
          <a:p>
            <a:pPr algn="ctr" latinLnBrk="1"/>
            <a:r>
              <a:rPr lang="en-US" altLang="ko-KR" dirty="0"/>
              <a:t>Observation and Proposals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CDF83B-20BD-48A4-9027-C9A79294C529}"/>
              </a:ext>
            </a:extLst>
          </p:cNvPr>
          <p:cNvSpPr txBox="1"/>
          <p:nvPr/>
        </p:nvSpPr>
        <p:spPr>
          <a:xfrm>
            <a:off x="88763" y="6469377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>
                <a:solidFill>
                  <a:schemeClr val="tx1"/>
                </a:solidFill>
              </a:rPr>
              <a:t>4/4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EF01E2-5F45-4652-8E39-DCE48596A503}"/>
              </a:ext>
            </a:extLst>
          </p:cNvPr>
          <p:cNvSpPr txBox="1">
            <a:spLocks/>
          </p:cNvSpPr>
          <p:nvPr/>
        </p:nvSpPr>
        <p:spPr>
          <a:xfrm>
            <a:off x="254943" y="1777809"/>
            <a:ext cx="11372853" cy="38535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400" dirty="0"/>
              <a:t>It’s unclear for the motivation  of introducing channel model with spatial component for performance requirements.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400" dirty="0"/>
              <a:t>LTE and NR performance requirements (both BS and UE side) are specified based on the methodology of </a:t>
            </a:r>
            <a:r>
              <a:rPr lang="en-US" altLang="en-US" sz="1400" dirty="0" err="1"/>
              <a:t>TDL</a:t>
            </a:r>
            <a:r>
              <a:rPr lang="en-US" altLang="en-US" sz="1400" dirty="0"/>
              <a:t> channel + MIMO correlation matrix starting from Rel-8.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400" dirty="0"/>
              <a:t>No critical issues were identified from network deployment for above methodology.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en-US" sz="1400" dirty="0"/>
              <a:t>It’s undesirable to conduct new test methodology and channel model i.e. CDL channel model for introducing new performance requirements in late stage of NR.  </a:t>
            </a:r>
          </a:p>
          <a:p>
            <a:pPr lvl="1" defTabSz="914400">
              <a:lnSpc>
                <a:spcPct val="120000"/>
              </a:lnSpc>
              <a:defRPr/>
            </a:pPr>
            <a:endParaRPr lang="en-US" altLang="en-US" sz="1600" b="1" dirty="0"/>
          </a:p>
          <a:p>
            <a:pPr defTabSz="914400">
              <a:lnSpc>
                <a:spcPct val="120000"/>
              </a:lnSpc>
              <a:defRPr/>
            </a:pPr>
            <a:r>
              <a:rPr lang="en-US" altLang="en-US" sz="1400" b="1" dirty="0"/>
              <a:t>Proposal 3:</a:t>
            </a:r>
            <a:r>
              <a:rPr lang="zh-CN" altLang="en-US" sz="1400" b="1" dirty="0"/>
              <a:t> </a:t>
            </a:r>
            <a:r>
              <a:rPr lang="en-US" altLang="ja-JP" sz="1400" b="1" kern="0" dirty="0">
                <a:solidFill>
                  <a:sysClr val="windowText" lastClr="000000"/>
                </a:solidFill>
              </a:rPr>
              <a:t>Clarification is necessary regarding the need and timeline the channel model with spatial component</a:t>
            </a:r>
          </a:p>
          <a:p>
            <a:pPr marL="563012" lvl="1" indent="-285750" defTabSz="914400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ja-JP" sz="1400" kern="0" dirty="0">
                <a:solidFill>
                  <a:sysClr val="windowText" lastClr="000000"/>
                </a:solidFill>
              </a:rPr>
              <a:t>If there is need, study feasibility to introduce spatial component based </a:t>
            </a:r>
            <a:r>
              <a:rPr lang="en-US" altLang="ja-JP" sz="1400" kern="0" dirty="0" err="1">
                <a:solidFill>
                  <a:sysClr val="windowText" lastClr="000000"/>
                </a:solidFill>
              </a:rPr>
              <a:t>TDL</a:t>
            </a:r>
            <a:r>
              <a:rPr lang="en-US" altLang="ja-JP" sz="1400" kern="0" dirty="0">
                <a:solidFill>
                  <a:sysClr val="windowText" lastClr="000000"/>
                </a:solidFill>
              </a:rPr>
              <a:t> channel model with extension in Rel-19</a:t>
            </a:r>
          </a:p>
          <a:p>
            <a:pPr marL="563012" lvl="1" indent="-285750" defTabSz="914400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en-US" altLang="ja-JP" sz="1400" kern="0" dirty="0">
                <a:solidFill>
                  <a:sysClr val="windowText" lastClr="000000"/>
                </a:solidFill>
              </a:rPr>
              <a:t>Postpone CDL channel model study to future release</a:t>
            </a:r>
          </a:p>
          <a:p>
            <a:pPr defTabSz="914400">
              <a:lnSpc>
                <a:spcPct val="120000"/>
              </a:lnSpc>
              <a:defRPr/>
            </a:pPr>
            <a:endParaRPr lang="en-US" altLang="zh-CN" sz="1600" b="1" dirty="0"/>
          </a:p>
          <a:p>
            <a:r>
              <a:rPr lang="en-US" altLang="en-US" sz="1200" b="1" dirty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46958140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4C05A0-4031-458C-93F9-657B34B48EEA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sharepoint/v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22868</TotalTime>
  <Words>433</Words>
  <Application>Microsoft Office PowerPoint</Application>
  <PresentationFormat>宽屏</PresentationFormat>
  <Paragraphs>44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Samsung Sharp Sans</vt:lpstr>
      <vt:lpstr>TimesNewRomanPSMT</vt:lpstr>
      <vt:lpstr>Arial</vt:lpstr>
      <vt:lpstr>Calibri</vt:lpstr>
      <vt:lpstr>Samsung Sharp Sans Bold</vt:lpstr>
      <vt:lpstr>SamsungOne 400</vt:lpstr>
      <vt:lpstr>SamsungOne 700</vt:lpstr>
      <vt:lpstr>Times New Roman</vt:lpstr>
      <vt:lpstr>Wingdings</vt:lpstr>
      <vt:lpstr>Samsung Master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garethw</dc:creator>
  <cp:lastModifiedBy>Samsung-#109 v2(Haijie Qiu)</cp:lastModifiedBy>
  <cp:revision>612</cp:revision>
  <cp:lastPrinted>2017-12-18T22:10:10Z</cp:lastPrinted>
  <dcterms:created xsi:type="dcterms:W3CDTF">2017-12-10T01:01:38Z</dcterms:created>
  <dcterms:modified xsi:type="dcterms:W3CDTF">2024-03-11T05:42:08Z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