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60" r:id="rId5"/>
    <p:sldId id="379" r:id="rId6"/>
    <p:sldId id="380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301D5E1-C97C-474F-945C-6041472D31A2}">
          <p14:sldIdLst>
            <p14:sldId id="360"/>
            <p14:sldId id="379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5" autoAdjust="0"/>
    <p:restoredTop sz="94714" autoAdjust="0"/>
  </p:normalViewPr>
  <p:slideViewPr>
    <p:cSldViewPr snapToGrid="0">
      <p:cViewPr varScale="1">
        <p:scale>
          <a:sx n="118" d="100"/>
          <a:sy n="118" d="100"/>
        </p:scale>
        <p:origin x="1070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1291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12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8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2" y="254511"/>
            <a:ext cx="506770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RAN</a:t>
            </a:r>
            <a:r>
              <a:rPr kumimoji="1" lang="en-US" altLang="zh-CN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#103</a:t>
            </a:r>
            <a:endParaRPr kumimoji="1" lang="en-US" altLang="zh-CN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lvl="0" indent="0" algn="l" defTabSz="55438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+mn-cs"/>
              </a:rPr>
              <a:t>Maastricht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Netherlands, March 18-21, 2024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165FE2C-5F1E-40C7-A167-8A0935D619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86416" y="150878"/>
            <a:ext cx="1763672" cy="425467"/>
          </a:xfrm>
          <a:prstGeom prst="rect">
            <a:avLst/>
          </a:prstGeom>
        </p:spPr>
        <p:txBody>
          <a:bodyPr/>
          <a:lstStyle>
            <a:lvl1pPr>
              <a:defRPr lang="en-US" altLang="ja-JP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+mn-cs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667" r:id="rId4"/>
    <p:sldLayoutId id="2147483709" r:id="rId5"/>
    <p:sldLayoutId id="2147483670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7579332" cy="2195512"/>
          </a:xfrm>
        </p:spPr>
        <p:txBody>
          <a:bodyPr/>
          <a:lstStyle/>
          <a:p>
            <a:r>
              <a:rPr lang="en-US" sz="4800" dirty="0">
                <a:latin typeface="+mj-lt"/>
              </a:rPr>
              <a:t>Views on the scope of Rel-19 </a:t>
            </a:r>
            <a:r>
              <a:rPr lang="en-US" altLang="zh-CN" sz="4800" dirty="0" err="1">
                <a:latin typeface="+mj-lt"/>
              </a:rPr>
              <a:t>RRM</a:t>
            </a:r>
            <a:r>
              <a:rPr lang="en-US" altLang="zh-CN" sz="4800" dirty="0">
                <a:latin typeface="+mj-lt"/>
              </a:rPr>
              <a:t> </a:t>
            </a:r>
            <a:r>
              <a:rPr lang="en-US" sz="4800" dirty="0">
                <a:latin typeface="+mj-lt"/>
              </a:rPr>
              <a:t>topics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22251" y="5403981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9.1.4.4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58C8A1A-D744-46D4-8098-6F92FBF6B903}"/>
              </a:ext>
            </a:extLst>
          </p:cNvPr>
          <p:cNvSpPr txBox="1">
            <a:spLocks/>
          </p:cNvSpPr>
          <p:nvPr/>
        </p:nvSpPr>
        <p:spPr>
          <a:xfrm>
            <a:off x="10564939" y="224786"/>
            <a:ext cx="1451964" cy="360134"/>
          </a:xfrm>
          <a:prstGeom prst="rect">
            <a:avLst/>
          </a:prstGeom>
        </p:spPr>
        <p:txBody>
          <a:bodyPr/>
          <a:lstStyle>
            <a:lvl1pPr marL="0">
              <a:defRPr sz="6400">
                <a:solidFill>
                  <a:schemeClr val="tx1"/>
                </a:solidFill>
                <a:latin typeface="Samsung Sharp Sans Bold" pitchFamily="2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800" kern="0" dirty="0">
                <a:latin typeface="+mj-lt"/>
              </a:rPr>
              <a:t>RP-240378</a:t>
            </a: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pPr algn="just"/>
            <a:r>
              <a:rPr lang="en-US" dirty="0"/>
              <a:t>Baseline Objectives from RAN Chair</a:t>
            </a:r>
            <a:endParaRPr lang="en-US" altLang="ko-K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0250997" cy="1367467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RAN Chair together with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RAN4</a:t>
            </a:r>
            <a:r>
              <a:rPr kumimoji="1" lang="en-US" altLang="zh-CN" sz="1400" dirty="0">
                <a:solidFill>
                  <a:schemeClr val="tx1"/>
                </a:solidFill>
              </a:rPr>
              <a:t> Chair recently shared their  summary for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RAN4</a:t>
            </a:r>
            <a:r>
              <a:rPr kumimoji="1" lang="en-US" altLang="zh-CN" sz="1400" dirty="0">
                <a:solidFill>
                  <a:schemeClr val="tx1"/>
                </a:solidFill>
              </a:rPr>
              <a:t> Rel-19 Package (non-spectrum proposals) in </a:t>
            </a:r>
            <a:r>
              <a:rPr kumimoji="1" lang="en-US" altLang="zh-CN" sz="1400" u="sng" dirty="0">
                <a:solidFill>
                  <a:schemeClr val="tx2"/>
                </a:solidFill>
              </a:rPr>
              <a:t>RP-240019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chemeClr val="tx1"/>
                </a:solidFill>
              </a:rPr>
              <a:t>In the summary, </a:t>
            </a:r>
            <a:r>
              <a:rPr lang="en-US" altLang="zh-CN" sz="1400" b="1" u="sng" dirty="0" err="1"/>
              <a:t>RRM</a:t>
            </a:r>
            <a:r>
              <a:rPr lang="en-US" altLang="zh-CN" sz="1400" b="1" u="sng" dirty="0"/>
              <a:t> enhancements </a:t>
            </a:r>
            <a:r>
              <a:rPr kumimoji="1" lang="en-US" altLang="zh-CN" sz="1400" dirty="0">
                <a:solidFill>
                  <a:schemeClr val="tx1"/>
                </a:solidFill>
              </a:rPr>
              <a:t>list as one project with 2 topics: </a:t>
            </a:r>
            <a:r>
              <a:rPr lang="en-US" altLang="zh-CN" sz="1400" dirty="0" err="1"/>
              <a:t>FR2</a:t>
            </a:r>
            <a:r>
              <a:rPr lang="en-US" altLang="zh-CN" sz="1400" dirty="0"/>
              <a:t> </a:t>
            </a:r>
            <a:r>
              <a:rPr lang="en-US" altLang="zh-CN" sz="1400" dirty="0" err="1"/>
              <a:t>L3</a:t>
            </a:r>
            <a:r>
              <a:rPr lang="en-US" altLang="zh-CN" sz="1400" dirty="0"/>
              <a:t>/</a:t>
            </a:r>
            <a:r>
              <a:rPr lang="en-US" altLang="zh-CN" sz="1400" dirty="0" err="1"/>
              <a:t>L1</a:t>
            </a:r>
            <a:r>
              <a:rPr lang="en-US" altLang="zh-CN" sz="1400" dirty="0"/>
              <a:t> measurement delay reduction</a:t>
            </a:r>
            <a:r>
              <a:rPr lang="zh-CN" altLang="en-US" sz="1400" dirty="0"/>
              <a:t> </a:t>
            </a:r>
            <a:r>
              <a:rPr lang="en-US" altLang="zh-CN" sz="1400" dirty="0"/>
              <a:t>and </a:t>
            </a:r>
            <a:r>
              <a:rPr lang="en-US" altLang="en-US" sz="1400" dirty="0"/>
              <a:t>Fast </a:t>
            </a:r>
            <a:r>
              <a:rPr lang="en-US" altLang="en-US" sz="1400" dirty="0" err="1"/>
              <a:t>Scell</a:t>
            </a:r>
            <a:r>
              <a:rPr lang="en-US" altLang="en-US" sz="1400" dirty="0"/>
              <a:t> activation with </a:t>
            </a:r>
            <a:r>
              <a:rPr lang="en-US" altLang="en-US" sz="1400" dirty="0" err="1"/>
              <a:t>EMR</a:t>
            </a:r>
            <a:r>
              <a:rPr lang="en-US" altLang="en-US" sz="1400" dirty="0"/>
              <a:t>. </a:t>
            </a:r>
            <a:endParaRPr lang="en-US" altLang="zh-CN" sz="1400" dirty="0"/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We observe there are several discussion points especially the yellow-highlighted part for spatial channel model.</a:t>
            </a:r>
            <a:endParaRPr kumimoji="1" lang="en-US" altLang="zh-CN" sz="15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500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CA7364-60E1-4783-89AE-A5ACD08A2FB9}"/>
              </a:ext>
            </a:extLst>
          </p:cNvPr>
          <p:cNvSpPr txBox="1"/>
          <p:nvPr/>
        </p:nvSpPr>
        <p:spPr>
          <a:xfrm>
            <a:off x="69307" y="6530601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2/3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87AFC30-0D5E-473B-83B6-F7731320B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234" y="2853468"/>
            <a:ext cx="7235048" cy="322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zh-CN" sz="3600" dirty="0" err="1"/>
              <a:t>FR2</a:t>
            </a:r>
            <a:r>
              <a:rPr lang="en-US" altLang="zh-CN" sz="3600" dirty="0"/>
              <a:t> </a:t>
            </a:r>
            <a:r>
              <a:rPr lang="en-US" altLang="zh-CN" sz="3600" dirty="0" err="1"/>
              <a:t>L3</a:t>
            </a:r>
            <a:r>
              <a:rPr lang="en-US" altLang="zh-CN" sz="3600" dirty="0"/>
              <a:t>/</a:t>
            </a:r>
            <a:r>
              <a:rPr lang="en-US" altLang="zh-CN" sz="3600" dirty="0" err="1"/>
              <a:t>L1</a:t>
            </a:r>
            <a:r>
              <a:rPr lang="en-US" altLang="zh-CN" sz="3600" dirty="0"/>
              <a:t> measurement delay reduction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944" y="1403862"/>
            <a:ext cx="4822894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/>
              <a:t>3</a:t>
            </a:r>
            <a:r>
              <a:rPr kumimoji="1" lang="en-US" altLang="zh-CN" sz="800" b="1" dirty="0">
                <a:solidFill>
                  <a:schemeClr val="tx1"/>
                </a:solidFill>
              </a:rPr>
              <a:t>/3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EF01E2-5F45-4652-8E39-DCE48596A503}"/>
              </a:ext>
            </a:extLst>
          </p:cNvPr>
          <p:cNvSpPr txBox="1">
            <a:spLocks/>
          </p:cNvSpPr>
          <p:nvPr/>
        </p:nvSpPr>
        <p:spPr>
          <a:xfrm>
            <a:off x="254943" y="1777809"/>
            <a:ext cx="4822894" cy="38535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baseline="0" dirty="0">
                <a:solidFill>
                  <a:srgbClr val="000000"/>
                </a:solidFill>
              </a:rPr>
              <a:t>In previous releases, optimization of </a:t>
            </a:r>
            <a:r>
              <a:rPr lang="en-US" sz="1200" b="0" i="0" u="none" strike="noStrike" baseline="0" dirty="0" err="1">
                <a:solidFill>
                  <a:srgbClr val="000000"/>
                </a:solidFill>
              </a:rPr>
              <a:t>RRM</a:t>
            </a:r>
            <a:r>
              <a:rPr lang="en-US" sz="1200" b="0" i="0" u="none" strike="noStrike" baseline="0" dirty="0">
                <a:solidFill>
                  <a:srgbClr val="000000"/>
                </a:solidFill>
              </a:rPr>
              <a:t> requirements with reduced beam scaling factor was specified under specific deployment scenario i.e. </a:t>
            </a:r>
            <a:r>
              <a:rPr lang="en-US" sz="1200" b="0" i="0" u="none" strike="noStrike" baseline="0" dirty="0" err="1">
                <a:solidFill>
                  <a:srgbClr val="000000"/>
                </a:solidFill>
              </a:rPr>
              <a:t>FR2</a:t>
            </a:r>
            <a:r>
              <a:rPr lang="en-US" sz="1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</a:rPr>
              <a:t>HST</a:t>
            </a:r>
            <a:r>
              <a:rPr lang="en-US" sz="1200" b="0" i="0" u="none" strike="noStrike" baseline="0" dirty="0">
                <a:solidFill>
                  <a:srgbClr val="000000"/>
                </a:solidFill>
              </a:rPr>
              <a:t> deployment.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none" strike="noStrike" baseline="0" dirty="0">
                <a:solidFill>
                  <a:srgbClr val="000000"/>
                </a:solidFill>
              </a:rPr>
              <a:t>It’s desirable to further study and enhance </a:t>
            </a:r>
            <a:r>
              <a:rPr lang="en-US" sz="1200" b="0" i="0" u="none" strike="noStrike" baseline="0" dirty="0" err="1">
                <a:solidFill>
                  <a:srgbClr val="000000"/>
                </a:solidFill>
              </a:rPr>
              <a:t>FR2</a:t>
            </a:r>
            <a:r>
              <a:rPr lang="en-US" sz="12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1200" b="0" i="0" u="none" strike="noStrike" baseline="0" dirty="0" err="1">
                <a:solidFill>
                  <a:srgbClr val="000000"/>
                </a:solidFill>
              </a:rPr>
              <a:t>RRM</a:t>
            </a:r>
            <a:r>
              <a:rPr lang="en-US" sz="1200" b="0" i="0" u="none" strike="noStrike" baseline="0" dirty="0">
                <a:solidFill>
                  <a:srgbClr val="000000"/>
                </a:solidFill>
              </a:rPr>
              <a:t> delay requirements with identified  specific scenarios and precondition. </a:t>
            </a:r>
          </a:p>
          <a:p>
            <a:pPr lvl="1" defTabSz="914400">
              <a:lnSpc>
                <a:spcPct val="120000"/>
              </a:lnSpc>
              <a:defRPr/>
            </a:pPr>
            <a:endParaRPr lang="en-US" altLang="en-US" sz="1200" b="1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200" b="1" dirty="0"/>
              <a:t>Proposal 1: Consider follow additional scenarios on </a:t>
            </a:r>
            <a:r>
              <a:rPr lang="en-US" altLang="en-US" sz="1200" b="1" dirty="0" err="1"/>
              <a:t>FR2</a:t>
            </a:r>
            <a:r>
              <a:rPr lang="en-US" altLang="en-US" sz="1200" b="1" dirty="0"/>
              <a:t> </a:t>
            </a:r>
            <a:r>
              <a:rPr lang="en-US" altLang="en-US" sz="1200" b="1" dirty="0" err="1"/>
              <a:t>L3</a:t>
            </a:r>
            <a:r>
              <a:rPr lang="en-US" altLang="en-US" sz="1200" b="1" dirty="0"/>
              <a:t>/</a:t>
            </a:r>
            <a:r>
              <a:rPr lang="en-US" altLang="en-US" sz="1200" b="1" dirty="0" err="1"/>
              <a:t>L1</a:t>
            </a:r>
            <a:r>
              <a:rPr lang="en-US" altLang="en-US" sz="1200" b="1" dirty="0"/>
              <a:t> delay reduction</a:t>
            </a:r>
          </a:p>
          <a:p>
            <a:pPr marL="563012" lvl="1" indent="-285750" defTabSz="9144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ysClr val="windowText" lastClr="000000"/>
                </a:solidFill>
              </a:rPr>
              <a:t>Study suitable scenarios and conditions to decrease the measurement delay in </a:t>
            </a:r>
            <a:r>
              <a:rPr lang="en-US" altLang="zh-CN" sz="1000" kern="0" dirty="0" err="1">
                <a:solidFill>
                  <a:sysClr val="windowText" lastClr="000000"/>
                </a:solidFill>
              </a:rPr>
              <a:t>FR2</a:t>
            </a:r>
            <a:r>
              <a:rPr lang="en-US" altLang="zh-CN" sz="1000" kern="0" dirty="0">
                <a:solidFill>
                  <a:sysClr val="windowText" lastClr="000000"/>
                </a:solidFill>
              </a:rPr>
              <a:t> with reduced beam scaling factor [RAN4] </a:t>
            </a:r>
          </a:p>
          <a:p>
            <a:pPr marL="840274" lvl="2" indent="-285750" defTabSz="91440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ysClr val="windowText" lastClr="000000"/>
                </a:solidFill>
              </a:rPr>
              <a:t>Example scenarios for study: Low mobility scenario, fixed indoor scenario and multi-</a:t>
            </a:r>
            <a:r>
              <a:rPr lang="en-US" altLang="zh-CN" sz="1000" kern="0" dirty="0" err="1">
                <a:solidFill>
                  <a:sysClr val="windowText" lastClr="000000"/>
                </a:solidFill>
              </a:rPr>
              <a:t>TRP</a:t>
            </a:r>
            <a:r>
              <a:rPr lang="en-US" altLang="zh-CN" sz="1000" kern="0" dirty="0">
                <a:solidFill>
                  <a:sysClr val="windowText" lastClr="000000"/>
                </a:solidFill>
              </a:rPr>
              <a:t> scenario with prediction on candidate beam directions </a:t>
            </a:r>
            <a:endParaRPr lang="en-US" sz="1000" kern="0" dirty="0">
              <a:solidFill>
                <a:sysClr val="windowText" lastClr="000000"/>
              </a:solidFill>
            </a:endParaRPr>
          </a:p>
          <a:p>
            <a:pPr defTabSz="914400">
              <a:lnSpc>
                <a:spcPct val="120000"/>
              </a:lnSpc>
              <a:defRPr/>
            </a:pPr>
            <a:endParaRPr lang="en-US" altLang="ja-JP" sz="1600" b="1" kern="0" dirty="0">
              <a:solidFill>
                <a:sysClr val="windowText" lastClr="000000"/>
              </a:solidFill>
            </a:endParaRPr>
          </a:p>
          <a:p>
            <a:r>
              <a:rPr lang="en-US" altLang="en-US" sz="120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4FEFA22-52EC-4E6A-B69F-97D2A9F86AF8}"/>
              </a:ext>
            </a:extLst>
          </p:cNvPr>
          <p:cNvSpPr txBox="1">
            <a:spLocks/>
          </p:cNvSpPr>
          <p:nvPr/>
        </p:nvSpPr>
        <p:spPr>
          <a:xfrm>
            <a:off x="5342509" y="1777809"/>
            <a:ext cx="4981779" cy="38535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i="0" u="sng" strike="noStrike" baseline="0" dirty="0">
                <a:solidFill>
                  <a:srgbClr val="FF0000"/>
                </a:solidFill>
              </a:rPr>
              <a:t>Phase I: Study phase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200" u="sng" dirty="0">
                <a:solidFill>
                  <a:srgbClr val="FF0000"/>
                </a:solidFill>
              </a:rPr>
              <a:t>Study suitable scenarios and conditions to decrease the measurement delay in </a:t>
            </a:r>
            <a:r>
              <a:rPr lang="en-US" altLang="zh-CN" sz="1200" u="sng" dirty="0" err="1">
                <a:solidFill>
                  <a:srgbClr val="FF0000"/>
                </a:solidFill>
              </a:rPr>
              <a:t>FR2</a:t>
            </a:r>
            <a:r>
              <a:rPr lang="en-US" altLang="zh-CN" sz="1200" u="sng" dirty="0">
                <a:solidFill>
                  <a:srgbClr val="FF0000"/>
                </a:solidFill>
              </a:rPr>
              <a:t> with reduced beam scaling factor [RAN4] </a:t>
            </a:r>
          </a:p>
          <a:p>
            <a:pPr marL="563012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1" lang="en-US" altLang="zh-CN" sz="1200" u="sng" dirty="0">
                <a:solidFill>
                  <a:srgbClr val="FF0000"/>
                </a:solidFill>
              </a:rPr>
              <a:t>Example scenarios for study: Low mobility scenario, fixed indoor scenario and multi-</a:t>
            </a:r>
            <a:r>
              <a:rPr kumimoji="1" lang="en-US" altLang="zh-CN" sz="1200" u="sng" dirty="0" err="1">
                <a:solidFill>
                  <a:srgbClr val="FF0000"/>
                </a:solidFill>
              </a:rPr>
              <a:t>TRP</a:t>
            </a:r>
            <a:r>
              <a:rPr kumimoji="1" lang="en-US" altLang="zh-CN" sz="1200" u="sng" dirty="0">
                <a:solidFill>
                  <a:srgbClr val="FF0000"/>
                </a:solidFill>
              </a:rPr>
              <a:t> scenario with prediction on candidate beam directions 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 </a:t>
            </a:r>
          </a:p>
          <a:p>
            <a:r>
              <a:rPr lang="en-US" sz="1200" u="sng" dirty="0">
                <a:solidFill>
                  <a:srgbClr val="FF0000"/>
                </a:solidFill>
              </a:rPr>
              <a:t>      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Note: Check point at </a:t>
            </a:r>
            <a:r>
              <a:rPr lang="en-US" sz="1200" u="sng" dirty="0" err="1">
                <a:solidFill>
                  <a:srgbClr val="FF0000"/>
                </a:solidFill>
              </a:rPr>
              <a:t>Q3’24</a:t>
            </a:r>
            <a:r>
              <a:rPr lang="en-US" sz="1200" u="sng" dirty="0">
                <a:solidFill>
                  <a:srgbClr val="FF0000"/>
                </a:solidFill>
              </a:rPr>
              <a:t> 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for phase I.</a:t>
            </a:r>
          </a:p>
          <a:p>
            <a:endParaRPr lang="en-US" sz="1200" u="sng" dirty="0">
              <a:solidFill>
                <a:srgbClr val="FF0000"/>
              </a:solidFill>
            </a:endParaRPr>
          </a:p>
          <a:p>
            <a:r>
              <a:rPr lang="en-US" sz="1200" b="0" i="0" u="sng" strike="noStrike" baseline="0" dirty="0">
                <a:solidFill>
                  <a:srgbClr val="FF0000"/>
                </a:solidFill>
              </a:rPr>
              <a:t>Phase II: Specify enhanced </a:t>
            </a:r>
            <a:r>
              <a:rPr lang="en-US" sz="1200" b="0" i="0" u="sng" strike="noStrike" baseline="0" dirty="0" err="1">
                <a:solidFill>
                  <a:srgbClr val="FF0000"/>
                </a:solidFill>
              </a:rPr>
              <a:t>FR2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 measurement requirements pending on phase I conclusion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sng" strike="noStrike" baseline="0" dirty="0">
                <a:solidFill>
                  <a:srgbClr val="FF0000"/>
                </a:solidFill>
              </a:rPr>
              <a:t>Specify the measurement delay in </a:t>
            </a:r>
            <a:r>
              <a:rPr lang="en-US" sz="1200" b="0" i="0" u="sng" strike="noStrike" baseline="0" dirty="0" err="1">
                <a:solidFill>
                  <a:srgbClr val="FF0000"/>
                </a:solidFill>
              </a:rPr>
              <a:t>FR2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 with reduced beam scaling factor under the identified scenarios [</a:t>
            </a:r>
            <a:r>
              <a:rPr lang="en-US" sz="1200" b="0" i="0" u="sng" strike="noStrike" baseline="0" dirty="0" err="1">
                <a:solidFill>
                  <a:srgbClr val="FF0000"/>
                </a:solidFill>
              </a:rPr>
              <a:t>RAN4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u="sng" strike="noStrike" baseline="0" dirty="0">
                <a:solidFill>
                  <a:srgbClr val="FF0000"/>
                </a:solidFill>
              </a:rPr>
              <a:t>Specify necessary NW assistant signaling and UE capability signaling [</a:t>
            </a:r>
            <a:r>
              <a:rPr lang="en-US" sz="1200" b="0" i="0" u="sng" strike="noStrike" baseline="0" dirty="0" err="1">
                <a:solidFill>
                  <a:srgbClr val="FF0000"/>
                </a:solidFill>
              </a:rPr>
              <a:t>RAN4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, </a:t>
            </a:r>
            <a:r>
              <a:rPr lang="en-US" sz="1200" b="0" i="0" u="sng" strike="noStrike" baseline="0" dirty="0" err="1">
                <a:solidFill>
                  <a:srgbClr val="FF0000"/>
                </a:solidFill>
              </a:rPr>
              <a:t>RAN2</a:t>
            </a:r>
            <a:r>
              <a:rPr lang="en-US" sz="1200" b="0" i="0" u="sng" strike="noStrike" baseline="0" dirty="0">
                <a:solidFill>
                  <a:srgbClr val="FF0000"/>
                </a:solidFill>
              </a:rPr>
              <a:t>]</a:t>
            </a:r>
          </a:p>
          <a:p>
            <a:pPr defTabSz="914400">
              <a:lnSpc>
                <a:spcPct val="120000"/>
              </a:lnSpc>
              <a:defRPr/>
            </a:pPr>
            <a:endParaRPr lang="en-US" altLang="ja-JP" sz="1600" b="1" kern="0" dirty="0">
              <a:solidFill>
                <a:sysClr val="windowText" lastClr="000000"/>
              </a:solidFill>
            </a:endParaRPr>
          </a:p>
          <a:p>
            <a:r>
              <a:rPr lang="en-US" altLang="en-US" sz="120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1FBE8B4-F6BB-4EA4-9579-5CB03E12A9B6}"/>
              </a:ext>
            </a:extLst>
          </p:cNvPr>
          <p:cNvSpPr txBox="1">
            <a:spLocks/>
          </p:cNvSpPr>
          <p:nvPr/>
        </p:nvSpPr>
        <p:spPr>
          <a:xfrm>
            <a:off x="5342509" y="1403860"/>
            <a:ext cx="4981779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/>
            <a:r>
              <a:rPr lang="en-US" altLang="ko-KR" kern="0" dirty="0"/>
              <a:t>Proposed objectives</a:t>
            </a:r>
          </a:p>
        </p:txBody>
      </p:sp>
    </p:spTree>
    <p:extLst>
      <p:ext uri="{BB962C8B-B14F-4D97-AF65-F5344CB8AC3E}">
        <p14:creationId xmlns:p14="http://schemas.microsoft.com/office/powerpoint/2010/main" val="546958140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22880</TotalTime>
  <Words>315</Words>
  <Application>Microsoft Office PowerPoint</Application>
  <PresentationFormat>宽屏</PresentationFormat>
  <Paragraphs>34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Samsung Sharp Sans</vt:lpstr>
      <vt:lpstr>Arial</vt:lpstr>
      <vt:lpstr>Calibri</vt:lpstr>
      <vt:lpstr>Samsung Sharp Sans Bold</vt:lpstr>
      <vt:lpstr>SamsungOne 400</vt:lpstr>
      <vt:lpstr>SamsungOne 700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Samsung-#109 v2(Haijie Qiu)</cp:lastModifiedBy>
  <cp:revision>614</cp:revision>
  <cp:lastPrinted>2017-12-18T22:10:10Z</cp:lastPrinted>
  <dcterms:created xsi:type="dcterms:W3CDTF">2017-12-10T01:01:38Z</dcterms:created>
  <dcterms:modified xsi:type="dcterms:W3CDTF">2024-03-11T05:43:39Z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