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60" r:id="rId5"/>
    <p:sldId id="379" r:id="rId6"/>
    <p:sldId id="381" r:id="rId7"/>
    <p:sldId id="380" r:id="rId8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301D5E1-C97C-474F-945C-6041472D31A2}">
          <p14:sldIdLst>
            <p14:sldId id="360"/>
            <p14:sldId id="379"/>
            <p14:sldId id="381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05" autoAdjust="0"/>
    <p:restoredTop sz="94714" autoAdjust="0"/>
  </p:normalViewPr>
  <p:slideViewPr>
    <p:cSldViewPr snapToGrid="0">
      <p:cViewPr varScale="1">
        <p:scale>
          <a:sx n="118" d="100"/>
          <a:sy n="118" d="100"/>
        </p:scale>
        <p:origin x="1070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1291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2024/3/11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2024/3/11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127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7986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8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2" y="254511"/>
            <a:ext cx="506770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RAN</a:t>
            </a:r>
            <a:r>
              <a:rPr kumimoji="1" lang="en-US" altLang="zh-CN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#103</a:t>
            </a:r>
            <a:endParaRPr kumimoji="1" lang="en-US" altLang="zh-CN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lvl="0" indent="0" algn="l" defTabSz="55438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+mn-cs"/>
              </a:rPr>
              <a:t>Maastricht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Netherlands, March 18-21, 2024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165FE2C-5F1E-40C7-A167-8A0935D619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86416" y="150878"/>
            <a:ext cx="1763672" cy="425467"/>
          </a:xfrm>
          <a:prstGeom prst="rect">
            <a:avLst/>
          </a:prstGeom>
        </p:spPr>
        <p:txBody>
          <a:bodyPr/>
          <a:lstStyle>
            <a:lvl1pPr>
              <a:defRPr lang="en-US" altLang="ja-JP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+mn-cs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:a16="http://schemas.microsoft.com/office/drawing/2014/main" id="{6E208AE8-AAF0-7D4C-AD9E-2048F5D0FD46}"/>
              </a:ext>
            </a:extLst>
          </p:cNvPr>
          <p:cNvSpPr/>
          <p:nvPr userDrawn="1"/>
        </p:nvSpPr>
        <p:spPr>
          <a:xfrm>
            <a:off x="0" y="0"/>
            <a:ext cx="12192000" cy="6855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bg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773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63866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69">
            <a:extLst>
              <a:ext uri="{FF2B5EF4-FFF2-40B4-BE49-F238E27FC236}">
                <a16:creationId xmlns:a16="http://schemas.microsoft.com/office/drawing/2014/main" id="{B0B227FA-54C4-8F4D-8C95-28327CD09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1" r:id="rId2"/>
    <p:sldLayoutId id="2147483666" r:id="rId3"/>
    <p:sldLayoutId id="2147483667" r:id="rId4"/>
    <p:sldLayoutId id="2147483709" r:id="rId5"/>
    <p:sldLayoutId id="2147483670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7579332" cy="2195512"/>
          </a:xfrm>
        </p:spPr>
        <p:txBody>
          <a:bodyPr/>
          <a:lstStyle/>
          <a:p>
            <a:r>
              <a:rPr lang="en-US" sz="4800" dirty="0">
                <a:latin typeface="+mj-lt"/>
              </a:rPr>
              <a:t>Views on the scope of Rel-19 </a:t>
            </a:r>
            <a:r>
              <a:rPr lang="en-US" altLang="zh-CN" sz="4800" dirty="0">
                <a:latin typeface="+mj-lt"/>
              </a:rPr>
              <a:t>OTA topics</a:t>
            </a:r>
            <a:endParaRPr lang="en-US" sz="48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22251" y="5403981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9.1.4.3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358C8A1A-D744-46D4-8098-6F92FBF6B903}"/>
              </a:ext>
            </a:extLst>
          </p:cNvPr>
          <p:cNvSpPr txBox="1">
            <a:spLocks/>
          </p:cNvSpPr>
          <p:nvPr/>
        </p:nvSpPr>
        <p:spPr>
          <a:xfrm>
            <a:off x="10564939" y="224786"/>
            <a:ext cx="1451964" cy="360134"/>
          </a:xfrm>
          <a:prstGeom prst="rect">
            <a:avLst/>
          </a:prstGeom>
        </p:spPr>
        <p:txBody>
          <a:bodyPr/>
          <a:lstStyle>
            <a:lvl1pPr marL="0">
              <a:defRPr sz="6400">
                <a:solidFill>
                  <a:schemeClr val="tx1"/>
                </a:solidFill>
                <a:latin typeface="Samsung Sharp Sans Bold" pitchFamily="2" charset="0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800" kern="0" dirty="0">
                <a:latin typeface="+mj-lt"/>
              </a:rPr>
              <a:t>RP-240377</a:t>
            </a:r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pPr algn="just"/>
            <a:r>
              <a:rPr lang="en-US" dirty="0"/>
              <a:t>Baseline Objectives from RAN Chair</a:t>
            </a:r>
            <a:endParaRPr lang="en-US" altLang="ko-K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0250997" cy="1873305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RAN Chair together with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RAN4</a:t>
            </a:r>
            <a:r>
              <a:rPr kumimoji="1" lang="en-US" altLang="zh-CN" sz="1400" dirty="0">
                <a:solidFill>
                  <a:schemeClr val="tx1"/>
                </a:solidFill>
              </a:rPr>
              <a:t> Chair recently shared their  summary for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RAN4</a:t>
            </a:r>
            <a:r>
              <a:rPr kumimoji="1" lang="en-US" altLang="zh-CN" sz="1400" dirty="0">
                <a:solidFill>
                  <a:schemeClr val="tx1"/>
                </a:solidFill>
              </a:rPr>
              <a:t> Rel-19 Package (non-spectrum proposals) in </a:t>
            </a:r>
            <a:r>
              <a:rPr kumimoji="1" lang="en-US" altLang="zh-CN" sz="1400" u="sng" dirty="0">
                <a:solidFill>
                  <a:schemeClr val="tx2"/>
                </a:solidFill>
              </a:rPr>
              <a:t>RP-240019</a:t>
            </a: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In the summary, </a:t>
            </a:r>
            <a:r>
              <a:rPr lang="en-US" altLang="zh-CN" sz="1400" dirty="0"/>
              <a:t>one </a:t>
            </a:r>
            <a:r>
              <a:rPr lang="en-US" altLang="zh-CN" sz="1400" b="1" u="sng" dirty="0"/>
              <a:t>OTA testing enhancement WI </a:t>
            </a:r>
            <a:r>
              <a:rPr lang="en-US" altLang="zh-CN" sz="1400" dirty="0"/>
              <a:t>and </a:t>
            </a:r>
            <a:r>
              <a:rPr lang="en-US" altLang="zh-CN" sz="1400" b="1" u="sng" dirty="0"/>
              <a:t>one OTA testing enhancement SI </a:t>
            </a:r>
            <a:r>
              <a:rPr lang="en-US" altLang="zh-CN" sz="1400" dirty="0"/>
              <a:t>are included in the </a:t>
            </a:r>
            <a:r>
              <a:rPr lang="en-US" altLang="zh-CN" sz="1400" dirty="0" err="1"/>
              <a:t>RAN4</a:t>
            </a:r>
            <a:r>
              <a:rPr lang="en-US" altLang="zh-CN" sz="1400" dirty="0"/>
              <a:t>-led package. </a:t>
            </a: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200" dirty="0">
                <a:solidFill>
                  <a:schemeClr val="tx1"/>
                </a:solidFill>
              </a:rPr>
              <a:t>OTA testing enhancement WI with 2 </a:t>
            </a:r>
            <a:r>
              <a:rPr kumimoji="1" lang="en-US" altLang="zh-CN" sz="1200" dirty="0" err="1">
                <a:solidFill>
                  <a:schemeClr val="tx1"/>
                </a:solidFill>
              </a:rPr>
              <a:t>topcis</a:t>
            </a:r>
            <a:r>
              <a:rPr kumimoji="1" lang="en-US" altLang="zh-CN" sz="1200" dirty="0">
                <a:solidFill>
                  <a:schemeClr val="tx1"/>
                </a:solidFill>
              </a:rPr>
              <a:t>: </a:t>
            </a:r>
            <a:r>
              <a:rPr kumimoji="1" lang="en-US" altLang="zh-CN" sz="1200" dirty="0" err="1">
                <a:solidFill>
                  <a:schemeClr val="tx1"/>
                </a:solidFill>
              </a:rPr>
              <a:t>TRP</a:t>
            </a:r>
            <a:r>
              <a:rPr kumimoji="1" lang="en-US" altLang="zh-CN" sz="1200" dirty="0">
                <a:solidFill>
                  <a:schemeClr val="tx1"/>
                </a:solidFill>
              </a:rPr>
              <a:t>/TRS enhancement and MIMO OTA requirements and test enhancement</a:t>
            </a: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200" dirty="0">
                <a:solidFill>
                  <a:schemeClr val="tx1"/>
                </a:solidFill>
              </a:rPr>
              <a:t>OTA testing enhancement SI with 1 topic: </a:t>
            </a:r>
            <a:r>
              <a:rPr kumimoji="1" lang="en-US" altLang="zh-CN" sz="1200" dirty="0" err="1">
                <a:solidFill>
                  <a:schemeClr val="tx1"/>
                </a:solidFill>
              </a:rPr>
              <a:t>FR2</a:t>
            </a:r>
            <a:r>
              <a:rPr kumimoji="1" lang="en-US" altLang="zh-CN" sz="1200" dirty="0">
                <a:solidFill>
                  <a:schemeClr val="tx1"/>
                </a:solidFill>
              </a:rPr>
              <a:t> OTA testing enhancement</a:t>
            </a: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We observe still FFS for detailed objectives with candidates from the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RAN#102</a:t>
            </a:r>
            <a:r>
              <a:rPr kumimoji="1" lang="en-US" altLang="zh-CN" sz="1400" dirty="0">
                <a:solidFill>
                  <a:schemeClr val="tx1"/>
                </a:solidFill>
              </a:rPr>
              <a:t> summary </a:t>
            </a:r>
            <a:r>
              <a:rPr kumimoji="1" lang="en-US" altLang="zh-CN" sz="1400" u="sng" dirty="0">
                <a:solidFill>
                  <a:schemeClr val="tx2"/>
                </a:solidFill>
              </a:rPr>
              <a:t>RP-233918</a:t>
            </a:r>
          </a:p>
          <a:p>
            <a:pPr marL="0" lvl="1">
              <a:spcAft>
                <a:spcPts val="600"/>
              </a:spcAft>
            </a:pPr>
            <a:endParaRPr kumimoji="1" lang="en-US" altLang="zh-CN" sz="1500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CA7364-60E1-4783-89AE-A5ACD08A2FB9}"/>
              </a:ext>
            </a:extLst>
          </p:cNvPr>
          <p:cNvSpPr txBox="1"/>
          <p:nvPr/>
        </p:nvSpPr>
        <p:spPr>
          <a:xfrm>
            <a:off x="69307" y="6530601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2/4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184E59C-34EC-49AE-8B93-1B2DCC92A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07" y="3510619"/>
            <a:ext cx="3964594" cy="171913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B2F6830-DA76-4619-9B79-D88E093FA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5901" y="3510619"/>
            <a:ext cx="4105274" cy="158507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F622427-E612-4649-BB02-3019F264FF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4473" y="3490041"/>
            <a:ext cx="3483311" cy="123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00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kumimoji="1" lang="en-US" altLang="zh-CN" sz="3600" dirty="0">
                <a:solidFill>
                  <a:schemeClr val="tx1"/>
                </a:solidFill>
              </a:rPr>
              <a:t>OTA testing enhancement WI </a:t>
            </a:r>
            <a:endParaRPr lang="en-US" altLang="ja-JP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C2C6F1-FC8E-3D4D-8C8A-3B1DAB9D52F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944" y="1403862"/>
            <a:ext cx="5263882" cy="373949"/>
          </a:xfrm>
        </p:spPr>
        <p:txBody>
          <a:bodyPr/>
          <a:lstStyle/>
          <a:p>
            <a:pPr algn="ctr" latinLnBrk="1"/>
            <a:r>
              <a:rPr lang="en-US" altLang="ko-KR" dirty="0"/>
              <a:t>Observation and Proposals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CDF83B-20BD-48A4-9027-C9A79294C529}"/>
              </a:ext>
            </a:extLst>
          </p:cNvPr>
          <p:cNvSpPr txBox="1"/>
          <p:nvPr/>
        </p:nvSpPr>
        <p:spPr>
          <a:xfrm>
            <a:off x="88763" y="6469377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4/4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EF01E2-5F45-4652-8E39-DCE48596A503}"/>
              </a:ext>
            </a:extLst>
          </p:cNvPr>
          <p:cNvSpPr txBox="1">
            <a:spLocks/>
          </p:cNvSpPr>
          <p:nvPr/>
        </p:nvSpPr>
        <p:spPr>
          <a:xfrm>
            <a:off x="254944" y="1777809"/>
            <a:ext cx="5263882" cy="406527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200" b="1" dirty="0" err="1"/>
              <a:t>TRP</a:t>
            </a:r>
            <a:r>
              <a:rPr lang="en-US" altLang="en-US" sz="1200" b="1" dirty="0"/>
              <a:t>/TRS enhancement:</a:t>
            </a:r>
          </a:p>
          <a:p>
            <a:pPr marL="563012" lvl="1" indent="-285750">
              <a:buFont typeface="Wingdings" panose="05000000000000000000" pitchFamily="2" charset="2"/>
              <a:buChar char="§"/>
            </a:pPr>
            <a:r>
              <a:rPr lang="en-US" altLang="en-US" sz="1000" dirty="0"/>
              <a:t>Rel-18 RAN-P and </a:t>
            </a:r>
            <a:r>
              <a:rPr lang="en-US" altLang="en-US" sz="1000" dirty="0" err="1"/>
              <a:t>RAN4</a:t>
            </a:r>
            <a:r>
              <a:rPr lang="en-US" altLang="en-US" sz="1000" dirty="0"/>
              <a:t> have discussed the treatment on conductive </a:t>
            </a:r>
            <a:r>
              <a:rPr lang="en-US" altLang="en-US" sz="1000" dirty="0" err="1"/>
              <a:t>REFSENS</a:t>
            </a:r>
            <a:r>
              <a:rPr lang="en-US" altLang="en-US" sz="1000" dirty="0"/>
              <a:t> and OTA TRS requirements for 2-Rx non-Redcap  </a:t>
            </a:r>
            <a:r>
              <a:rPr lang="en-US" altLang="en-US" sz="1000" dirty="0" err="1"/>
              <a:t>XR</a:t>
            </a:r>
            <a:r>
              <a:rPr lang="en-US" altLang="en-US" sz="1000" dirty="0"/>
              <a:t> devices </a:t>
            </a:r>
            <a:r>
              <a:rPr lang="en-US" sz="1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on  the bands where </a:t>
            </a:r>
            <a:r>
              <a:rPr lang="en-US" sz="10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4Rx</a:t>
            </a:r>
            <a:r>
              <a:rPr lang="en-US" sz="1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is mandatory.  It’s agreed OTA TRS requirements will be specified based on measurement campaign of </a:t>
            </a:r>
            <a:r>
              <a:rPr lang="en-US" altLang="zh-CN" sz="1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commercial </a:t>
            </a:r>
            <a:r>
              <a:rPr lang="en-US" altLang="zh-CN" sz="10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XR</a:t>
            </a:r>
            <a:r>
              <a:rPr lang="en-US" altLang="zh-CN" sz="1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devices.  It’s worth to study the test method for </a:t>
            </a:r>
            <a:r>
              <a:rPr lang="en-US" altLang="zh-CN" sz="10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XR</a:t>
            </a:r>
            <a:r>
              <a:rPr lang="en-US" altLang="zh-CN" sz="1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device types before deriving OTA requirements. </a:t>
            </a:r>
          </a:p>
          <a:p>
            <a:pPr marL="563012" lvl="1" indent="-285750">
              <a:buFont typeface="Wingdings" panose="05000000000000000000" pitchFamily="2" charset="2"/>
              <a:buChar char="§"/>
            </a:pPr>
            <a:r>
              <a:rPr lang="en-US" altLang="zh-CN" sz="1000" dirty="0">
                <a:ea typeface="Calibri" panose="020F0502020204030204" pitchFamily="34" charset="0"/>
                <a:cs typeface="Times New Roman" panose="02020603050405020304" pitchFamily="18" charset="0"/>
              </a:rPr>
              <a:t>It’s also worth to study suitable test method and test metric for NTN device type based on demand from the satellite industry.</a:t>
            </a:r>
            <a:endParaRPr lang="en-US" altLang="en-US" sz="1200" b="1" dirty="0"/>
          </a:p>
          <a:p>
            <a:pPr defTabSz="914400">
              <a:lnSpc>
                <a:spcPct val="120000"/>
              </a:lnSpc>
              <a:defRPr/>
            </a:pPr>
            <a:r>
              <a:rPr lang="en-US" altLang="en-US" sz="1200" b="1" dirty="0"/>
              <a:t>Proposal 1: </a:t>
            </a:r>
            <a:r>
              <a:rPr lang="en-US" altLang="ja-JP" sz="1200" b="1" dirty="0"/>
              <a:t>Test method for new device types including </a:t>
            </a:r>
            <a:r>
              <a:rPr lang="en-US" altLang="ja-JP" sz="1200" b="1" dirty="0" err="1"/>
              <a:t>XR</a:t>
            </a:r>
            <a:r>
              <a:rPr lang="en-US" altLang="ja-JP" sz="1200" b="1" dirty="0"/>
              <a:t> devices and or NR NTN and IoT NTN devices</a:t>
            </a:r>
          </a:p>
          <a:p>
            <a:pPr marL="171450" lvl="2" indent="-1714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1" lang="en-US" altLang="zh-CN" sz="1200" kern="0" dirty="0"/>
              <a:t>Study phase required with</a:t>
            </a:r>
            <a:r>
              <a:rPr kumimoji="1" lang="en-US" altLang="en-US" sz="1200" kern="0" dirty="0"/>
              <a:t> check point at </a:t>
            </a:r>
            <a:r>
              <a:rPr kumimoji="1" lang="en-US" altLang="en-US" sz="1200" kern="0" dirty="0" err="1"/>
              <a:t>3Q’24</a:t>
            </a:r>
            <a:endParaRPr kumimoji="1" lang="en-US" altLang="en-US" sz="1200" kern="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2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200" b="1" dirty="0"/>
              <a:t>MIMO OTA objective: </a:t>
            </a:r>
          </a:p>
          <a:p>
            <a:pPr marL="563012" lvl="1" indent="-285750">
              <a:buFont typeface="Wingdings" panose="05000000000000000000" pitchFamily="2" charset="2"/>
              <a:buChar char="§"/>
            </a:pPr>
            <a:r>
              <a:rPr lang="en-US" altLang="en-US" sz="1000" dirty="0"/>
              <a:t>Among all candidate core part objectives, </a:t>
            </a:r>
            <a:r>
              <a:rPr lang="en-US" altLang="en-US" sz="1000" dirty="0" err="1"/>
              <a:t>FR1</a:t>
            </a:r>
            <a:r>
              <a:rPr lang="en-US" altLang="en-US" sz="1000" dirty="0"/>
              <a:t> dynamic channel model is gather widely interesting from companies which also adopted by certification bodies i.e. CTIA.  </a:t>
            </a:r>
          </a:p>
          <a:p>
            <a:pPr marL="563012" lvl="1" indent="-285750">
              <a:buFont typeface="Wingdings" panose="05000000000000000000" pitchFamily="2" charset="2"/>
              <a:buChar char="§"/>
            </a:pPr>
            <a:r>
              <a:rPr lang="en-US" altLang="en-US" sz="1000" dirty="0"/>
              <a:t>Hand phantom was included in Rel-18 WI as study objective which the conclusion that existing QZ size is not feasible. </a:t>
            </a:r>
          </a:p>
          <a:p>
            <a:pPr marL="563012" lvl="1" indent="-285750">
              <a:buFont typeface="Wingdings" panose="05000000000000000000" pitchFamily="2" charset="2"/>
              <a:buChar char="§"/>
            </a:pPr>
            <a:r>
              <a:rPr lang="en-US" altLang="en-US" sz="1000" dirty="0"/>
              <a:t>We didn’t observe urgent demand for Multi-</a:t>
            </a:r>
            <a:r>
              <a:rPr lang="en-US" altLang="en-US" sz="1000" dirty="0" err="1"/>
              <a:t>TRP</a:t>
            </a:r>
            <a:r>
              <a:rPr lang="en-US" altLang="en-US" sz="1000" dirty="0"/>
              <a:t> test scenarios. </a:t>
            </a:r>
            <a:endParaRPr lang="en-US" altLang="ja-JP" sz="1600" b="1" kern="0" dirty="0">
              <a:solidFill>
                <a:sysClr val="windowText" lastClr="000000"/>
              </a:solidFill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en-US" altLang="ja-JP" sz="1200" b="1" kern="0" dirty="0">
                <a:solidFill>
                  <a:sysClr val="windowText" lastClr="000000"/>
                </a:solidFill>
              </a:rPr>
              <a:t>Proposal 2: </a:t>
            </a:r>
            <a:r>
              <a:rPr lang="en-US" altLang="zh-CN" sz="1200" b="1" kern="0" dirty="0">
                <a:solidFill>
                  <a:sysClr val="windowText" lastClr="000000"/>
                </a:solidFill>
              </a:rPr>
              <a:t>Focus on test method study for dynamic channel model (</a:t>
            </a:r>
            <a:r>
              <a:rPr lang="en-US" altLang="zh-CN" sz="1200" b="1" kern="0" dirty="0" err="1">
                <a:solidFill>
                  <a:sysClr val="windowText" lastClr="000000"/>
                </a:solidFill>
              </a:rPr>
              <a:t>FR1</a:t>
            </a:r>
            <a:r>
              <a:rPr lang="en-US" altLang="zh-CN" sz="1200" b="1" kern="0" dirty="0">
                <a:solidFill>
                  <a:sysClr val="windowText" lastClr="000000"/>
                </a:solidFill>
              </a:rPr>
              <a:t> only)</a:t>
            </a:r>
            <a:r>
              <a:rPr lang="en-US" altLang="en-US" sz="1200" b="1" dirty="0"/>
              <a:t>  for MIMO OTA testing enhancement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Study phase required with</a:t>
            </a:r>
            <a:r>
              <a:rPr lang="en-US" sz="1200" kern="0" dirty="0"/>
              <a:t> check point at </a:t>
            </a:r>
            <a:r>
              <a:rPr lang="en-US" sz="1200" kern="0" dirty="0" err="1"/>
              <a:t>3Q’24</a:t>
            </a:r>
            <a:r>
              <a:rPr lang="en-US" sz="1200" kern="0" dirty="0"/>
              <a:t> </a:t>
            </a:r>
          </a:p>
          <a:p>
            <a:pPr defTabSz="914400">
              <a:lnSpc>
                <a:spcPct val="120000"/>
              </a:lnSpc>
              <a:defRPr/>
            </a:pPr>
            <a:endParaRPr lang="en-US" altLang="en-US" sz="12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200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4397EAF-168B-4D0C-A767-F0FB8491B129}"/>
              </a:ext>
            </a:extLst>
          </p:cNvPr>
          <p:cNvSpPr txBox="1">
            <a:spLocks/>
          </p:cNvSpPr>
          <p:nvPr/>
        </p:nvSpPr>
        <p:spPr>
          <a:xfrm>
            <a:off x="5712161" y="1403860"/>
            <a:ext cx="526388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/>
            <a:r>
              <a:rPr lang="en-US" altLang="ko-KR" kern="0" dirty="0"/>
              <a:t>Proposed objectives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44ACD73-91BC-460E-B5A9-C3233282F9A1}"/>
              </a:ext>
            </a:extLst>
          </p:cNvPr>
          <p:cNvSpPr txBox="1">
            <a:spLocks/>
          </p:cNvSpPr>
          <p:nvPr/>
        </p:nvSpPr>
        <p:spPr>
          <a:xfrm>
            <a:off x="5712161" y="1777806"/>
            <a:ext cx="5263882" cy="406527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MIMO OTA objective:</a:t>
            </a:r>
          </a:p>
          <a:p>
            <a:pPr marL="563012" lvl="1" indent="-2857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ja-JP" sz="1200" kern="0" dirty="0">
                <a:solidFill>
                  <a:sysClr val="windowText" lastClr="000000"/>
                </a:solidFill>
              </a:rPr>
              <a:t>Core part: MIMO OTA test method under dynamic channel model</a:t>
            </a:r>
          </a:p>
          <a:p>
            <a:pPr marL="840274" lvl="2" indent="-2857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</a:rPr>
              <a:t>Study phase required with</a:t>
            </a:r>
            <a:r>
              <a:rPr lang="en-US" sz="1200" kern="0" dirty="0">
                <a:solidFill>
                  <a:sysClr val="windowText" lastClr="000000"/>
                </a:solidFill>
              </a:rPr>
              <a:t> check point at </a:t>
            </a:r>
            <a:r>
              <a:rPr lang="en-US" sz="1200" kern="0" dirty="0" err="1">
                <a:solidFill>
                  <a:sysClr val="windowText" lastClr="000000"/>
                </a:solidFill>
              </a:rPr>
              <a:t>3Q’24</a:t>
            </a:r>
            <a:endParaRPr lang="en-US" sz="1200" kern="0" dirty="0">
              <a:solidFill>
                <a:sysClr val="windowText" lastClr="000000"/>
              </a:solidFill>
            </a:endParaRPr>
          </a:p>
          <a:p>
            <a:pPr marL="840274" lvl="2" indent="-2857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ja-JP" sz="1200" kern="0" dirty="0">
                <a:solidFill>
                  <a:sysClr val="windowText" lastClr="000000"/>
                </a:solidFill>
              </a:rPr>
              <a:t>Focus on </a:t>
            </a:r>
            <a:r>
              <a:rPr lang="en-US" altLang="ja-JP" sz="1200" kern="0" dirty="0" err="1">
                <a:solidFill>
                  <a:sysClr val="windowText" lastClr="000000"/>
                </a:solidFill>
              </a:rPr>
              <a:t>FR1</a:t>
            </a:r>
            <a:r>
              <a:rPr lang="en-US" altLang="ja-JP" sz="1200" kern="0" dirty="0">
                <a:solidFill>
                  <a:sysClr val="windowText" lastClr="000000"/>
                </a:solidFill>
              </a:rPr>
              <a:t>, no performance requirements in Rel-19</a:t>
            </a:r>
          </a:p>
          <a:p>
            <a:pPr marL="563012" lvl="1" indent="-2857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ja-JP" sz="1200" kern="0" dirty="0">
                <a:solidFill>
                  <a:sysClr val="windowText" lastClr="000000"/>
                </a:solidFill>
              </a:rPr>
              <a:t>Perf part: </a:t>
            </a:r>
            <a:r>
              <a:rPr lang="en-US" sz="1200" kern="0" dirty="0" err="1">
                <a:solidFill>
                  <a:sysClr val="windowText" lastClr="000000"/>
                </a:solidFill>
              </a:rPr>
              <a:t>FR1</a:t>
            </a:r>
            <a:r>
              <a:rPr lang="en-US" sz="1200" kern="0" dirty="0">
                <a:solidFill>
                  <a:sysClr val="windowText" lastClr="000000"/>
                </a:solidFill>
              </a:rPr>
              <a:t> MIMO OTA requirements for operator demanded bands</a:t>
            </a:r>
            <a:endParaRPr kumimoji="1" lang="en-US" altLang="ja-JP" sz="12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285750" indent="-285750" defTabSz="914400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en-US" sz="1200" b="1" kern="0" dirty="0" err="1">
                <a:solidFill>
                  <a:srgbClr val="000000"/>
                </a:solidFill>
              </a:rPr>
              <a:t>FR1</a:t>
            </a:r>
            <a:r>
              <a:rPr lang="en-US" altLang="en-US" sz="1200" b="1" kern="0" dirty="0">
                <a:solidFill>
                  <a:srgbClr val="000000"/>
                </a:solidFill>
              </a:rPr>
              <a:t> </a:t>
            </a:r>
            <a:r>
              <a:rPr lang="en-US" altLang="en-US" sz="1200" b="1" kern="0" dirty="0" err="1">
                <a:solidFill>
                  <a:srgbClr val="000000"/>
                </a:solidFill>
              </a:rPr>
              <a:t>TRP</a:t>
            </a:r>
            <a:r>
              <a:rPr lang="en-US" altLang="en-US" sz="1200" b="1" kern="0" dirty="0">
                <a:solidFill>
                  <a:srgbClr val="000000"/>
                </a:solidFill>
              </a:rPr>
              <a:t> /TRS objective:</a:t>
            </a:r>
          </a:p>
          <a:p>
            <a:pPr marL="563012" lvl="1" indent="-2857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ja-JP" sz="1200" kern="0" dirty="0"/>
              <a:t>Core part: Test method for new device types including </a:t>
            </a:r>
            <a:r>
              <a:rPr lang="en-US" altLang="ja-JP" sz="1200" kern="0" dirty="0" err="1"/>
              <a:t>XR</a:t>
            </a:r>
            <a:r>
              <a:rPr lang="en-US" altLang="ja-JP" sz="1200" kern="0" dirty="0"/>
              <a:t> devices and/or NR NTN and IoT NTN devices</a:t>
            </a:r>
          </a:p>
          <a:p>
            <a:pPr marL="840274" lvl="2" indent="-2857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Study phase required with</a:t>
            </a:r>
            <a:r>
              <a:rPr lang="en-US" sz="1200" kern="0" dirty="0"/>
              <a:t> check point at </a:t>
            </a:r>
            <a:r>
              <a:rPr lang="en-US" sz="1200" kern="0" dirty="0" err="1"/>
              <a:t>3Q’24</a:t>
            </a:r>
            <a:r>
              <a:rPr lang="en-US" sz="1200" kern="0" dirty="0"/>
              <a:t> </a:t>
            </a:r>
          </a:p>
          <a:p>
            <a:pPr marL="563012" lvl="1" indent="-2857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ja-JP" sz="1200" kern="0" dirty="0"/>
              <a:t>Perf part: </a:t>
            </a:r>
            <a:r>
              <a:rPr lang="en-US" sz="1200" kern="0" dirty="0" err="1"/>
              <a:t>TRP</a:t>
            </a:r>
            <a:r>
              <a:rPr lang="en-US" sz="1200" kern="0" dirty="0"/>
              <a:t> TRS requirements for operator demanded bands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56439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kumimoji="1" lang="en-US" altLang="zh-CN" sz="3600" dirty="0">
                <a:solidFill>
                  <a:schemeClr val="tx1"/>
                </a:solidFill>
              </a:rPr>
              <a:t>OTA testing enhancement SI</a:t>
            </a:r>
            <a:endParaRPr lang="en-US" altLang="ja-JP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C2C6F1-FC8E-3D4D-8C8A-3B1DAB9D52F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42898" y="1423113"/>
            <a:ext cx="9978554" cy="373949"/>
          </a:xfrm>
        </p:spPr>
        <p:txBody>
          <a:bodyPr/>
          <a:lstStyle/>
          <a:p>
            <a:pPr algn="ctr" latinLnBrk="1"/>
            <a:r>
              <a:rPr lang="en-US" altLang="ko-KR" dirty="0"/>
              <a:t>Observation and Proposals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CDF83B-20BD-48A4-9027-C9A79294C529}"/>
              </a:ext>
            </a:extLst>
          </p:cNvPr>
          <p:cNvSpPr txBox="1"/>
          <p:nvPr/>
        </p:nvSpPr>
        <p:spPr>
          <a:xfrm>
            <a:off x="88763" y="6469377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4/4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EF01E2-5F45-4652-8E39-DCE48596A503}"/>
              </a:ext>
            </a:extLst>
          </p:cNvPr>
          <p:cNvSpPr txBox="1">
            <a:spLocks/>
          </p:cNvSpPr>
          <p:nvPr/>
        </p:nvSpPr>
        <p:spPr>
          <a:xfrm>
            <a:off x="342898" y="1881366"/>
            <a:ext cx="9978554" cy="21521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400" dirty="0"/>
              <a:t>Test method Multi-Rx UE was studied and specified in Rel-18 together with </a:t>
            </a:r>
            <a:r>
              <a:rPr lang="en-US" altLang="zh-CN" sz="1400" dirty="0"/>
              <a:t>core/performance requirements in separate SI and WI.  And some RF requirements were specified for </a:t>
            </a:r>
            <a:r>
              <a:rPr lang="en-US" altLang="zh-CN" sz="1400" dirty="0" err="1"/>
              <a:t>STxMP</a:t>
            </a:r>
            <a:r>
              <a:rPr lang="en-US" altLang="zh-CN" sz="1400" dirty="0"/>
              <a:t> scenario under Rel-18 MIMO WI.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1400" dirty="0"/>
              <a:t>It’s desirable to  study and specify test method for </a:t>
            </a:r>
            <a:r>
              <a:rPr lang="en-US" altLang="zh-CN" sz="1400" dirty="0" err="1"/>
              <a:t>STxMP</a:t>
            </a:r>
            <a:r>
              <a:rPr lang="en-US" altLang="zh-CN" sz="1400" dirty="0"/>
              <a:t> scenario based on the study conclusion in Rel-18 </a:t>
            </a:r>
            <a:r>
              <a:rPr lang="en-US" altLang="zh-CN" sz="1400" dirty="0" err="1"/>
              <a:t>FR2</a:t>
            </a:r>
            <a:r>
              <a:rPr lang="en-US" altLang="zh-CN" sz="1400" dirty="0"/>
              <a:t> test SI for multi-Rx scenario.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400" dirty="0"/>
          </a:p>
          <a:p>
            <a:pPr defTabSz="914400">
              <a:lnSpc>
                <a:spcPct val="120000"/>
              </a:lnSpc>
              <a:defRPr/>
            </a:pPr>
            <a:r>
              <a:rPr lang="en-US" altLang="en-US" sz="1400" b="1" dirty="0"/>
              <a:t>Proposal 3</a:t>
            </a:r>
            <a:r>
              <a:rPr lang="zh-CN" altLang="en-US" sz="1400" b="1" dirty="0"/>
              <a:t>：</a:t>
            </a:r>
            <a:r>
              <a:rPr lang="en-US" altLang="zh-CN" sz="1400" b="1" dirty="0"/>
              <a:t>Study and specify </a:t>
            </a:r>
            <a:r>
              <a:rPr lang="en-US" sz="1400" b="1" kern="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Test method for </a:t>
            </a:r>
            <a:r>
              <a:rPr lang="en-US" sz="1400" b="1" kern="0" dirty="0" err="1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STxMP</a:t>
            </a:r>
            <a:r>
              <a:rPr lang="en-US" sz="1400" b="1" kern="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 for non-handheld UE</a:t>
            </a:r>
            <a:endParaRPr lang="en-GB" altLang="zh-CN" sz="1400" b="1" kern="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  <a:p>
            <a:pPr defTabSz="914400">
              <a:lnSpc>
                <a:spcPct val="120000"/>
              </a:lnSpc>
              <a:defRPr/>
            </a:pPr>
            <a:endParaRPr lang="en-US" altLang="ja-JP" sz="1600" b="1" kern="0" dirty="0">
              <a:solidFill>
                <a:sysClr val="windowText" lastClr="000000"/>
              </a:solidFill>
            </a:endParaRPr>
          </a:p>
          <a:p>
            <a:r>
              <a:rPr lang="en-US" altLang="en-US" sz="1200" b="1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46958140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22904</TotalTime>
  <Words>515</Words>
  <Application>Microsoft Office PowerPoint</Application>
  <PresentationFormat>宽屏</PresentationFormat>
  <Paragraphs>49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Samsung Sharp Sans</vt:lpstr>
      <vt:lpstr>Arial</vt:lpstr>
      <vt:lpstr>Calibri</vt:lpstr>
      <vt:lpstr>Century Gothic</vt:lpstr>
      <vt:lpstr>Samsung Sharp Sans Bold</vt:lpstr>
      <vt:lpstr>SamsungOne 400</vt:lpstr>
      <vt:lpstr>SamsungOne 700</vt:lpstr>
      <vt:lpstr>Times New Roman</vt:lpstr>
      <vt:lpstr>Wingdings</vt:lpstr>
      <vt:lpstr>Samsung Master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Samsung-#109 v2(Haijie Qiu)</cp:lastModifiedBy>
  <cp:revision>618</cp:revision>
  <cp:lastPrinted>2017-12-18T22:10:10Z</cp:lastPrinted>
  <dcterms:created xsi:type="dcterms:W3CDTF">2017-12-10T01:01:38Z</dcterms:created>
  <dcterms:modified xsi:type="dcterms:W3CDTF">2024-03-11T05:44:26Z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