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0"/>
  </p:notesMasterIdLst>
  <p:handoutMasterIdLst>
    <p:handoutMasterId r:id="rId11"/>
  </p:handoutMasterIdLst>
  <p:sldIdLst>
    <p:sldId id="449" r:id="rId4"/>
    <p:sldId id="489" r:id="rId5"/>
    <p:sldId id="490" r:id="rId6"/>
    <p:sldId id="491" r:id="rId7"/>
    <p:sldId id="480" r:id="rId8"/>
    <p:sldId id="405" r:id="rId9"/>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4" name="Nanfang" initials="NF" lastIdx="3" clrIdx="2">
    <p:extLst>
      <p:ext uri="{19B8F6BF-5375-455C-9EA6-DF929625EA0E}">
        <p15:presenceInfo xmlns:p15="http://schemas.microsoft.com/office/powerpoint/2012/main" userId="Nanf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8"/>
    <a:srgbClr val="B94A00"/>
    <a:srgbClr val="324395"/>
    <a:srgbClr val="007E39"/>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294" autoAdjust="0"/>
    <p:restoredTop sz="99882" autoAdjust="0"/>
  </p:normalViewPr>
  <p:slideViewPr>
    <p:cSldViewPr>
      <p:cViewPr varScale="1">
        <p:scale>
          <a:sx n="95" d="100"/>
          <a:sy n="95" d="100"/>
        </p:scale>
        <p:origin x="88" y="188"/>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2024/3/11</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3/11/2024</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680270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620496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680270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extLst>
      <p:ext uri="{BB962C8B-B14F-4D97-AF65-F5344CB8AC3E}">
        <p14:creationId xmlns:p14="http://schemas.microsoft.com/office/powerpoint/2010/main" val="2375749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265DDC7-742E-4F55-BE4C-C76C58A88943}"/>
              </a:ext>
            </a:extLst>
          </p:cNvPr>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6" name="文本框 7">
            <a:extLst>
              <a:ext uri="{FF2B5EF4-FFF2-40B4-BE49-F238E27FC236}">
                <a16:creationId xmlns:a16="http://schemas.microsoft.com/office/drawing/2014/main" id="{E03A596D-29A4-46E2-AB32-4A127D4F1CF9}"/>
              </a:ext>
            </a:extLst>
          </p:cNvPr>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a:extLst>
              <a:ext uri="{FF2B5EF4-FFF2-40B4-BE49-F238E27FC236}">
                <a16:creationId xmlns:a16="http://schemas.microsoft.com/office/drawing/2014/main" id="{97B3C1D3-A255-4DDD-8CF5-543ACBCDB686}"/>
              </a:ext>
            </a:extLst>
          </p:cNvPr>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a:extLst>
              <a:ext uri="{FF2B5EF4-FFF2-40B4-BE49-F238E27FC236}">
                <a16:creationId xmlns:a16="http://schemas.microsoft.com/office/drawing/2014/main" id="{FC1765FD-DBAC-4270-BB9B-B00759118168}"/>
              </a:ext>
            </a:extLst>
          </p:cNvPr>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a:extLst>
              <a:ext uri="{FF2B5EF4-FFF2-40B4-BE49-F238E27FC236}">
                <a16:creationId xmlns:a16="http://schemas.microsoft.com/office/drawing/2014/main" id="{C3053A41-1202-485B-A38C-E445496AD16C}"/>
              </a:ext>
            </a:extLst>
          </p:cNvPr>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a:extLst>
              <a:ext uri="{FF2B5EF4-FFF2-40B4-BE49-F238E27FC236}">
                <a16:creationId xmlns:a16="http://schemas.microsoft.com/office/drawing/2014/main" id="{B3929C96-8564-4457-AD8A-12C934492FBB}"/>
              </a:ext>
            </a:extLst>
          </p:cNvPr>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a:extLst>
              <a:ext uri="{FF2B5EF4-FFF2-40B4-BE49-F238E27FC236}">
                <a16:creationId xmlns:a16="http://schemas.microsoft.com/office/drawing/2014/main" id="{10089CCD-816F-497B-B96B-330CFA961107}"/>
              </a:ext>
            </a:extLst>
          </p:cNvPr>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a:extLst>
              <a:ext uri="{FF2B5EF4-FFF2-40B4-BE49-F238E27FC236}">
                <a16:creationId xmlns:a16="http://schemas.microsoft.com/office/drawing/2014/main" id="{2DA7FA58-E7A4-4A84-B47D-2E498E2474F1}"/>
              </a:ext>
            </a:extLst>
          </p:cNvPr>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anose="02010600040101010101" charset="-122"/>
            </a:endParaRPr>
          </a:p>
        </p:txBody>
      </p:sp>
      <p:sp>
        <p:nvSpPr>
          <p:cNvPr id="14" name="矩形 17">
            <a:extLst>
              <a:ext uri="{FF2B5EF4-FFF2-40B4-BE49-F238E27FC236}">
                <a16:creationId xmlns:a16="http://schemas.microsoft.com/office/drawing/2014/main" id="{B7C9AF10-3F13-4388-84C0-B8939177837D}"/>
              </a:ext>
            </a:extLst>
          </p:cNvPr>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a:extLst>
              <a:ext uri="{FF2B5EF4-FFF2-40B4-BE49-F238E27FC236}">
                <a16:creationId xmlns:a16="http://schemas.microsoft.com/office/drawing/2014/main" id="{0A9184EE-9269-438E-A364-9E8DC1B721B8}"/>
              </a:ext>
            </a:extLst>
          </p:cNvPr>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extLst>
      <p:ext uri="{BB962C8B-B14F-4D97-AF65-F5344CB8AC3E}">
        <p14:creationId xmlns:p14="http://schemas.microsoft.com/office/powerpoint/2010/main" val="24442338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3" r:id="rId4"/>
    <p:sldLayoutId id="2147483685" r:id="rId5"/>
    <p:sldLayoutId id="2147483699" r:id="rId6"/>
    <p:sldLayoutId id="2147483700"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sldNum="0" hd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pPr algn="l"/>
            <a:r>
              <a:rPr lang="en-US" altLang="zh-CN" sz="3200" b="1" dirty="0">
                <a:solidFill>
                  <a:srgbClr val="324395"/>
                </a:solidFill>
              </a:rPr>
              <a:t>NR coverage enhancements for Rel-19</a:t>
            </a:r>
            <a:endParaRPr lang="zh-CN" altLang="en-US" sz="2800" b="1" dirty="0">
              <a:solidFill>
                <a:srgbClr val="324395"/>
              </a:solidFill>
            </a:endParaRPr>
          </a:p>
        </p:txBody>
      </p:sp>
      <p:sp>
        <p:nvSpPr>
          <p:cNvPr id="3" name="标题 3"/>
          <p:cNvSpPr txBox="1">
            <a:spLocks/>
          </p:cNvSpPr>
          <p:nvPr/>
        </p:nvSpPr>
        <p:spPr>
          <a:xfrm>
            <a:off x="827584" y="2859782"/>
            <a:ext cx="7772400" cy="1440160"/>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 China Unicom, Nokia, Nokia Shanghai Bell, ZTE, Ericsson, CATT,</a:t>
            </a:r>
            <a:r>
              <a:rPr kumimoji="0" lang="zh-CN" altLang="en-US" sz="2000" b="0" i="0" u="none" strike="noStrike" kern="0" cap="none" spc="0" normalizeH="0" baseline="0" noProof="0" dirty="0">
                <a:ln>
                  <a:noFill/>
                </a:ln>
                <a:solidFill>
                  <a:srgbClr val="324395"/>
                </a:solidFill>
                <a:effectLst/>
                <a:uLnTx/>
                <a:uFillTx/>
                <a:latin typeface="+mj-lt"/>
                <a:ea typeface="+mj-ea"/>
                <a:cs typeface="+mj-cs"/>
              </a:rPr>
              <a:t> </a:t>
            </a:r>
            <a:r>
              <a:rPr lang="en-US" altLang="zh-CN" sz="2000" kern="0" dirty="0">
                <a:solidFill>
                  <a:srgbClr val="324395"/>
                </a:solidFill>
                <a:latin typeface="+mj-lt"/>
                <a:ea typeface="+mj-ea"/>
                <a:cs typeface="+mj-cs"/>
              </a:rPr>
              <a:t>vivo,</a:t>
            </a:r>
            <a:r>
              <a:rPr lang="zh-CN" altLang="en-US" sz="2000" kern="0" dirty="0">
                <a:solidFill>
                  <a:srgbClr val="324395"/>
                </a:solidFill>
                <a:latin typeface="+mj-lt"/>
                <a:ea typeface="+mj-ea"/>
                <a:cs typeface="+mj-cs"/>
              </a:rPr>
              <a:t> </a:t>
            </a:r>
            <a:r>
              <a:rPr kumimoji="0" lang="en-US" altLang="zh-CN" sz="2000" b="0" i="0" u="none" strike="noStrike" kern="0" cap="none" spc="0" normalizeH="0" baseline="0" noProof="0" dirty="0" err="1">
                <a:ln>
                  <a:noFill/>
                </a:ln>
                <a:solidFill>
                  <a:srgbClr val="324395"/>
                </a:solidFill>
                <a:effectLst/>
                <a:uLnTx/>
                <a:uFillTx/>
                <a:latin typeface="+mj-lt"/>
                <a:ea typeface="+mj-ea"/>
                <a:cs typeface="+mj-cs"/>
              </a:rPr>
              <a:t>Spreadtrum</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Apple, Panasonic, </a:t>
            </a:r>
            <a:r>
              <a:rPr kumimoji="0" lang="en-US" altLang="zh-CN" sz="2000" b="0" i="0" u="none" strike="noStrike" kern="0" cap="none" spc="0" normalizeH="0" baseline="0" noProof="0" dirty="0">
                <a:ln>
                  <a:noFill/>
                </a:ln>
                <a:solidFill>
                  <a:srgbClr val="324395"/>
                </a:solidFill>
                <a:effectLst/>
                <a:uLnTx/>
                <a:uFillTx/>
                <a:latin typeface="+mj-lt"/>
                <a:ea typeface="+mj-ea"/>
                <a:cs typeface="+mj-cs"/>
              </a:rPr>
              <a:t>TCL</a:t>
            </a:r>
            <a:r>
              <a:rPr lang="en-US" altLang="zh-CN" sz="2000" kern="0" dirty="0">
                <a:solidFill>
                  <a:srgbClr val="324395"/>
                </a:solidFill>
                <a:latin typeface="+mj-lt"/>
                <a:ea typeface="+mj-ea"/>
                <a:cs typeface="+mj-cs"/>
              </a:rPr>
              <a:t>, OPPO,</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Xiaomi</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altLang="zh-CN" sz="2000" b="0" i="0" u="none" strike="noStrike" kern="0" cap="none" spc="0" normalizeH="0" baseline="0" noProof="0" dirty="0">
              <a:ln>
                <a:noFill/>
              </a:ln>
              <a:solidFill>
                <a:srgbClr val="324395"/>
              </a:solidFill>
              <a:effectLst/>
              <a:uLnTx/>
              <a:uFillTx/>
              <a:latin typeface="+mj-lt"/>
              <a:ea typeface="+mj-ea"/>
              <a:cs typeface="+mj-cs"/>
            </a:endParaRPr>
          </a:p>
          <a:p>
            <a:pPr lvl="0" algn="ctr">
              <a:defRPr/>
            </a:pPr>
            <a:r>
              <a:rPr lang="en-US" altLang="zh-CN" sz="2000" kern="0" dirty="0">
                <a:solidFill>
                  <a:srgbClr val="324395"/>
                </a:solidFill>
                <a:latin typeface="+mj-lt"/>
                <a:ea typeface="+mj-ea"/>
                <a:cs typeface="+mj-cs"/>
              </a:rPr>
              <a:t>Mar.</a:t>
            </a:r>
            <a:r>
              <a:rPr lang="zh-CN" altLang="en-US" sz="2000" kern="0" dirty="0">
                <a:solidFill>
                  <a:srgbClr val="324395"/>
                </a:solidFill>
                <a:latin typeface="+mj-lt"/>
                <a:ea typeface="+mj-ea"/>
                <a:cs typeface="+mj-cs"/>
              </a:rPr>
              <a:t> </a:t>
            </a:r>
            <a:r>
              <a:rPr lang="en-US" altLang="zh-CN" sz="2000" kern="0" dirty="0">
                <a:solidFill>
                  <a:srgbClr val="324395"/>
                </a:solidFill>
                <a:latin typeface="+mj-lt"/>
                <a:ea typeface="+mj-ea"/>
                <a:cs typeface="+mj-cs"/>
              </a:rPr>
              <a:t>2024</a:t>
            </a:r>
          </a:p>
        </p:txBody>
      </p:sp>
      <p:sp>
        <p:nvSpPr>
          <p:cNvPr id="2" name="TextBox 1"/>
          <p:cNvSpPr txBox="1"/>
          <p:nvPr/>
        </p:nvSpPr>
        <p:spPr>
          <a:xfrm>
            <a:off x="179512" y="204471"/>
            <a:ext cx="4903907" cy="1200329"/>
          </a:xfrm>
          <a:prstGeom prst="rect">
            <a:avLst/>
          </a:prstGeom>
          <a:noFill/>
        </p:spPr>
        <p:txBody>
          <a:bodyPr wrap="none" rtlCol="0">
            <a:spAutoFit/>
          </a:bodyPr>
          <a:lstStyle/>
          <a:p>
            <a:r>
              <a:rPr lang="en-US" altLang="zh-CN" sz="1800" b="1" dirty="0">
                <a:effectLst/>
                <a:latin typeface="Arial" panose="020B0604020202020204" pitchFamily="34" charset="0"/>
                <a:ea typeface="Times New Roman" panose="02020603050405020304" pitchFamily="18" charset="0"/>
              </a:rPr>
              <a:t>3GPP TSG RAN Meeting #103</a:t>
            </a:r>
            <a:r>
              <a:rPr lang="en-GB" altLang="zh-CN" b="1" dirty="0"/>
              <a:t>	</a:t>
            </a:r>
          </a:p>
          <a:p>
            <a:r>
              <a:rPr lang="en-US" altLang="zh-CN" sz="1800" b="1" dirty="0">
                <a:effectLst/>
                <a:latin typeface="Arial" panose="020B0604020202020204" pitchFamily="34" charset="0"/>
                <a:ea typeface="Times New Roman" panose="02020603050405020304" pitchFamily="18" charset="0"/>
              </a:rPr>
              <a:t>Maastricht, Netherlands, March 18-21, 2024</a:t>
            </a:r>
          </a:p>
          <a:p>
            <a:r>
              <a:rPr lang="en-US" altLang="zh-CN" b="1" dirty="0"/>
              <a:t>Agenda: 9.11</a:t>
            </a:r>
          </a:p>
          <a:p>
            <a:r>
              <a:rPr lang="en-GB" altLang="zh-CN" b="1" dirty="0"/>
              <a:t>RP-240354</a:t>
            </a:r>
            <a:endParaRPr lang="zh-CN" altLang="zh-CN" dirty="0"/>
          </a:p>
        </p:txBody>
      </p:sp>
    </p:spTree>
    <p:extLst>
      <p:ext uri="{BB962C8B-B14F-4D97-AF65-F5344CB8AC3E}">
        <p14:creationId xmlns:p14="http://schemas.microsoft.com/office/powerpoint/2010/main" val="22715856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0" name="内容占位符 2">
            <a:extLst>
              <a:ext uri="{FF2B5EF4-FFF2-40B4-BE49-F238E27FC236}">
                <a16:creationId xmlns:a16="http://schemas.microsoft.com/office/drawing/2014/main" id="{8398E98C-7473-B3FE-C465-E5D1A5AC7154}"/>
              </a:ext>
            </a:extLst>
          </p:cNvPr>
          <p:cNvSpPr>
            <a:spLocks noGrp="1"/>
          </p:cNvSpPr>
          <p:nvPr>
            <p:ph idx="1"/>
          </p:nvPr>
        </p:nvSpPr>
        <p:spPr>
          <a:xfrm>
            <a:off x="231271" y="771550"/>
            <a:ext cx="8209607" cy="1877290"/>
          </a:xfrm>
        </p:spPr>
        <p:txBody>
          <a:bodyPr/>
          <a:lstStyle/>
          <a:p>
            <a:pPr marL="263519" lvl="1" indent="-263519" algn="just">
              <a:lnSpc>
                <a:spcPct val="130000"/>
              </a:lnSpc>
              <a:buClr>
                <a:srgbClr val="FF6600"/>
              </a:buClr>
              <a:buFont typeface="Wingdings" pitchFamily="2" charset="2"/>
              <a:buChar char="n"/>
            </a:pPr>
            <a:r>
              <a:rPr lang="en-GB" altLang="zh-CN" sz="1600" dirty="0"/>
              <a:t>Based on the outcome of RAN #101, the following can be observed</a:t>
            </a:r>
          </a:p>
          <a:p>
            <a:pPr lvl="1" algn="just">
              <a:lnSpc>
                <a:spcPct val="150000"/>
              </a:lnSpc>
              <a:spcBef>
                <a:spcPts val="300"/>
              </a:spcBef>
              <a:spcAft>
                <a:spcPts val="300"/>
              </a:spcAft>
            </a:pPr>
            <a:r>
              <a:rPr lang="en-US" altLang="zh-CN" sz="1400" dirty="0"/>
              <a:t>Many companies are supportive of Rel-19 coverage enhancements, including 7 operators from different regions.</a:t>
            </a:r>
          </a:p>
          <a:p>
            <a:pPr lvl="1" algn="just">
              <a:lnSpc>
                <a:spcPct val="150000"/>
              </a:lnSpc>
              <a:spcBef>
                <a:spcPts val="300"/>
              </a:spcBef>
              <a:spcAft>
                <a:spcPts val="300"/>
              </a:spcAft>
            </a:pPr>
            <a:r>
              <a:rPr lang="en-US" altLang="zh-CN" sz="1400" dirty="0"/>
              <a:t>The potential scope is stable including the following 2 objectives:</a:t>
            </a:r>
          </a:p>
          <a:p>
            <a:pPr lvl="2" algn="just">
              <a:lnSpc>
                <a:spcPct val="150000"/>
              </a:lnSpc>
              <a:spcBef>
                <a:spcPts val="300"/>
              </a:spcBef>
              <a:spcAft>
                <a:spcPts val="300"/>
              </a:spcAft>
              <a:buClrTx/>
            </a:pPr>
            <a:r>
              <a:rPr lang="en-US" altLang="zh-CN" sz="1400" kern="1200" dirty="0">
                <a:cs typeface="+mn-cs"/>
              </a:rPr>
              <a:t>Multiple PRACH TX over different beams including beam selection for Msg3</a:t>
            </a:r>
          </a:p>
          <a:p>
            <a:pPr lvl="2" algn="just">
              <a:lnSpc>
                <a:spcPct val="150000"/>
              </a:lnSpc>
              <a:spcBef>
                <a:spcPts val="300"/>
              </a:spcBef>
              <a:spcAft>
                <a:spcPts val="300"/>
              </a:spcAft>
              <a:buClrTx/>
            </a:pPr>
            <a:r>
              <a:rPr lang="en-US" altLang="zh-CN" sz="1400" kern="1200" dirty="0">
                <a:cs typeface="+mn-cs"/>
              </a:rPr>
              <a:t>PUSCH repetition scheduled by DCI 0_0 with C-RNTI</a:t>
            </a:r>
          </a:p>
          <a:p>
            <a:pPr lvl="1" algn="just">
              <a:lnSpc>
                <a:spcPct val="100000"/>
              </a:lnSpc>
              <a:spcBef>
                <a:spcPts val="300"/>
              </a:spcBef>
              <a:spcAft>
                <a:spcPts val="300"/>
              </a:spcAft>
            </a:pPr>
            <a:endParaRPr lang="en-US" altLang="zh-CN" sz="1400" dirty="0"/>
          </a:p>
        </p:txBody>
      </p:sp>
    </p:spTree>
    <p:extLst>
      <p:ext uri="{BB962C8B-B14F-4D97-AF65-F5344CB8AC3E}">
        <p14:creationId xmlns:p14="http://schemas.microsoft.com/office/powerpoint/2010/main" val="3549105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kern="1200" dirty="0">
                <a:cs typeface="+mn-cs"/>
              </a:rPr>
              <a:t>Multiple PRACH transmissions with different beams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00000"/>
              </a:lnSpc>
              <a:spcBef>
                <a:spcPts val="300"/>
              </a:spcBef>
              <a:spcAft>
                <a:spcPts val="300"/>
              </a:spcAft>
            </a:pPr>
            <a:r>
              <a:rPr lang="en-US" altLang="zh-CN" sz="1200" dirty="0"/>
              <a:t>For a UE with beam correspondence, the UE knows the preferred UL Tx beam based on the DL Rx beam, then it can enjoy the repetition gain for quick access. However, for the UE without beam correspondence, the UE does not know the preferred UL Tx beam thus it may need to perform beam sweeping. Thus, multiple PRACH transmissions with different Tx beams could allow such UE to quickly do UL beam sweeping and access into the network. </a:t>
            </a:r>
            <a:endParaRPr lang="en-GB" altLang="zh-CN" sz="1200" dirty="0"/>
          </a:p>
          <a:p>
            <a:pPr lvl="1" algn="just">
              <a:lnSpc>
                <a:spcPct val="100000"/>
              </a:lnSpc>
              <a:spcBef>
                <a:spcPts val="300"/>
              </a:spcBef>
              <a:spcAft>
                <a:spcPts val="300"/>
              </a:spcAft>
            </a:pPr>
            <a:r>
              <a:rPr lang="en-GB" altLang="zh-CN" sz="1200" dirty="0"/>
              <a:t>During the discussion in Rel-18, it can be observed that multiple PRACH transmissions with different Tx beams can enhance the coverage in some cases. Additional </a:t>
            </a:r>
            <a:r>
              <a:rPr lang="en-GB" altLang="zh-CN" sz="1200" b="1" dirty="0">
                <a:solidFill>
                  <a:srgbClr val="C00000"/>
                </a:solidFill>
              </a:rPr>
              <a:t>~1~3dB </a:t>
            </a:r>
            <a:r>
              <a:rPr lang="en-GB" altLang="zh-CN" sz="1200" dirty="0"/>
              <a:t>gain can be achieved compared to multiple PRACH transmissions with the same beam. </a:t>
            </a:r>
          </a:p>
          <a:p>
            <a:pPr lvl="1" algn="just">
              <a:lnSpc>
                <a:spcPct val="100000"/>
              </a:lnSpc>
              <a:spcBef>
                <a:spcPts val="300"/>
              </a:spcBef>
              <a:spcAft>
                <a:spcPts val="300"/>
              </a:spcAft>
            </a:pPr>
            <a:r>
              <a:rPr lang="en-US" altLang="zh-CN" sz="1200" dirty="0"/>
              <a:t>When multiple PRACH transmissions with different beams is enabled, </a:t>
            </a:r>
            <a:r>
              <a:rPr lang="en-GB" altLang="zh-CN" sz="1200" dirty="0"/>
              <a:t>beam indication for subsequent UL transmission</a:t>
            </a:r>
            <a:r>
              <a:rPr lang="en-US" altLang="zh-CN" sz="1200" dirty="0"/>
              <a:t>s</a:t>
            </a:r>
            <a:r>
              <a:rPr lang="en-GB" altLang="zh-CN" sz="1200" dirty="0"/>
              <a:t> can be realized, e.g., beam indication for Msg.3 transmission</a:t>
            </a:r>
            <a:r>
              <a:rPr lang="en-US" altLang="zh-CN" sz="1200" dirty="0"/>
              <a:t>,</a:t>
            </a:r>
            <a:r>
              <a:rPr lang="zh-CN" altLang="en-US" sz="1200" dirty="0"/>
              <a:t> </a:t>
            </a:r>
            <a:r>
              <a:rPr lang="en-US" altLang="zh-CN" sz="1200" dirty="0"/>
              <a:t>which</a:t>
            </a:r>
            <a:r>
              <a:rPr lang="zh-CN" altLang="en-US" sz="1200" dirty="0"/>
              <a:t> </a:t>
            </a:r>
            <a:r>
              <a:rPr lang="en-US" altLang="zh-CN" sz="1200" dirty="0"/>
              <a:t>will</a:t>
            </a:r>
            <a:r>
              <a:rPr lang="zh-CN" altLang="en-US" sz="1200" dirty="0"/>
              <a:t> </a:t>
            </a:r>
            <a:r>
              <a:rPr lang="en-US" altLang="zh-CN" sz="1200" dirty="0"/>
              <a:t>benefit</a:t>
            </a:r>
            <a:r>
              <a:rPr lang="zh-CN" altLang="en-US" sz="1200" dirty="0"/>
              <a:t> </a:t>
            </a:r>
            <a:r>
              <a:rPr lang="en-US" altLang="zh-CN" sz="1200" dirty="0"/>
              <a:t>the</a:t>
            </a:r>
            <a:r>
              <a:rPr lang="zh-CN" altLang="en-US" sz="1200" dirty="0"/>
              <a:t> </a:t>
            </a:r>
            <a:r>
              <a:rPr lang="en-US" altLang="zh-CN" sz="1200" dirty="0"/>
              <a:t>coverage</a:t>
            </a:r>
            <a:r>
              <a:rPr lang="zh-CN" altLang="en-US" sz="1200" dirty="0"/>
              <a:t> </a:t>
            </a:r>
            <a:r>
              <a:rPr lang="en-US" altLang="zh-CN" sz="1200" dirty="0"/>
              <a:t>of</a:t>
            </a:r>
            <a:r>
              <a:rPr lang="zh-CN" altLang="en-US" sz="1200" dirty="0"/>
              <a:t> </a:t>
            </a:r>
            <a:r>
              <a:rPr lang="en-US" altLang="zh-CN" sz="1200" dirty="0"/>
              <a:t>subsequent</a:t>
            </a:r>
            <a:r>
              <a:rPr lang="zh-CN" altLang="en-US" sz="1200" dirty="0"/>
              <a:t> </a:t>
            </a:r>
            <a:r>
              <a:rPr lang="en-US" altLang="zh-CN" sz="1200" dirty="0"/>
              <a:t>UL</a:t>
            </a:r>
            <a:r>
              <a:rPr lang="zh-CN" altLang="en-US" sz="1200" dirty="0"/>
              <a:t> </a:t>
            </a:r>
            <a:r>
              <a:rPr lang="en-US" altLang="zh-CN" sz="1200" dirty="0"/>
              <a:t>transmissions.</a:t>
            </a:r>
            <a:endParaRPr lang="en-GB" altLang="zh-CN" sz="1200" dirty="0"/>
          </a:p>
        </p:txBody>
      </p:sp>
      <p:graphicFrame>
        <p:nvGraphicFramePr>
          <p:cNvPr id="5" name="对象 4">
            <a:extLst>
              <a:ext uri="{FF2B5EF4-FFF2-40B4-BE49-F238E27FC236}">
                <a16:creationId xmlns:a16="http://schemas.microsoft.com/office/drawing/2014/main" id="{49A52EED-9EDD-41B5-8577-9CB3D357D751}"/>
              </a:ext>
            </a:extLst>
          </p:cNvPr>
          <p:cNvGraphicFramePr>
            <a:graphicFrameLocks noChangeAspect="1"/>
          </p:cNvGraphicFramePr>
          <p:nvPr>
            <p:extLst>
              <p:ext uri="{D42A27DB-BD31-4B8C-83A1-F6EECF244321}">
                <p14:modId xmlns:p14="http://schemas.microsoft.com/office/powerpoint/2010/main" val="2454193083"/>
              </p:ext>
            </p:extLst>
          </p:nvPr>
        </p:nvGraphicFramePr>
        <p:xfrm>
          <a:off x="1115616" y="3348932"/>
          <a:ext cx="2045353" cy="816537"/>
        </p:xfrm>
        <a:graphic>
          <a:graphicData uri="http://schemas.openxmlformats.org/presentationml/2006/ole">
            <mc:AlternateContent xmlns:mc="http://schemas.openxmlformats.org/markup-compatibility/2006">
              <mc:Choice xmlns:v="urn:schemas-microsoft-com:vml" Requires="v">
                <p:oleObj name="Visio" r:id="rId3" imgW="4048487" imgH="1615909" progId="Visio.Drawing.11">
                  <p:embed/>
                </p:oleObj>
              </mc:Choice>
              <mc:Fallback>
                <p:oleObj name="Visio" r:id="rId3" imgW="4048487" imgH="1615909" progId="Visio.Drawing.11">
                  <p:embed/>
                  <p:pic>
                    <p:nvPicPr>
                      <p:cNvPr id="5" name="对象 4">
                        <a:extLst>
                          <a:ext uri="{FF2B5EF4-FFF2-40B4-BE49-F238E27FC236}">
                            <a16:creationId xmlns:a16="http://schemas.microsoft.com/office/drawing/2014/main" id="{49A52EED-9EDD-41B5-8577-9CB3D357D751}"/>
                          </a:ext>
                        </a:extLst>
                      </p:cNvPr>
                      <p:cNvPicPr/>
                      <p:nvPr/>
                    </p:nvPicPr>
                    <p:blipFill>
                      <a:blip r:embed="rId4"/>
                      <a:stretch>
                        <a:fillRect/>
                      </a:stretch>
                    </p:blipFill>
                    <p:spPr>
                      <a:xfrm>
                        <a:off x="1115616" y="3348932"/>
                        <a:ext cx="2045353" cy="816537"/>
                      </a:xfrm>
                      <a:prstGeom prst="rect">
                        <a:avLst/>
                      </a:prstGeom>
                    </p:spPr>
                  </p:pic>
                </p:oleObj>
              </mc:Fallback>
            </mc:AlternateContent>
          </a:graphicData>
        </a:graphic>
      </p:graphicFrame>
      <p:sp>
        <p:nvSpPr>
          <p:cNvPr id="9" name="文本框 8">
            <a:extLst>
              <a:ext uri="{FF2B5EF4-FFF2-40B4-BE49-F238E27FC236}">
                <a16:creationId xmlns:a16="http://schemas.microsoft.com/office/drawing/2014/main" id="{A72A15A3-8A4F-2BA1-90EF-ABCBF9E72639}"/>
              </a:ext>
            </a:extLst>
          </p:cNvPr>
          <p:cNvSpPr txBox="1"/>
          <p:nvPr/>
        </p:nvSpPr>
        <p:spPr>
          <a:xfrm>
            <a:off x="807675" y="4092238"/>
            <a:ext cx="3197968" cy="307456"/>
          </a:xfrm>
          <a:prstGeom prst="rect">
            <a:avLst/>
          </a:prstGeom>
          <a:noFill/>
        </p:spPr>
        <p:txBody>
          <a:bodyPr wrap="square">
            <a:spAutoFit/>
          </a:bodyPr>
          <a:lstStyle/>
          <a:p>
            <a:pPr marL="0" lvl="1" algn="just">
              <a:lnSpc>
                <a:spcPct val="130000"/>
              </a:lnSpc>
              <a:buClr>
                <a:srgbClr val="FF6600"/>
              </a:buClr>
            </a:pPr>
            <a:r>
              <a:rPr lang="en-GB" altLang="zh-CN" sz="1200" dirty="0"/>
              <a:t>PRACH transmissions with different beams</a:t>
            </a:r>
          </a:p>
        </p:txBody>
      </p:sp>
      <p:sp>
        <p:nvSpPr>
          <p:cNvPr id="12" name="椭圆 11">
            <a:extLst>
              <a:ext uri="{FF2B5EF4-FFF2-40B4-BE49-F238E27FC236}">
                <a16:creationId xmlns:a16="http://schemas.microsoft.com/office/drawing/2014/main" id="{0581D91A-C45B-C266-A3C5-F60287CAFB73}"/>
              </a:ext>
            </a:extLst>
          </p:cNvPr>
          <p:cNvSpPr/>
          <p:nvPr/>
        </p:nvSpPr>
        <p:spPr bwMode="auto">
          <a:xfrm>
            <a:off x="1911045" y="3863314"/>
            <a:ext cx="432048" cy="162518"/>
          </a:xfrm>
          <a:prstGeom prst="ellipse">
            <a:avLst/>
          </a:prstGeom>
          <a:noFill/>
          <a:ln w="19050" cap="flat" cmpd="sng" algn="ctr">
            <a:solidFill>
              <a:srgbClr val="C00000"/>
            </a:solidFill>
            <a:prstDash val="sysDash"/>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8" name="任意多边形: 形状 17">
            <a:extLst>
              <a:ext uri="{FF2B5EF4-FFF2-40B4-BE49-F238E27FC236}">
                <a16:creationId xmlns:a16="http://schemas.microsoft.com/office/drawing/2014/main" id="{6A8413D0-3B53-189F-B763-9663CDF7DB21}"/>
              </a:ext>
            </a:extLst>
          </p:cNvPr>
          <p:cNvSpPr/>
          <p:nvPr/>
        </p:nvSpPr>
        <p:spPr bwMode="auto">
          <a:xfrm>
            <a:off x="2343093" y="3705994"/>
            <a:ext cx="2796686" cy="262078"/>
          </a:xfrm>
          <a:custGeom>
            <a:avLst/>
            <a:gdLst>
              <a:gd name="connsiteX0" fmla="*/ 0 w 2642716"/>
              <a:gd name="connsiteY0" fmla="*/ 211836 h 262078"/>
              <a:gd name="connsiteX1" fmla="*/ 211015 w 2642716"/>
              <a:gd name="connsiteY1" fmla="*/ 262078 h 262078"/>
              <a:gd name="connsiteX2" fmla="*/ 1838848 w 2642716"/>
              <a:gd name="connsiteY2" fmla="*/ 241981 h 262078"/>
              <a:gd name="connsiteX3" fmla="*/ 2090057 w 2642716"/>
              <a:gd name="connsiteY3" fmla="*/ 191739 h 262078"/>
              <a:gd name="connsiteX4" fmla="*/ 2180492 w 2642716"/>
              <a:gd name="connsiteY4" fmla="*/ 171643 h 262078"/>
              <a:gd name="connsiteX5" fmla="*/ 2220686 w 2642716"/>
              <a:gd name="connsiteY5" fmla="*/ 161594 h 262078"/>
              <a:gd name="connsiteX6" fmla="*/ 2381459 w 2642716"/>
              <a:gd name="connsiteY6" fmla="*/ 91256 h 262078"/>
              <a:gd name="connsiteX7" fmla="*/ 2431701 w 2642716"/>
              <a:gd name="connsiteY7" fmla="*/ 61111 h 262078"/>
              <a:gd name="connsiteX8" fmla="*/ 2461846 w 2642716"/>
              <a:gd name="connsiteY8" fmla="*/ 41014 h 262078"/>
              <a:gd name="connsiteX9" fmla="*/ 2522136 w 2642716"/>
              <a:gd name="connsiteY9" fmla="*/ 20917 h 262078"/>
              <a:gd name="connsiteX10" fmla="*/ 2592475 w 2642716"/>
              <a:gd name="connsiteY10" fmla="*/ 821 h 262078"/>
              <a:gd name="connsiteX11" fmla="*/ 2642716 w 2642716"/>
              <a:gd name="connsiteY11" fmla="*/ 821 h 26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716" h="262078">
                <a:moveTo>
                  <a:pt x="0" y="211836"/>
                </a:moveTo>
                <a:cubicBezTo>
                  <a:pt x="82981" y="261624"/>
                  <a:pt x="68395" y="262078"/>
                  <a:pt x="211015" y="262078"/>
                </a:cubicBezTo>
                <a:cubicBezTo>
                  <a:pt x="753667" y="262078"/>
                  <a:pt x="1296237" y="248680"/>
                  <a:pt x="1838848" y="241981"/>
                </a:cubicBezTo>
                <a:lnTo>
                  <a:pt x="2090057" y="191739"/>
                </a:lnTo>
                <a:cubicBezTo>
                  <a:pt x="2120303" y="185512"/>
                  <a:pt x="2150402" y="178587"/>
                  <a:pt x="2180492" y="171643"/>
                </a:cubicBezTo>
                <a:cubicBezTo>
                  <a:pt x="2193949" y="168538"/>
                  <a:pt x="2207863" y="166723"/>
                  <a:pt x="2220686" y="161594"/>
                </a:cubicBezTo>
                <a:cubicBezTo>
                  <a:pt x="2274998" y="139869"/>
                  <a:pt x="2331300" y="121351"/>
                  <a:pt x="2381459" y="91256"/>
                </a:cubicBezTo>
                <a:cubicBezTo>
                  <a:pt x="2398206" y="81208"/>
                  <a:pt x="2415139" y="71462"/>
                  <a:pt x="2431701" y="61111"/>
                </a:cubicBezTo>
                <a:cubicBezTo>
                  <a:pt x="2441942" y="54710"/>
                  <a:pt x="2450810" y="45919"/>
                  <a:pt x="2461846" y="41014"/>
                </a:cubicBezTo>
                <a:cubicBezTo>
                  <a:pt x="2481204" y="32410"/>
                  <a:pt x="2502039" y="27616"/>
                  <a:pt x="2522136" y="20917"/>
                </a:cubicBezTo>
                <a:cubicBezTo>
                  <a:pt x="2541190" y="14566"/>
                  <a:pt x="2573549" y="2924"/>
                  <a:pt x="2592475" y="821"/>
                </a:cubicBezTo>
                <a:cubicBezTo>
                  <a:pt x="2609120" y="-1028"/>
                  <a:pt x="2625969" y="821"/>
                  <a:pt x="2642716" y="821"/>
                </a:cubicBezTo>
              </a:path>
            </a:pathLst>
          </a:custGeom>
          <a:noFill/>
          <a:ln w="9525" cap="flat" cmpd="sng" algn="ctr">
            <a:solidFill>
              <a:srgbClr val="C00000"/>
            </a:solidFill>
            <a:prstDash val="solid"/>
            <a:round/>
            <a:headEnd type="none" w="med" len="med"/>
            <a:tailEnd type="triangl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zh-CN" altLang="en-US" sz="1600" b="1" i="0" u="none" strike="noStrike" cap="none" normalizeH="0" baseline="0">
              <a:ln>
                <a:noFill/>
              </a:ln>
              <a:solidFill>
                <a:schemeClr val="tx1"/>
              </a:solidFill>
              <a:effectLst/>
              <a:latin typeface="微软雅黑" pitchFamily="34" charset="-122"/>
              <a:ea typeface="微软雅黑" pitchFamily="34" charset="-122"/>
            </a:endParaRPr>
          </a:p>
        </p:txBody>
      </p:sp>
      <p:sp>
        <p:nvSpPr>
          <p:cNvPr id="19" name="文本框 18">
            <a:extLst>
              <a:ext uri="{FF2B5EF4-FFF2-40B4-BE49-F238E27FC236}">
                <a16:creationId xmlns:a16="http://schemas.microsoft.com/office/drawing/2014/main" id="{C48C3D95-6966-99BF-9FDE-C053E2D3A4AF}"/>
              </a:ext>
            </a:extLst>
          </p:cNvPr>
          <p:cNvSpPr txBox="1"/>
          <p:nvPr/>
        </p:nvSpPr>
        <p:spPr>
          <a:xfrm>
            <a:off x="5172484" y="3435846"/>
            <a:ext cx="3864012" cy="729623"/>
          </a:xfrm>
          <a:prstGeom prst="rect">
            <a:avLst/>
          </a:prstGeom>
          <a:noFill/>
        </p:spPr>
        <p:txBody>
          <a:bodyPr wrap="square">
            <a:spAutoFit/>
          </a:bodyPr>
          <a:lstStyle/>
          <a:p>
            <a:pPr marL="0" lvl="1" algn="just">
              <a:lnSpc>
                <a:spcPct val="130000"/>
              </a:lnSpc>
              <a:buClr>
                <a:srgbClr val="FF6600"/>
              </a:buClr>
            </a:pPr>
            <a:r>
              <a:rPr lang="en-US" altLang="zh-CN" sz="1100" dirty="0"/>
              <a:t>For instance, if </a:t>
            </a:r>
            <a:r>
              <a:rPr lang="en-US" altLang="zh-CN" sz="1100" dirty="0" err="1"/>
              <a:t>gNB</a:t>
            </a:r>
            <a:r>
              <a:rPr lang="en-US" altLang="zh-CN" sz="1100" dirty="0"/>
              <a:t> identifies that this beam is the best UL beam for corresponding UE, it can indicate it to the UE to improve the performance of subsequent UL transmissions. </a:t>
            </a:r>
            <a:endParaRPr lang="en-GB" altLang="zh-CN" sz="1100" dirty="0"/>
          </a:p>
        </p:txBody>
      </p:sp>
    </p:spTree>
    <p:extLst>
      <p:ext uri="{BB962C8B-B14F-4D97-AF65-F5344CB8AC3E}">
        <p14:creationId xmlns:p14="http://schemas.microsoft.com/office/powerpoint/2010/main" val="3977788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Msg5 PUSCH repetition</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6" y="681040"/>
            <a:ext cx="8642350" cy="4462460"/>
          </a:xfrm>
        </p:spPr>
        <p:txBody>
          <a:bodyPr/>
          <a:lstStyle/>
          <a:p>
            <a:pPr marL="263519" lvl="1" indent="-263519" algn="just">
              <a:lnSpc>
                <a:spcPct val="130000"/>
              </a:lnSpc>
              <a:buClr>
                <a:srgbClr val="FF6600"/>
              </a:buClr>
              <a:buFont typeface="Wingdings" pitchFamily="2" charset="2"/>
              <a:buChar char="n"/>
            </a:pPr>
            <a:r>
              <a:rPr lang="en-GB" altLang="zh-CN" sz="1600" dirty="0"/>
              <a:t>Justifications</a:t>
            </a:r>
          </a:p>
          <a:p>
            <a:pPr lvl="1" algn="just">
              <a:lnSpc>
                <a:spcPct val="130000"/>
              </a:lnSpc>
            </a:pPr>
            <a:r>
              <a:rPr lang="en-US" altLang="zh-CN" sz="1200" dirty="0">
                <a:sym typeface="Wingdings" panose="05000000000000000000" pitchFamily="2" charset="2"/>
              </a:rPr>
              <a:t>Msg5 PUSCH, which is </a:t>
            </a:r>
            <a:r>
              <a:rPr lang="en-US" altLang="zh-CN" sz="1200" dirty="0">
                <a:sym typeface="+mn-ea"/>
              </a:rPr>
              <a:t>scheduled by DCI format 0_0 with CRC scrambled by C-RNTI does NOT support repetition transmission yet. </a:t>
            </a:r>
            <a:endParaRPr lang="en-US" altLang="zh-CN" sz="1200" dirty="0"/>
          </a:p>
          <a:p>
            <a:pPr lvl="1" algn="just">
              <a:lnSpc>
                <a:spcPct val="130000"/>
              </a:lnSpc>
            </a:pPr>
            <a:r>
              <a:rPr lang="en-US" altLang="zh-CN" sz="1200" dirty="0"/>
              <a:t>Based on the filed test, </a:t>
            </a:r>
            <a:r>
              <a:rPr lang="en-US" altLang="zh-CN" sz="1200" b="1" dirty="0">
                <a:solidFill>
                  <a:srgbClr val="C00000"/>
                </a:solidFill>
              </a:rPr>
              <a:t>Msg5 PUSCH is the coverage bottleneck </a:t>
            </a:r>
            <a:r>
              <a:rPr lang="en-US" altLang="zh-CN" sz="1200" dirty="0"/>
              <a:t>during the initial access. The main reason lies in Msg5 has a very large payload size, e.g., &gt;100 Bytes which is larger than the typical Msg3 payload size. The situation would get worse when Msg3 repetition is implemented cause more UEs would access to the network while congested during Msg5 transmission. </a:t>
            </a:r>
          </a:p>
          <a:p>
            <a:pPr lvl="2" algn="just">
              <a:lnSpc>
                <a:spcPct val="130000"/>
              </a:lnSpc>
              <a:buClrTx/>
            </a:pPr>
            <a:r>
              <a:rPr lang="en-US" altLang="zh-CN" sz="1100" dirty="0"/>
              <a:t>It is observed that the performance gap between Msg5 PUSCH transmission and Msg3 PUSCH transmission is large. </a:t>
            </a:r>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2" algn="just">
              <a:lnSpc>
                <a:spcPct val="130000"/>
              </a:lnSpc>
            </a:pPr>
            <a:endParaRPr lang="en-US" altLang="zh-CN" sz="1200" dirty="0"/>
          </a:p>
          <a:p>
            <a:pPr lvl="1" algn="just">
              <a:lnSpc>
                <a:spcPct val="130000"/>
              </a:lnSpc>
            </a:pPr>
            <a:endParaRPr lang="en-US" altLang="zh-CN" sz="1200" dirty="0">
              <a:solidFill>
                <a:srgbClr val="0000FF"/>
              </a:solidFill>
              <a:sym typeface="Wingdings" panose="05000000000000000000" pitchFamily="2" charset="2"/>
            </a:endParaRPr>
          </a:p>
          <a:p>
            <a:pPr lvl="1" algn="just">
              <a:lnSpc>
                <a:spcPct val="130000"/>
              </a:lnSpc>
            </a:pPr>
            <a:r>
              <a:rPr lang="en-US" altLang="zh-CN" sz="1200" dirty="0">
                <a:sym typeface="Wingdings" panose="05000000000000000000" pitchFamily="2" charset="2"/>
              </a:rPr>
              <a:t>Except for Msg5, similar coverage issue could be observed for PUSCH carrying UE capability reporting. </a:t>
            </a:r>
            <a:endParaRPr lang="en-US" altLang="zh-CN" sz="1200" dirty="0"/>
          </a:p>
          <a:p>
            <a:pPr lvl="1" algn="just">
              <a:lnSpc>
                <a:spcPct val="130000"/>
              </a:lnSpc>
            </a:pPr>
            <a:endParaRPr lang="en-US" altLang="zh-CN" sz="1200" dirty="0"/>
          </a:p>
        </p:txBody>
      </p:sp>
      <p:pic>
        <p:nvPicPr>
          <p:cNvPr id="12" name="图片 11" descr="图表, 折线图&#10;&#10;描述已自动生成">
            <a:extLst>
              <a:ext uri="{FF2B5EF4-FFF2-40B4-BE49-F238E27FC236}">
                <a16:creationId xmlns:a16="http://schemas.microsoft.com/office/drawing/2014/main" id="{0BC00333-F504-48AA-96A1-E41CC1DA24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1804" y="2993004"/>
            <a:ext cx="2544092" cy="1536927"/>
          </a:xfrm>
          <a:prstGeom prst="rect">
            <a:avLst/>
          </a:prstGeom>
        </p:spPr>
      </p:pic>
      <p:graphicFrame>
        <p:nvGraphicFramePr>
          <p:cNvPr id="13" name="表格 12">
            <a:extLst>
              <a:ext uri="{FF2B5EF4-FFF2-40B4-BE49-F238E27FC236}">
                <a16:creationId xmlns:a16="http://schemas.microsoft.com/office/drawing/2014/main" id="{2484AE2A-D585-4AE5-B658-995A216BFA2F}"/>
              </a:ext>
            </a:extLst>
          </p:cNvPr>
          <p:cNvGraphicFramePr>
            <a:graphicFrameLocks noGrp="1"/>
          </p:cNvGraphicFramePr>
          <p:nvPr>
            <p:extLst>
              <p:ext uri="{D42A27DB-BD31-4B8C-83A1-F6EECF244321}">
                <p14:modId xmlns:p14="http://schemas.microsoft.com/office/powerpoint/2010/main" val="2563749459"/>
              </p:ext>
            </p:extLst>
          </p:nvPr>
        </p:nvGraphicFramePr>
        <p:xfrm>
          <a:off x="4327348" y="3065732"/>
          <a:ext cx="3047647" cy="1406939"/>
        </p:xfrm>
        <a:graphic>
          <a:graphicData uri="http://schemas.openxmlformats.org/drawingml/2006/table">
            <a:tbl>
              <a:tblPr firstRow="1" firstCol="1" bandRow="1">
                <a:tableStyleId>{5940675A-B579-460E-94D1-54222C63F5DA}</a:tableStyleId>
              </a:tblPr>
              <a:tblGrid>
                <a:gridCol w="988418">
                  <a:extLst>
                    <a:ext uri="{9D8B030D-6E8A-4147-A177-3AD203B41FA5}">
                      <a16:colId xmlns:a16="http://schemas.microsoft.com/office/drawing/2014/main" val="2235817693"/>
                    </a:ext>
                  </a:extLst>
                </a:gridCol>
                <a:gridCol w="926642">
                  <a:extLst>
                    <a:ext uri="{9D8B030D-6E8A-4147-A177-3AD203B41FA5}">
                      <a16:colId xmlns:a16="http://schemas.microsoft.com/office/drawing/2014/main" val="1818687570"/>
                    </a:ext>
                  </a:extLst>
                </a:gridCol>
                <a:gridCol w="1132587">
                  <a:extLst>
                    <a:ext uri="{9D8B030D-6E8A-4147-A177-3AD203B41FA5}">
                      <a16:colId xmlns:a16="http://schemas.microsoft.com/office/drawing/2014/main" val="911878884"/>
                    </a:ext>
                  </a:extLst>
                </a:gridCol>
              </a:tblGrid>
              <a:tr h="255619">
                <a:tc>
                  <a:txBody>
                    <a:bodyPr/>
                    <a:lstStyle/>
                    <a:p>
                      <a:pPr algn="ctr">
                        <a:lnSpc>
                          <a:spcPct val="100000"/>
                        </a:lnSpc>
                        <a:spcAft>
                          <a:spcPts val="0"/>
                        </a:spcAft>
                      </a:pPr>
                      <a:r>
                        <a:rPr lang="en-US" sz="700" dirty="0">
                          <a:effectLst/>
                        </a:rPr>
                        <a:t>Simulation cases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w/o power normalization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Target SNR (dB) </a:t>
                      </a:r>
                      <a:r>
                        <a:rPr lang="en-US" sz="700" kern="1200" dirty="0">
                          <a:effectLst/>
                        </a:rPr>
                        <a:t>w/ power normalization to one PRB</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81952067"/>
                  </a:ext>
                </a:extLst>
              </a:tr>
              <a:tr h="127810">
                <a:tc>
                  <a:txBody>
                    <a:bodyPr/>
                    <a:lstStyle/>
                    <a:p>
                      <a:pPr algn="ctr">
                        <a:lnSpc>
                          <a:spcPct val="100000"/>
                        </a:lnSpc>
                        <a:spcAft>
                          <a:spcPts val="0"/>
                        </a:spcAft>
                      </a:pPr>
                      <a:r>
                        <a:rPr lang="en-US" sz="700" dirty="0">
                          <a:effectLst/>
                        </a:rPr>
                        <a:t>Msg3 without repetition</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-7.31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fontAlgn="b">
                        <a:lnSpc>
                          <a:spcPct val="100000"/>
                        </a:lnSpc>
                        <a:spcAft>
                          <a:spcPts val="0"/>
                        </a:spcAft>
                      </a:pPr>
                      <a:r>
                        <a:rPr lang="en-US" sz="700" dirty="0">
                          <a:effectLst/>
                        </a:rPr>
                        <a:t>-4.3</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1656191656"/>
                  </a:ext>
                </a:extLst>
              </a:tr>
              <a:tr h="127810">
                <a:tc>
                  <a:txBody>
                    <a:bodyPr/>
                    <a:lstStyle/>
                    <a:p>
                      <a:pPr algn="ctr">
                        <a:lnSpc>
                          <a:spcPct val="100000"/>
                        </a:lnSpc>
                        <a:spcAft>
                          <a:spcPts val="0"/>
                        </a:spcAft>
                      </a:pPr>
                      <a:r>
                        <a:rPr lang="en-US" sz="700" dirty="0">
                          <a:effectLst/>
                        </a:rPr>
                        <a:t>Msg3 with 2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-11.27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-8.26</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79356320"/>
                  </a:ext>
                </a:extLst>
              </a:tr>
              <a:tr h="127810">
                <a:tc>
                  <a:txBody>
                    <a:bodyPr/>
                    <a:lstStyle/>
                    <a:p>
                      <a:pPr algn="ctr">
                        <a:lnSpc>
                          <a:spcPct val="100000"/>
                        </a:lnSpc>
                        <a:spcAft>
                          <a:spcPts val="0"/>
                        </a:spcAft>
                      </a:pPr>
                      <a:r>
                        <a:rPr lang="en-US" sz="700" dirty="0">
                          <a:effectLst/>
                        </a:rPr>
                        <a:t>Msg3 with 4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-13.67</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-10.66</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244318540"/>
                  </a:ext>
                </a:extLst>
              </a:tr>
              <a:tr h="127810">
                <a:tc>
                  <a:txBody>
                    <a:bodyPr/>
                    <a:lstStyle/>
                    <a:p>
                      <a:pPr algn="ctr">
                        <a:lnSpc>
                          <a:spcPct val="100000"/>
                        </a:lnSpc>
                        <a:spcAft>
                          <a:spcPts val="0"/>
                        </a:spcAft>
                      </a:pPr>
                      <a:r>
                        <a:rPr lang="en-US" sz="700" dirty="0">
                          <a:effectLst/>
                        </a:rPr>
                        <a:t>Msg3 with 8 repetitions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-15.91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-12.9</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4033392947"/>
                  </a:ext>
                </a:extLst>
              </a:tr>
              <a:tr h="189371">
                <a:tc>
                  <a:txBody>
                    <a:bodyPr/>
                    <a:lstStyle/>
                    <a:p>
                      <a:pPr algn="ctr">
                        <a:lnSpc>
                          <a:spcPct val="100000"/>
                        </a:lnSpc>
                        <a:spcAft>
                          <a:spcPts val="0"/>
                        </a:spcAft>
                      </a:pPr>
                      <a:r>
                        <a:rPr lang="en-US" sz="700" dirty="0">
                          <a:effectLst/>
                        </a:rPr>
                        <a:t>Msg5 with max 2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-9.21</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a:effectLst/>
                        </a:rPr>
                        <a:t>5.84</a:t>
                      </a:r>
                      <a:endParaRPr lang="zh-CN" sz="70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102937216"/>
                  </a:ext>
                </a:extLst>
              </a:tr>
              <a:tr h="189371">
                <a:tc>
                  <a:txBody>
                    <a:bodyPr/>
                    <a:lstStyle/>
                    <a:p>
                      <a:pPr algn="ctr">
                        <a:lnSpc>
                          <a:spcPct val="100000"/>
                        </a:lnSpc>
                        <a:spcAft>
                          <a:spcPts val="0"/>
                        </a:spcAft>
                      </a:pPr>
                      <a:r>
                        <a:rPr lang="en-US" sz="700" dirty="0">
                          <a:effectLst/>
                        </a:rPr>
                        <a:t>Msg5 with max 4</a:t>
                      </a:r>
                    </a:p>
                    <a:p>
                      <a:pPr algn="ctr">
                        <a:lnSpc>
                          <a:spcPct val="100000"/>
                        </a:lnSpc>
                        <a:spcAft>
                          <a:spcPts val="0"/>
                        </a:spcAft>
                      </a:pPr>
                      <a:r>
                        <a:rPr lang="en-US" sz="700" dirty="0">
                          <a:effectLst/>
                        </a:rPr>
                        <a:t> (re-)transmissions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-10.25</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4.8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2056001298"/>
                  </a:ext>
                </a:extLst>
              </a:tr>
              <a:tr h="189371">
                <a:tc>
                  <a:txBody>
                    <a:bodyPr/>
                    <a:lstStyle/>
                    <a:p>
                      <a:pPr algn="ctr">
                        <a:lnSpc>
                          <a:spcPct val="100000"/>
                        </a:lnSpc>
                        <a:spcAft>
                          <a:spcPts val="0"/>
                        </a:spcAft>
                      </a:pPr>
                      <a:r>
                        <a:rPr lang="en-US" sz="700" dirty="0">
                          <a:effectLst/>
                        </a:rPr>
                        <a:t>Msg5 with max 8 </a:t>
                      </a:r>
                    </a:p>
                    <a:p>
                      <a:pPr algn="ctr">
                        <a:lnSpc>
                          <a:spcPct val="100000"/>
                        </a:lnSpc>
                        <a:spcAft>
                          <a:spcPts val="0"/>
                        </a:spcAft>
                      </a:pPr>
                      <a:r>
                        <a:rPr lang="en-US" sz="700" dirty="0">
                          <a:effectLst/>
                        </a:rPr>
                        <a:t>(re-)transmissions</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-11.18</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tc>
                  <a:txBody>
                    <a:bodyPr/>
                    <a:lstStyle/>
                    <a:p>
                      <a:pPr algn="ctr">
                        <a:lnSpc>
                          <a:spcPct val="100000"/>
                        </a:lnSpc>
                        <a:spcAft>
                          <a:spcPts val="0"/>
                        </a:spcAft>
                      </a:pPr>
                      <a:r>
                        <a:rPr lang="en-US" sz="700" dirty="0">
                          <a:effectLst/>
                        </a:rPr>
                        <a:t>3.87</a:t>
                      </a:r>
                      <a:endParaRPr lang="zh-CN" sz="700" dirty="0">
                        <a:effectLst/>
                        <a:latin typeface="Calibri" panose="020F0502020204030204" pitchFamily="34" charset="0"/>
                        <a:ea typeface="宋体" panose="02010600030101010101" pitchFamily="2" charset="-122"/>
                        <a:cs typeface="Times New Roman" panose="02020603050405020304" pitchFamily="18" charset="0"/>
                      </a:endParaRPr>
                    </a:p>
                  </a:txBody>
                  <a:tcPr marL="20427" marR="20427" marT="0" marB="0" anchor="ctr"/>
                </a:tc>
                <a:extLst>
                  <a:ext uri="{0D108BD9-81ED-4DB2-BD59-A6C34878D82A}">
                    <a16:rowId xmlns:a16="http://schemas.microsoft.com/office/drawing/2014/main" val="3259738826"/>
                  </a:ext>
                </a:extLst>
              </a:tr>
            </a:tbl>
          </a:graphicData>
        </a:graphic>
      </p:graphicFrame>
      <p:sp>
        <p:nvSpPr>
          <p:cNvPr id="14" name="文本框 13">
            <a:extLst>
              <a:ext uri="{FF2B5EF4-FFF2-40B4-BE49-F238E27FC236}">
                <a16:creationId xmlns:a16="http://schemas.microsoft.com/office/drawing/2014/main" id="{E82751C2-277F-4BB9-B07C-8DCB046251E3}"/>
              </a:ext>
            </a:extLst>
          </p:cNvPr>
          <p:cNvSpPr txBox="1"/>
          <p:nvPr/>
        </p:nvSpPr>
        <p:spPr>
          <a:xfrm>
            <a:off x="4115202" y="2885283"/>
            <a:ext cx="3552423" cy="215444"/>
          </a:xfrm>
          <a:prstGeom prst="rect">
            <a:avLst/>
          </a:prstGeom>
          <a:noFill/>
        </p:spPr>
        <p:txBody>
          <a:bodyPr wrap="square">
            <a:spAutoFit/>
          </a:bodyPr>
          <a:lstStyle/>
          <a:p>
            <a:pPr algn="ctr"/>
            <a:r>
              <a:rPr lang="en-US" altLang="zh-CN" sz="800" kern="1200" dirty="0">
                <a:effectLst/>
                <a:latin typeface="+mj-lt"/>
                <a:ea typeface="宋体" panose="02010600030101010101" pitchFamily="2" charset="-122"/>
              </a:rPr>
              <a:t>Tab. Performance for Msg3 and Msg5 at BLER = 0.1</a:t>
            </a:r>
            <a:endParaRPr lang="zh-CN" altLang="en-US" sz="800" dirty="0">
              <a:latin typeface="+mj-lt"/>
            </a:endParaRPr>
          </a:p>
        </p:txBody>
      </p:sp>
    </p:spTree>
    <p:extLst>
      <p:ext uri="{BB962C8B-B14F-4D97-AF65-F5344CB8AC3E}">
        <p14:creationId xmlns:p14="http://schemas.microsoft.com/office/powerpoint/2010/main" val="2475449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Proposals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3" name="内容占位符 2">
            <a:extLst>
              <a:ext uri="{FF2B5EF4-FFF2-40B4-BE49-F238E27FC236}">
                <a16:creationId xmlns:a16="http://schemas.microsoft.com/office/drawing/2014/main" id="{F1AAD96B-4164-6FC8-9ED8-72986E75CDEE}"/>
              </a:ext>
            </a:extLst>
          </p:cNvPr>
          <p:cNvSpPr>
            <a:spLocks noGrp="1"/>
          </p:cNvSpPr>
          <p:nvPr>
            <p:ph idx="1"/>
          </p:nvPr>
        </p:nvSpPr>
        <p:spPr>
          <a:xfrm>
            <a:off x="250825" y="1688847"/>
            <a:ext cx="8642350" cy="2610790"/>
          </a:xfrm>
        </p:spPr>
        <p:txBody>
          <a:bodyPr/>
          <a:lstStyle/>
          <a:p>
            <a:pPr marL="263519" lvl="1" indent="-263519" algn="just">
              <a:lnSpc>
                <a:spcPct val="130000"/>
              </a:lnSpc>
              <a:buClr>
                <a:srgbClr val="FF6600"/>
              </a:buClr>
              <a:buFont typeface="Wingdings" pitchFamily="2" charset="2"/>
              <a:buChar char="n"/>
            </a:pPr>
            <a:r>
              <a:rPr lang="en-GB" altLang="zh-CN" sz="1600" b="1" dirty="0"/>
              <a:t>Proposal 2</a:t>
            </a:r>
            <a:r>
              <a:rPr lang="en-GB" altLang="zh-CN" sz="1600" dirty="0"/>
              <a:t>: The detailed objectives of Rel-19 coverage enhancements are as follows:</a:t>
            </a:r>
          </a:p>
          <a:p>
            <a:pPr lvl="1" algn="just">
              <a:lnSpc>
                <a:spcPct val="100000"/>
              </a:lnSpc>
              <a:spcBef>
                <a:spcPts val="300"/>
              </a:spcBef>
              <a:spcAft>
                <a:spcPts val="300"/>
              </a:spcAft>
            </a:pPr>
            <a:r>
              <a:rPr lang="en-US" altLang="zh-CN" sz="1400" dirty="0"/>
              <a:t>Specify following PRACH coverage enhancements (RAN1, RAN2)</a:t>
            </a:r>
          </a:p>
          <a:p>
            <a:pPr lvl="2" algn="just">
              <a:lnSpc>
                <a:spcPct val="100000"/>
              </a:lnSpc>
              <a:spcBef>
                <a:spcPts val="300"/>
              </a:spcBef>
              <a:spcAft>
                <a:spcPts val="300"/>
              </a:spcAft>
              <a:buClrTx/>
            </a:pPr>
            <a:r>
              <a:rPr lang="en-US" altLang="zh-CN" sz="1200" kern="1200" dirty="0">
                <a:cs typeface="+mn-cs"/>
              </a:rPr>
              <a:t>Multiple PRACH transmissions with different Tx beams for 4-step RACH procedure.</a:t>
            </a:r>
          </a:p>
          <a:p>
            <a:pPr lvl="2" algn="just">
              <a:lnSpc>
                <a:spcPct val="100000"/>
              </a:lnSpc>
              <a:spcBef>
                <a:spcPts val="300"/>
              </a:spcBef>
              <a:spcAft>
                <a:spcPts val="300"/>
              </a:spcAft>
              <a:buClrTx/>
            </a:pPr>
            <a:r>
              <a:rPr lang="en-US" altLang="zh-CN" sz="1200" kern="1200" dirty="0">
                <a:cs typeface="+mn-cs"/>
              </a:rPr>
              <a:t>UL beam indication based on multiple PRACH transmissions with different Tx beam for Msg3</a:t>
            </a:r>
            <a:r>
              <a:rPr lang="en-GB" altLang="zh-CN" sz="1200" kern="1200" dirty="0">
                <a:cs typeface="+mn-cs"/>
              </a:rPr>
              <a:t>. </a:t>
            </a:r>
          </a:p>
          <a:p>
            <a:pPr lvl="2" algn="just">
              <a:lnSpc>
                <a:spcPct val="100000"/>
              </a:lnSpc>
              <a:spcBef>
                <a:spcPts val="300"/>
              </a:spcBef>
              <a:spcAft>
                <a:spcPts val="300"/>
              </a:spcAft>
              <a:buClrTx/>
            </a:pPr>
            <a:r>
              <a:rPr lang="en-US" altLang="zh-CN" sz="1200" kern="1200" dirty="0">
                <a:cs typeface="+mn-cs"/>
              </a:rPr>
              <a:t>Note 1: The enhancements of PRACH are targeting for FR2, and can also apply to FR1 when applicable.</a:t>
            </a:r>
          </a:p>
          <a:p>
            <a:pPr lvl="2" algn="just">
              <a:lnSpc>
                <a:spcPct val="100000"/>
              </a:lnSpc>
              <a:spcBef>
                <a:spcPts val="300"/>
              </a:spcBef>
              <a:spcAft>
                <a:spcPts val="300"/>
              </a:spcAft>
              <a:buClrTx/>
            </a:pPr>
            <a:r>
              <a:rPr lang="en-US" altLang="zh-CN" sz="1200" kern="1200" dirty="0">
                <a:cs typeface="+mn-cs"/>
              </a:rPr>
              <a:t>Note 2: The enhancements of PRACH are targeting short PRACH formats, and can also apply to other formats when applicable.</a:t>
            </a:r>
            <a:endParaRPr lang="en-GB" altLang="zh-CN" sz="1200" kern="1200" dirty="0">
              <a:cs typeface="+mn-cs"/>
            </a:endParaRPr>
          </a:p>
          <a:p>
            <a:pPr lvl="2" algn="just">
              <a:lnSpc>
                <a:spcPct val="100000"/>
              </a:lnSpc>
              <a:spcBef>
                <a:spcPts val="300"/>
              </a:spcBef>
              <a:spcAft>
                <a:spcPts val="300"/>
              </a:spcAft>
              <a:buClrTx/>
            </a:pPr>
            <a:r>
              <a:rPr lang="en-US" altLang="zh-CN" sz="1200" kern="1200" dirty="0">
                <a:cs typeface="+mn-cs"/>
              </a:rPr>
              <a:t>Note 3:</a:t>
            </a:r>
            <a:r>
              <a:rPr lang="zh-CN" altLang="en-US" sz="1200" kern="1200" dirty="0">
                <a:cs typeface="+mn-cs"/>
              </a:rPr>
              <a:t> </a:t>
            </a:r>
            <a:r>
              <a:rPr lang="en-US" altLang="zh-CN" sz="1200" kern="1200" dirty="0">
                <a:cs typeface="+mn-cs"/>
              </a:rPr>
              <a:t>The multiple PRACH are transmitted over ROs associated with the same SSB.</a:t>
            </a:r>
            <a:endParaRPr lang="en-GB" altLang="zh-CN" sz="1200" dirty="0"/>
          </a:p>
          <a:p>
            <a:pPr lvl="1" algn="just">
              <a:lnSpc>
                <a:spcPct val="100000"/>
              </a:lnSpc>
              <a:spcBef>
                <a:spcPts val="300"/>
              </a:spcBef>
              <a:spcAft>
                <a:spcPts val="300"/>
              </a:spcAft>
            </a:pPr>
            <a:r>
              <a:rPr lang="en-US" altLang="zh-CN" sz="1400" dirty="0"/>
              <a:t>Specify enhancements to support PUSCH repetition scheduled by DCI 0_0 with C-RNTI (RAN1, RAN2)</a:t>
            </a:r>
          </a:p>
        </p:txBody>
      </p:sp>
      <p:sp>
        <p:nvSpPr>
          <p:cNvPr id="6" name="内容占位符 2">
            <a:extLst>
              <a:ext uri="{FF2B5EF4-FFF2-40B4-BE49-F238E27FC236}">
                <a16:creationId xmlns:a16="http://schemas.microsoft.com/office/drawing/2014/main" id="{45A6F596-BABF-6AE5-54ED-465448C534AC}"/>
              </a:ext>
            </a:extLst>
          </p:cNvPr>
          <p:cNvSpPr txBox="1">
            <a:spLocks/>
          </p:cNvSpPr>
          <p:nvPr/>
        </p:nvSpPr>
        <p:spPr>
          <a:xfrm>
            <a:off x="250825" y="750603"/>
            <a:ext cx="8642350" cy="936104"/>
          </a:xfrm>
          <a:prstGeom prst="rect">
            <a:avLst/>
          </a:prstGeom>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lgn="just">
              <a:lnSpc>
                <a:spcPct val="130000"/>
              </a:lnSpc>
              <a:buClr>
                <a:srgbClr val="FF6600"/>
              </a:buClr>
              <a:buFont typeface="Wingdings" pitchFamily="2" charset="2"/>
              <a:buChar char="n"/>
            </a:pPr>
            <a:r>
              <a:rPr lang="en-GB" altLang="zh-CN" sz="1600" b="1" kern="0" dirty="0"/>
              <a:t>Proposal 1</a:t>
            </a:r>
            <a:r>
              <a:rPr lang="en-GB" altLang="zh-CN" sz="1600" kern="0" dirty="0"/>
              <a:t>: Include</a:t>
            </a:r>
            <a:r>
              <a:rPr lang="en-US" altLang="zh-CN" sz="1600" kern="0" dirty="0"/>
              <a:t> coverage enhancement as one of the RAN1-led projects in Rel-19.</a:t>
            </a:r>
            <a:endParaRPr lang="en-GB" altLang="zh-CN" sz="1600" kern="0" dirty="0"/>
          </a:p>
        </p:txBody>
      </p:sp>
    </p:spTree>
    <p:extLst>
      <p:ext uri="{BB962C8B-B14F-4D97-AF65-F5344CB8AC3E}">
        <p14:creationId xmlns:p14="http://schemas.microsoft.com/office/powerpoint/2010/main" val="3052666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11940</TotalTime>
  <Words>722</Words>
  <Application>Microsoft Office PowerPoint</Application>
  <PresentationFormat>全屏显示(16:9)</PresentationFormat>
  <Paragraphs>78</Paragraphs>
  <Slides>6</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9" baseType="lpstr">
      <vt:lpstr>Lucida Grande</vt:lpstr>
      <vt:lpstr>MS PGothic</vt:lpstr>
      <vt:lpstr>Nokia Pure Headline Light</vt:lpstr>
      <vt:lpstr>Nokia Pure Text Light</vt:lpstr>
      <vt:lpstr>华文中宋</vt:lpstr>
      <vt:lpstr>微软雅黑</vt:lpstr>
      <vt:lpstr>Arial</vt:lpstr>
      <vt:lpstr>Calibri</vt:lpstr>
      <vt:lpstr>Wingdings</vt:lpstr>
      <vt:lpstr>胶片模板-移动通信研究所-16比9-20150113</vt:lpstr>
      <vt:lpstr>3_Nokia White Master with headline</vt:lpstr>
      <vt:lpstr>Brooklyn_5G_Summit_Slide_Template</vt:lpstr>
      <vt:lpstr>Visio</vt:lpstr>
      <vt:lpstr>NR coverage enhancements for Rel-19</vt:lpstr>
      <vt:lpstr>Background</vt:lpstr>
      <vt:lpstr>Multiple PRACH transmissions with different beams</vt:lpstr>
      <vt:lpstr>Msg5 PUSCH repetition</vt:lpstr>
      <vt:lpstr>Proposals</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1164</cp:revision>
  <cp:lastPrinted>2018-01-16T08:39:22Z</cp:lastPrinted>
  <dcterms:created xsi:type="dcterms:W3CDTF">2017-04-20T03:13:07Z</dcterms:created>
  <dcterms:modified xsi:type="dcterms:W3CDTF">2024-03-11T06:24:09Z</dcterms:modified>
</cp:coreProperties>
</file>