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94" r:id="rId2"/>
    <p:sldMasterId id="2147483698" r:id="rId3"/>
  </p:sldMasterIdLst>
  <p:notesMasterIdLst>
    <p:notesMasterId r:id="rId9"/>
  </p:notesMasterIdLst>
  <p:handoutMasterIdLst>
    <p:handoutMasterId r:id="rId10"/>
  </p:handoutMasterIdLst>
  <p:sldIdLst>
    <p:sldId id="491" r:id="rId4"/>
    <p:sldId id="492" r:id="rId5"/>
    <p:sldId id="483" r:id="rId6"/>
    <p:sldId id="490" r:id="rId7"/>
    <p:sldId id="493" r:id="rId8"/>
  </p:sldIdLst>
  <p:sldSz cx="9144000" cy="5143500" type="screen16x9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18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37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56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75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5943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132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320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509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TC" initials="CTC" lastIdx="4" clrIdx="0"/>
  <p:cmAuthor id="2" name="HP" initials="H" lastIdx="5" clrIdx="1">
    <p:extLst>
      <p:ext uri="{19B8F6BF-5375-455C-9EA6-DF929625EA0E}">
        <p15:presenceInfo xmlns:p15="http://schemas.microsoft.com/office/powerpoint/2012/main" userId="H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9966"/>
    <a:srgbClr val="0070C0"/>
    <a:srgbClr val="007E39"/>
    <a:srgbClr val="FFFFFF"/>
    <a:srgbClr val="B94A00"/>
    <a:srgbClr val="324395"/>
    <a:srgbClr val="E1FFC3"/>
    <a:srgbClr val="FF6600"/>
    <a:srgbClr val="3143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86" autoAdjust="0"/>
    <p:restoredTop sz="92497" autoAdjust="0"/>
  </p:normalViewPr>
  <p:slideViewPr>
    <p:cSldViewPr>
      <p:cViewPr varScale="1">
        <p:scale>
          <a:sx n="145" d="100"/>
          <a:sy n="145" d="100"/>
        </p:scale>
        <p:origin x="110" y="182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47" d="100"/>
          <a:sy n="47" d="100"/>
        </p:scale>
        <p:origin x="-3012" y="-102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0A64BD-23B2-4E7A-9730-6D4935F9BFD0}" type="datetimeFigureOut">
              <a:rPr lang="zh-CN" altLang="en-US" smtClean="0"/>
              <a:pPr/>
              <a:t>2024/3/11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378485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49688" y="9378485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FB782-A460-437C-BCC9-505A30A58B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0582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CA20A83-B52E-40D0-8C5B-5BB10619EF4E}" type="datetimeFigureOut">
              <a:rPr lang="en-US"/>
              <a:pPr>
                <a:defRPr/>
              </a:pPr>
              <a:t>3/11/2024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39775"/>
            <a:ext cx="6584950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7CAF8E6-9DB6-446E-839F-9B72203145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0868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102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671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7921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768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37087"/>
            <a:ext cx="7772400" cy="1102519"/>
          </a:xfrm>
          <a:prstGeom prst="rect">
            <a:avLst/>
          </a:prstGeom>
        </p:spPr>
        <p:txBody>
          <a:bodyPr lIns="91438" tIns="45719" rIns="91438" bIns="45719" anchor="ctr" anchorCtr="1"/>
          <a:lstStyle>
            <a:lvl1pPr algn="ctr">
              <a:defRPr>
                <a:solidFill>
                  <a:srgbClr val="C00000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986088"/>
            <a:ext cx="6400800" cy="1314450"/>
          </a:xfrm>
          <a:prstGeom prst="rect">
            <a:avLst/>
          </a:prstGeom>
        </p:spPr>
        <p:txBody>
          <a:bodyPr lIns="91438" tIns="45719" rIns="91438" bIns="45719"/>
          <a:lstStyle>
            <a:lvl1pPr marL="0" indent="0" algn="ctr">
              <a:buFont typeface="Wingdings" pitchFamily="2" charset="2"/>
              <a:buNone/>
              <a:defRPr sz="2800">
                <a:solidFill>
                  <a:srgbClr val="C00000"/>
                </a:solidFill>
                <a:ea typeface="华文中宋" pitchFamily="2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652490" y="2680097"/>
            <a:ext cx="78486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/>
            <a:tailEnd/>
          </a:ln>
          <a:effectLst/>
        </p:spPr>
        <p:txBody>
          <a:bodyPr lIns="91438" tIns="45719" rIns="91438" bIns="45719"/>
          <a:lstStyle/>
          <a:p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2"/>
            <a:ext cx="7416800" cy="519113"/>
          </a:xfrm>
          <a:prstGeom prst="rect">
            <a:avLst/>
          </a:prstGeom>
        </p:spPr>
        <p:txBody>
          <a:bodyPr lIns="91438" tIns="45719" rIns="91438" bIns="45719" anchor="ctr" anchorCtr="0"/>
          <a:lstStyle>
            <a:lvl1pPr>
              <a:defRPr sz="2400">
                <a:solidFill>
                  <a:srgbClr val="0070C0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6" y="681040"/>
            <a:ext cx="8642350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63519" indent="-263519">
              <a:spcBef>
                <a:spcPts val="600"/>
              </a:spcBef>
              <a:buClr>
                <a:srgbClr val="FF6600"/>
              </a:buClr>
              <a:buSzPct val="80000"/>
              <a:buFont typeface="Wingdings" pitchFamily="2" charset="2"/>
              <a:buChar char="n"/>
              <a:defRPr sz="2000">
                <a:latin typeface="Calibri" pitchFamily="34" charset="0"/>
                <a:cs typeface="Calibri" pitchFamily="34" charset="0"/>
              </a:defRPr>
            </a:lvl1pPr>
            <a:lvl2pPr marL="625475" indent="-266700">
              <a:spcBef>
                <a:spcPts val="600"/>
              </a:spcBef>
              <a:buClrTx/>
              <a:buFont typeface="Arial" pitchFamily="34" charset="0"/>
              <a:buChar char="»"/>
              <a:defRPr sz="1800">
                <a:latin typeface="Calibri" pitchFamily="34" charset="0"/>
                <a:cs typeface="Calibri" pitchFamily="34" charset="0"/>
              </a:defRPr>
            </a:lvl2pPr>
            <a:lvl3pPr marL="982663" indent="-174625">
              <a:spcBef>
                <a:spcPts val="600"/>
              </a:spcBef>
              <a:buFont typeface="Arial" pitchFamily="34" charset="0"/>
              <a:buChar char="•"/>
              <a:defRPr sz="1600">
                <a:latin typeface="Calibri" pitchFamily="34" charset="0"/>
                <a:cs typeface="Calibri" pitchFamily="34" charset="0"/>
              </a:defRPr>
            </a:lvl3pPr>
            <a:lvl4pPr>
              <a:spcBef>
                <a:spcPts val="1200"/>
              </a:spcBef>
              <a:buFontTx/>
              <a:buBlip>
                <a:blip r:embed="rId2"/>
              </a:buBlip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100"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2"/>
            <a:ext cx="7416800" cy="519113"/>
          </a:xfrm>
          <a:prstGeom prst="rect">
            <a:avLst/>
          </a:prstGeom>
        </p:spPr>
        <p:txBody>
          <a:bodyPr lIns="91438" tIns="45719" rIns="91438" bIns="45719" anchor="ctr" anchorCtr="0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400" dirty="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9" y="681040"/>
            <a:ext cx="4244975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71457" indent="-271457">
              <a:spcBef>
                <a:spcPts val="600"/>
              </a:spcBef>
              <a:buClr>
                <a:srgbClr val="FF6600"/>
              </a:buClr>
              <a:buFont typeface="Wingdings" pitchFamily="2" charset="2"/>
              <a:buChar char="n"/>
              <a:defRPr sz="2000"/>
            </a:lvl1pPr>
            <a:lvl2pPr marL="539737" indent="-276218">
              <a:spcBef>
                <a:spcPts val="600"/>
              </a:spcBef>
              <a:buClrTx/>
              <a:buFont typeface="Arial" pitchFamily="34" charset="0"/>
              <a:buChar char="»"/>
              <a:defRPr sz="1800"/>
            </a:lvl2pPr>
            <a:lvl3pPr>
              <a:buNone/>
              <a:defRPr sz="2000"/>
            </a:lvl3pPr>
            <a:lvl4pPr>
              <a:buNone/>
              <a:defRPr sz="1800"/>
            </a:lvl4pPr>
            <a:lvl5pPr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4" y="681040"/>
            <a:ext cx="4244975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71457" indent="-271457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FF6600"/>
              </a:buClr>
              <a:buFont typeface="Wingdings" pitchFamily="2" charset="2"/>
              <a:buChar char="n"/>
              <a:defRPr lang="zh-CN" altLang="en-US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12" indent="-271457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Font typeface="Arial" pitchFamily="34" charset="0"/>
              <a:buChar char="»"/>
              <a:defRPr lang="zh-CN" altLang="en-US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None/>
              <a:defRPr sz="2000"/>
            </a:lvl3pPr>
            <a:lvl4pPr>
              <a:buNone/>
              <a:defRPr sz="1800"/>
            </a:lvl4pPr>
            <a:lvl5pPr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5296" y="141481"/>
            <a:ext cx="19812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ctc-logo-4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072668" y="195488"/>
            <a:ext cx="1903697" cy="60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749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3" y="2931792"/>
            <a:ext cx="2125612" cy="2157704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5" y="4731990"/>
            <a:ext cx="6336704" cy="378042"/>
          </a:xfrm>
          <a:prstGeom prst="rec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lvl="0" indent="-292093" algn="ctr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流程图: 手动输入 8"/>
          <p:cNvSpPr/>
          <p:nvPr userDrawn="1"/>
        </p:nvSpPr>
        <p:spPr bwMode="auto">
          <a:xfrm rot="16200000">
            <a:off x="7911371" y="3984908"/>
            <a:ext cx="378042" cy="1872208"/>
          </a:xfrm>
          <a:prstGeom prst="flowChartManualInput">
            <a:avLst/>
          </a:prstGeom>
          <a:solidFill>
            <a:srgbClr val="111B47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33469"/>
            <a:ext cx="8856984" cy="519113"/>
          </a:xfrm>
          <a:prstGeom prst="rect">
            <a:avLst/>
          </a:prstGeom>
        </p:spPr>
        <p:txBody>
          <a:bodyPr lIns="91438" tIns="45719" rIns="91438" bIns="45719"/>
          <a:lstStyle>
            <a:lvl1pPr algn="l">
              <a:defRPr sz="32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107504" y="843558"/>
            <a:ext cx="4320480" cy="3672408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573528"/>
            <a:ext cx="7560840" cy="54006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5" y="573528"/>
            <a:ext cx="1368152" cy="54006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 defTabSz="914378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79512" y="4731991"/>
            <a:ext cx="4427984" cy="36933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800" b="1" dirty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</a:rPr>
              <a:t>做世界级综合信息服务提供商</a:t>
            </a:r>
          </a:p>
        </p:txBody>
      </p:sp>
      <p:pic>
        <p:nvPicPr>
          <p:cNvPr id="16" name="Picture 1" descr="C:\Users\x230\AppData\Roaming\Tencent\Users\741791342\QQ\WinTemp\RichOle\`YO$M0EY$(125B50{`Y4ZIY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19265B"/>
              </a:clrFrom>
              <a:clrTo>
                <a:srgbClr val="19265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4731991"/>
            <a:ext cx="1224136" cy="360812"/>
          </a:xfrm>
          <a:prstGeom prst="rect">
            <a:avLst/>
          </a:prstGeom>
          <a:noFill/>
        </p:spPr>
      </p:pic>
      <p:sp>
        <p:nvSpPr>
          <p:cNvPr id="17" name="流程图: 手动输入 16"/>
          <p:cNvSpPr/>
          <p:nvPr userDrawn="1"/>
        </p:nvSpPr>
        <p:spPr bwMode="auto">
          <a:xfrm rot="5400000">
            <a:off x="6327195" y="3984908"/>
            <a:ext cx="378042" cy="1872208"/>
          </a:xfrm>
          <a:prstGeom prst="flowChartManualInpu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500167" y="4858097"/>
            <a:ext cx="1223963" cy="161925"/>
          </a:xfrm>
          <a:ln/>
        </p:spPr>
        <p:txBody>
          <a:bodyPr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>
              <a:defRPr/>
            </a:pPr>
            <a:r>
              <a:rPr lang="en-US" altLang="zh-CN" dirty="0"/>
              <a:t>&lt;</a:t>
            </a:r>
            <a:fld id="{F8121519-15E4-4D74-9277-D34AB4062FE8}" type="slidenum">
              <a:rPr lang="en-US" altLang="zh-CN" smtClean="0"/>
              <a:pPr>
                <a:defRPr/>
              </a:pPr>
              <a:t>‹#›</a:t>
            </a:fld>
            <a:r>
              <a:rPr lang="en-US" altLang="zh-CN" dirty="0"/>
              <a:t>&gt;</a:t>
            </a:r>
            <a:endParaRPr lang="zh-CN" altLang="en-US" dirty="0"/>
          </a:p>
        </p:txBody>
      </p:sp>
      <p:sp>
        <p:nvSpPr>
          <p:cNvPr id="18" name="内容占位符 2"/>
          <p:cNvSpPr>
            <a:spLocks noGrp="1"/>
          </p:cNvSpPr>
          <p:nvPr>
            <p:ph idx="11"/>
          </p:nvPr>
        </p:nvSpPr>
        <p:spPr>
          <a:xfrm>
            <a:off x="4644008" y="843558"/>
            <a:ext cx="4320480" cy="3672408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73870194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电信创新中心-标准与仿真团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1" y="3151591"/>
            <a:ext cx="2485653" cy="1937903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4" y="4785996"/>
            <a:ext cx="6336704" cy="324036"/>
          </a:xfrm>
          <a:prstGeom prst="rec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33468"/>
            <a:ext cx="8856984" cy="519113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251520" y="843558"/>
            <a:ext cx="8642350" cy="3672408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573528"/>
            <a:ext cx="7560840" cy="54006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4" y="573528"/>
            <a:ext cx="1368152" cy="54006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defTabSz="914400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流程图: 手动输入 16"/>
          <p:cNvSpPr/>
          <p:nvPr userDrawn="1"/>
        </p:nvSpPr>
        <p:spPr bwMode="auto">
          <a:xfrm rot="5400000">
            <a:off x="6354198" y="4011910"/>
            <a:ext cx="324036" cy="1872208"/>
          </a:xfrm>
          <a:prstGeom prst="flowChartManualInpu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2" name="流程图: 手动输入 31"/>
          <p:cNvSpPr/>
          <p:nvPr userDrawn="1"/>
        </p:nvSpPr>
        <p:spPr bwMode="auto">
          <a:xfrm rot="16200000">
            <a:off x="7938374" y="4011910"/>
            <a:ext cx="324036" cy="1872208"/>
          </a:xfrm>
          <a:prstGeom prst="flowChartManualInput">
            <a:avLst/>
          </a:prstGeom>
          <a:solidFill>
            <a:srgbClr val="111B47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7812360" y="4774890"/>
            <a:ext cx="12241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>
                <a:solidFill>
                  <a:schemeClr val="bg1"/>
                </a:solidFill>
              </a:rPr>
              <a:t>CHINA TELECOME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7308304" y="4948015"/>
            <a:ext cx="187220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b="1" i="1" spc="300" dirty="0">
                <a:solidFill>
                  <a:schemeClr val="bg1"/>
                </a:solidFill>
              </a:rPr>
              <a:t>Connecting</a:t>
            </a:r>
            <a:r>
              <a:rPr lang="en-US" altLang="zh-CN" sz="700" b="1" i="1" spc="300" baseline="0" dirty="0">
                <a:solidFill>
                  <a:schemeClr val="bg1"/>
                </a:solidFill>
              </a:rPr>
              <a:t> the World</a:t>
            </a:r>
            <a:endParaRPr lang="zh-CN" altLang="en-US" sz="700" b="1" i="1" spc="300" dirty="0">
              <a:solidFill>
                <a:schemeClr val="bg1"/>
              </a:solidFill>
            </a:endParaRPr>
          </a:p>
        </p:txBody>
      </p:sp>
      <p:pic>
        <p:nvPicPr>
          <p:cNvPr id="35" name="Picture 1" descr="C:\Users\x230\AppData\Roaming\Tencent\Users\741791342\QQ\WinTemp\RichOle\@07Q1Y3SR1WA__4~9OITESM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0C2172"/>
              </a:clrFrom>
              <a:clrTo>
                <a:srgbClr val="0C217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7" y="4765978"/>
            <a:ext cx="228529" cy="182036"/>
          </a:xfrm>
          <a:prstGeom prst="rect">
            <a:avLst/>
          </a:prstGeom>
          <a:noFill/>
        </p:spPr>
      </p:pic>
      <p:cxnSp>
        <p:nvCxnSpPr>
          <p:cNvPr id="36" name="直接连接符 35"/>
          <p:cNvCxnSpPr/>
          <p:nvPr userDrawn="1"/>
        </p:nvCxnSpPr>
        <p:spPr>
          <a:xfrm>
            <a:off x="7452320" y="4948014"/>
            <a:ext cx="15121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79512" y="4819500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1200" dirty="0">
                <a:solidFill>
                  <a:srgbClr val="D65700"/>
                </a:solidFill>
                <a:latin typeface="+mn-lt"/>
                <a:ea typeface="微软雅黑" pitchFamily="34" charset="-122"/>
                <a:cs typeface="+mn-cs"/>
              </a:rPr>
              <a:t>Becoming a World-class Integrated Information Service Provider</a:t>
            </a:r>
            <a:endParaRPr lang="zh-CN" altLang="en-US" sz="1600" b="1" dirty="0">
              <a:solidFill>
                <a:srgbClr val="D657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 userDrawn="1"/>
        </p:nvSpPr>
        <p:spPr>
          <a:xfrm>
            <a:off x="5724302" y="4860000"/>
            <a:ext cx="1223963" cy="216024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&lt;</a:t>
            </a:r>
            <a:fld id="{F8121519-15E4-4D74-9277-D34AB4062FE8}" type="slidenum"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&gt;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D657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65DDC7-742E-4F55-BE4C-C76C58A88943}"/>
              </a:ext>
            </a:extLst>
          </p:cNvPr>
          <p:cNvSpPr/>
          <p:nvPr userDrawn="1"/>
        </p:nvSpPr>
        <p:spPr bwMode="auto">
          <a:xfrm>
            <a:off x="0" y="483518"/>
            <a:ext cx="9144000" cy="432048"/>
          </a:xfrm>
          <a:prstGeom prst="rect">
            <a:avLst/>
          </a:prstGeom>
          <a:solidFill>
            <a:schemeClr val="bg1"/>
          </a:solidFill>
          <a:ln w="317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None/>
              <a:tabLst/>
            </a:pPr>
            <a:endParaRPr kumimoji="0" lang="en-US" sz="11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7">
            <a:extLst>
              <a:ext uri="{FF2B5EF4-FFF2-40B4-BE49-F238E27FC236}">
                <a16:creationId xmlns:a16="http://schemas.microsoft.com/office/drawing/2014/main" id="{E03A596D-29A4-46E2-AB32-4A127D4F1CF9}"/>
              </a:ext>
            </a:extLst>
          </p:cNvPr>
          <p:cNvSpPr txBox="1"/>
          <p:nvPr userDrawn="1"/>
        </p:nvSpPr>
        <p:spPr>
          <a:xfrm>
            <a:off x="-1034936" y="4103263"/>
            <a:ext cx="6825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1200" dirty="0">
                <a:solidFill>
                  <a:srgbClr val="0048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电信</a:t>
            </a:r>
          </a:p>
        </p:txBody>
      </p:sp>
      <p:sp>
        <p:nvSpPr>
          <p:cNvPr id="8" name="文本框 8">
            <a:extLst>
              <a:ext uri="{FF2B5EF4-FFF2-40B4-BE49-F238E27FC236}">
                <a16:creationId xmlns:a16="http://schemas.microsoft.com/office/drawing/2014/main" id="{97B3C1D3-A255-4DDD-8CF5-543ACBCDB686}"/>
              </a:ext>
            </a:extLst>
          </p:cNvPr>
          <p:cNvSpPr txBox="1"/>
          <p:nvPr userDrawn="1"/>
        </p:nvSpPr>
        <p:spPr>
          <a:xfrm>
            <a:off x="-584362" y="4081272"/>
            <a:ext cx="4899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Black"/>
              </a:rPr>
              <a:t>黑色</a:t>
            </a:r>
          </a:p>
        </p:txBody>
      </p:sp>
      <p:sp>
        <p:nvSpPr>
          <p:cNvPr id="9" name="矩形 9">
            <a:extLst>
              <a:ext uri="{FF2B5EF4-FFF2-40B4-BE49-F238E27FC236}">
                <a16:creationId xmlns:a16="http://schemas.microsoft.com/office/drawing/2014/main" id="{FC1765FD-DBAC-4270-BB9B-B00759118168}"/>
              </a:ext>
            </a:extLst>
          </p:cNvPr>
          <p:cNvSpPr/>
          <p:nvPr userDrawn="1"/>
        </p:nvSpPr>
        <p:spPr>
          <a:xfrm>
            <a:off x="-984095" y="4335003"/>
            <a:ext cx="357128" cy="194756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10">
            <a:extLst>
              <a:ext uri="{FF2B5EF4-FFF2-40B4-BE49-F238E27FC236}">
                <a16:creationId xmlns:a16="http://schemas.microsoft.com/office/drawing/2014/main" id="{C3053A41-1202-485B-A38C-E445496AD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011842" y="4518679"/>
            <a:ext cx="852986" cy="203091"/>
          </a:xfrm>
          <a:prstGeom prst="rect">
            <a:avLst/>
          </a:prstGeom>
        </p:spPr>
      </p:pic>
      <p:sp>
        <p:nvSpPr>
          <p:cNvPr id="11" name="矩形 11">
            <a:extLst>
              <a:ext uri="{FF2B5EF4-FFF2-40B4-BE49-F238E27FC236}">
                <a16:creationId xmlns:a16="http://schemas.microsoft.com/office/drawing/2014/main" id="{B3929C96-8564-4457-AD8A-12C934492FBB}"/>
              </a:ext>
            </a:extLst>
          </p:cNvPr>
          <p:cNvSpPr/>
          <p:nvPr userDrawn="1"/>
        </p:nvSpPr>
        <p:spPr>
          <a:xfrm>
            <a:off x="-515409" y="4335003"/>
            <a:ext cx="339200" cy="183676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2">
            <a:extLst>
              <a:ext uri="{FF2B5EF4-FFF2-40B4-BE49-F238E27FC236}">
                <a16:creationId xmlns:a16="http://schemas.microsoft.com/office/drawing/2014/main" id="{10089CCD-816F-497B-B96B-330CFA9611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1029195" y="4767193"/>
            <a:ext cx="870339" cy="196663"/>
          </a:xfrm>
          <a:prstGeom prst="rect">
            <a:avLst/>
          </a:prstGeom>
        </p:spPr>
      </p:pic>
      <p:sp>
        <p:nvSpPr>
          <p:cNvPr id="13" name="矩形 16">
            <a:extLst>
              <a:ext uri="{FF2B5EF4-FFF2-40B4-BE49-F238E27FC236}">
                <a16:creationId xmlns:a16="http://schemas.microsoft.com/office/drawing/2014/main" id="{2DA7FA58-E7A4-4A84-B47D-2E498E2474F1}"/>
              </a:ext>
            </a:extLst>
          </p:cNvPr>
          <p:cNvSpPr/>
          <p:nvPr userDrawn="1"/>
        </p:nvSpPr>
        <p:spPr bwMode="auto">
          <a:xfrm>
            <a:off x="-462101" y="3729200"/>
            <a:ext cx="303245" cy="149200"/>
          </a:xfrm>
          <a:prstGeom prst="rect">
            <a:avLst/>
          </a:prstGeom>
          <a:solidFill>
            <a:srgbClr val="0070C0"/>
          </a:solidFill>
          <a:ln w="9525" algn="ctr">
            <a:noFill/>
            <a:miter lim="800000"/>
          </a:ln>
          <a:effectLst/>
        </p:spPr>
        <p:txBody>
          <a:bodyPr wrap="none" lIns="0" tIns="0" rIns="0" bIns="0" anchor="t" anchorCtr="0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Arial" panose="020B0604020202020204"/>
              <a:ea typeface="华文中宋" panose="02010600040101010101" charset="-122"/>
            </a:endParaRPr>
          </a:p>
        </p:txBody>
      </p:sp>
      <p:sp>
        <p:nvSpPr>
          <p:cNvPr id="14" name="矩形 17">
            <a:extLst>
              <a:ext uri="{FF2B5EF4-FFF2-40B4-BE49-F238E27FC236}">
                <a16:creationId xmlns:a16="http://schemas.microsoft.com/office/drawing/2014/main" id="{B7C9AF10-3F13-4388-84C0-B8939177837D}"/>
              </a:ext>
            </a:extLst>
          </p:cNvPr>
          <p:cNvSpPr/>
          <p:nvPr userDrawn="1"/>
        </p:nvSpPr>
        <p:spPr bwMode="auto">
          <a:xfrm>
            <a:off x="-462101" y="3522975"/>
            <a:ext cx="303245" cy="1492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defTabSz="914400">
              <a:lnSpc>
                <a:spcPct val="90000"/>
              </a:lnSpc>
            </a:pPr>
            <a:endParaRPr lang="zh-CN" altLang="en-US" sz="1400">
              <a:solidFill>
                <a:prstClr val="black"/>
              </a:solidFill>
              <a:ea typeface="MS PGothic" panose="020B0600070205080204" pitchFamily="34" charset="-128"/>
            </a:endParaRPr>
          </a:p>
        </p:txBody>
      </p:sp>
      <p:sp>
        <p:nvSpPr>
          <p:cNvPr id="15" name="矩形 18">
            <a:extLst>
              <a:ext uri="{FF2B5EF4-FFF2-40B4-BE49-F238E27FC236}">
                <a16:creationId xmlns:a16="http://schemas.microsoft.com/office/drawing/2014/main" id="{0A9184EE-9269-438E-A364-9E8DC1B721B8}"/>
              </a:ext>
            </a:extLst>
          </p:cNvPr>
          <p:cNvSpPr/>
          <p:nvPr userDrawn="1"/>
        </p:nvSpPr>
        <p:spPr bwMode="auto">
          <a:xfrm>
            <a:off x="-462101" y="3941390"/>
            <a:ext cx="303245" cy="149200"/>
          </a:xfrm>
          <a:prstGeom prst="rect">
            <a:avLst/>
          </a:prstGeom>
          <a:solidFill>
            <a:srgbClr val="FFC000"/>
          </a:solidFill>
          <a:ln w="1270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defTabSz="914400">
              <a:lnSpc>
                <a:spcPct val="90000"/>
              </a:lnSpc>
            </a:pPr>
            <a:endParaRPr lang="zh-CN" altLang="en-US" sz="1400">
              <a:solidFill>
                <a:prstClr val="black"/>
              </a:solidFill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44233895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0" y="573881"/>
            <a:ext cx="9144000" cy="0"/>
          </a:xfrm>
          <a:prstGeom prst="line">
            <a:avLst/>
          </a:prstGeom>
          <a:noFill/>
          <a:ln w="57150" cmpd="thinThick">
            <a:solidFill>
              <a:srgbClr val="0070C0"/>
            </a:solidFill>
            <a:round/>
            <a:headEnd/>
            <a:tailEnd/>
          </a:ln>
          <a:effectLst/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054479" y="4818461"/>
            <a:ext cx="1223963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ctr" defTabSz="449252">
              <a:spcBef>
                <a:spcPct val="0"/>
              </a:spcBef>
              <a:buClrTx/>
              <a:buFontTx/>
              <a:buNone/>
              <a:defRPr sz="1400" b="0">
                <a:solidFill>
                  <a:srgbClr val="FF33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4103" name="Picture 7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32704" y="141687"/>
            <a:ext cx="1331913" cy="282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4888" y="4833939"/>
            <a:ext cx="2895600" cy="254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400">
                <a:solidFill>
                  <a:schemeClr val="bg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83" r:id="rId4"/>
    <p:sldLayoutId id="2147483685" r:id="rId5"/>
    <p:sldLayoutId id="2147483699" r:id="rId6"/>
    <p:sldLayoutId id="2147483700" r:id="rId7"/>
  </p:sldLayoutIdLst>
  <p:transition spd="med">
    <p:pull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6pPr>
      <a:lvl7pPr marL="914378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9pPr>
    </p:titleStyle>
    <p:bodyStyle>
      <a:lvl1pPr marL="342892" indent="-342892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3333FF"/>
        </a:buClr>
        <a:buFont typeface="Wingdings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FF0000"/>
        </a:buClr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2972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339933"/>
        </a:buClr>
        <a:buFont typeface="Wingdings" pitchFamily="2" charset="2"/>
        <a:buChar char="ü"/>
        <a:defRPr sz="2400">
          <a:solidFill>
            <a:schemeClr val="tx1"/>
          </a:solidFill>
          <a:latin typeface="+mn-lt"/>
          <a:ea typeface="+mn-ea"/>
        </a:defRPr>
      </a:lvl3pPr>
      <a:lvl4pPr marL="1600160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348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537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726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8915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103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2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</a:t>
            </a:r>
            <a:r>
              <a:rPr lang="en-US" dirty="0"/>
              <a:t>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755776" y="4815162"/>
            <a:ext cx="1800000" cy="123876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dirty="0">
                <a:solidFill>
                  <a:srgbClr val="001135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3" y="4815325"/>
            <a:ext cx="252000" cy="123876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1245D3D-131A-47D1-B100-B33219007AD2}" type="slidenum">
              <a:rPr lang="en-US" sz="800" smtClean="0">
                <a:solidFill>
                  <a:srgbClr val="001135"/>
                </a:solidFill>
                <a:ea typeface="Nokia Pure Text Light" panose="020B0304040602060303" pitchFamily="34" charset="0"/>
                <a:cs typeface="Nokia Pure Text Light" panose="020B0304040602060303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srgbClr val="001135"/>
              </a:solidFill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001135"/>
                </a:solidFill>
              </a:rPr>
              <a:t>5G Future X – Unleashing the potential of 5G</a:t>
            </a:r>
            <a:endParaRPr lang="en-US" dirty="0">
              <a:solidFill>
                <a:srgbClr val="001135"/>
              </a:solidFill>
            </a:endParaRPr>
          </a:p>
        </p:txBody>
      </p:sp>
      <p:grpSp>
        <p:nvGrpSpPr>
          <p:cNvPr id="2" name="Gruppieren 8">
            <a:extLst>
              <a:ext uri="{FF2B5EF4-FFF2-40B4-BE49-F238E27FC236}">
                <a16:creationId xmlns:a16="http://schemas.microsoft.com/office/drawing/2014/main" id="{75E626D8-2123-46C2-96D3-42E300B759F1}"/>
              </a:ext>
            </a:extLst>
          </p:cNvPr>
          <p:cNvGrpSpPr/>
          <p:nvPr userDrawn="1"/>
        </p:nvGrpSpPr>
        <p:grpSpPr>
          <a:xfrm>
            <a:off x="-179387" y="-147638"/>
            <a:ext cx="9503900" cy="5464226"/>
            <a:chOff x="-179388" y="-147638"/>
            <a:chExt cx="9503900" cy="5464226"/>
          </a:xfrm>
        </p:grpSpPr>
        <p:sp>
          <p:nvSpPr>
            <p:cNvPr id="10" name="Line 9">
              <a:extLst>
                <a:ext uri="{FF2B5EF4-FFF2-40B4-BE49-F238E27FC236}">
                  <a16:creationId xmlns:a16="http://schemas.microsoft.com/office/drawing/2014/main" id="{63EF7259-2A6E-47F4-9715-664693E20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Headline Light"/>
                <a:ea typeface="+mn-ea"/>
              </a:endParaRPr>
            </a:p>
          </p:txBody>
        </p:sp>
        <p:sp>
          <p:nvSpPr>
            <p:cNvPr id="11" name="Line 12">
              <a:extLst>
                <a:ext uri="{FF2B5EF4-FFF2-40B4-BE49-F238E27FC236}">
                  <a16:creationId xmlns:a16="http://schemas.microsoft.com/office/drawing/2014/main" id="{1D8E364D-F5BC-4555-8591-0635AE39BF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2" name="Line 9">
              <a:extLst>
                <a:ext uri="{FF2B5EF4-FFF2-40B4-BE49-F238E27FC236}">
                  <a16:creationId xmlns:a16="http://schemas.microsoft.com/office/drawing/2014/main" id="{9F6CEECC-3E35-46E0-9E65-FCA64664C5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3" name="Line 10">
              <a:extLst>
                <a:ext uri="{FF2B5EF4-FFF2-40B4-BE49-F238E27FC236}">
                  <a16:creationId xmlns:a16="http://schemas.microsoft.com/office/drawing/2014/main" id="{14A357EE-267E-40D6-A629-729DDE1F9F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79388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172C827D-FAC4-489A-AC92-BC41F3099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B5DD1171-DDCD-4F11-8236-99EDDF20F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9388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5CB81B44-1D25-419B-9E45-B2FE2FE46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79388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77B8D310-F8E6-458A-9601-8C2B24808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7513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8" name="Line 17">
              <a:extLst>
                <a:ext uri="{FF2B5EF4-FFF2-40B4-BE49-F238E27FC236}">
                  <a16:creationId xmlns:a16="http://schemas.microsoft.com/office/drawing/2014/main" id="{2F9E619D-1FFF-47B7-A2E4-25A7A6E16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6638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0" name="Line 9">
              <a:extLst>
                <a:ext uri="{FF2B5EF4-FFF2-40B4-BE49-F238E27FC236}">
                  <a16:creationId xmlns:a16="http://schemas.microsoft.com/office/drawing/2014/main" id="{63CFE0CF-842C-4156-96A9-1955A42F36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Headline Light"/>
                <a:ea typeface="+mn-ea"/>
              </a:endParaRPr>
            </a:p>
          </p:txBody>
        </p:sp>
        <p:sp>
          <p:nvSpPr>
            <p:cNvPr id="22" name="Line 12">
              <a:extLst>
                <a:ext uri="{FF2B5EF4-FFF2-40B4-BE49-F238E27FC236}">
                  <a16:creationId xmlns:a16="http://schemas.microsoft.com/office/drawing/2014/main" id="{09A43713-E8A6-4848-ABAC-E686CBEF90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4" name="Line 9">
              <a:extLst>
                <a:ext uri="{FF2B5EF4-FFF2-40B4-BE49-F238E27FC236}">
                  <a16:creationId xmlns:a16="http://schemas.microsoft.com/office/drawing/2014/main" id="{A23F96BE-AB65-49CE-B033-4C2B704D54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5" name="Line 10">
              <a:extLst>
                <a:ext uri="{FF2B5EF4-FFF2-40B4-BE49-F238E27FC236}">
                  <a16:creationId xmlns:a16="http://schemas.microsoft.com/office/drawing/2014/main" id="{49456F82-7FAD-4DA8-B4C4-BE676C681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180512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6" name="Line 12">
              <a:extLst>
                <a:ext uri="{FF2B5EF4-FFF2-40B4-BE49-F238E27FC236}">
                  <a16:creationId xmlns:a16="http://schemas.microsoft.com/office/drawing/2014/main" id="{BEBED2BB-2938-410A-BCEA-9C530C469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B29057E5-40CF-4341-9ED6-795E8FCBE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 flipV="1">
              <a:off x="9180512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8" name="Line 14">
              <a:extLst>
                <a:ext uri="{FF2B5EF4-FFF2-40B4-BE49-F238E27FC236}">
                  <a16:creationId xmlns:a16="http://schemas.microsoft.com/office/drawing/2014/main" id="{9EAABA67-27A4-40A1-963F-298DCD2EAB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80512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9" name="Line 15">
              <a:extLst>
                <a:ext uri="{FF2B5EF4-FFF2-40B4-BE49-F238E27FC236}">
                  <a16:creationId xmlns:a16="http://schemas.microsoft.com/office/drawing/2014/main" id="{365D9848-FC41-4F8E-AE01-181684EE1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17513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30" name="Line 17">
              <a:extLst>
                <a:ext uri="{FF2B5EF4-FFF2-40B4-BE49-F238E27FC236}">
                  <a16:creationId xmlns:a16="http://schemas.microsoft.com/office/drawing/2014/main" id="{ECD0CD1B-0DE4-4BA2-9715-10D5F6FB15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56638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</p:grp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C9F7C012-EBCF-4BA4-9A27-93B7A3350C6A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4" y="4805994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sz="1811" dirty="0">
              <a:solidFill>
                <a:srgbClr val="124191"/>
              </a:solidFill>
              <a:latin typeface="Nokia Pure Text Ligh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62654710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txStyles>
    <p:titleStyle>
      <a:lvl1pPr algn="l" defTabSz="914365" rtl="0" eaLnBrk="1" latinLnBrk="0" hangingPunct="1">
        <a:spcBef>
          <a:spcPct val="0"/>
        </a:spcBef>
        <a:buNone/>
        <a:defRPr sz="2012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7" indent="-342887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2" indent="-285739" algn="l" defTabSz="9143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6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9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1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03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6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8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51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5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7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9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2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4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7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0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-179388" y="-147638"/>
            <a:ext cx="9502776" cy="5508626"/>
            <a:chOff x="-180000" y="-180000"/>
            <a:chExt cx="9504000" cy="5508000"/>
          </a:xfrm>
        </p:grpSpPr>
        <p:sp>
          <p:nvSpPr>
            <p:cNvPr id="1035" name="Line 9"/>
            <p:cNvSpPr>
              <a:spLocks noChangeShapeType="1"/>
            </p:cNvSpPr>
            <p:nvPr/>
          </p:nvSpPr>
          <p:spPr bwMode="auto">
            <a:xfrm flipV="1">
              <a:off x="-180000" y="561797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6" name="Line 12"/>
            <p:cNvSpPr>
              <a:spLocks noChangeShapeType="1"/>
            </p:cNvSpPr>
            <p:nvPr/>
          </p:nvSpPr>
          <p:spPr bwMode="auto">
            <a:xfrm flipV="1">
              <a:off x="-180000" y="4881949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7" name="Line 9"/>
            <p:cNvSpPr>
              <a:spLocks noChangeShapeType="1"/>
            </p:cNvSpPr>
            <p:nvPr/>
          </p:nvSpPr>
          <p:spPr bwMode="auto">
            <a:xfrm flipV="1">
              <a:off x="-180000" y="81340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8" name="Line 10"/>
            <p:cNvSpPr>
              <a:spLocks noChangeShapeType="1"/>
            </p:cNvSpPr>
            <p:nvPr/>
          </p:nvSpPr>
          <p:spPr bwMode="auto">
            <a:xfrm flipH="1">
              <a:off x="-180000" y="105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9" name="Line 12"/>
            <p:cNvSpPr>
              <a:spLocks noChangeShapeType="1"/>
            </p:cNvSpPr>
            <p:nvPr/>
          </p:nvSpPr>
          <p:spPr bwMode="auto">
            <a:xfrm flipV="1">
              <a:off x="-180000" y="4633240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0" name="Line 13"/>
            <p:cNvSpPr>
              <a:spLocks noChangeShapeType="1"/>
            </p:cNvSpPr>
            <p:nvPr/>
          </p:nvSpPr>
          <p:spPr bwMode="auto">
            <a:xfrm flipH="1" flipV="1">
              <a:off x="-180000" y="43674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1" name="Line 14"/>
            <p:cNvSpPr>
              <a:spLocks noChangeShapeType="1"/>
            </p:cNvSpPr>
            <p:nvPr/>
          </p:nvSpPr>
          <p:spPr bwMode="auto">
            <a:xfrm>
              <a:off x="-180000" y="24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2" name="Line 15"/>
            <p:cNvSpPr>
              <a:spLocks noChangeShapeType="1"/>
            </p:cNvSpPr>
            <p:nvPr/>
          </p:nvSpPr>
          <p:spPr bwMode="auto">
            <a:xfrm flipH="1">
              <a:off x="417600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3" name="Line 17"/>
            <p:cNvSpPr>
              <a:spLocks noChangeShapeType="1"/>
            </p:cNvSpPr>
            <p:nvPr/>
          </p:nvSpPr>
          <p:spPr bwMode="auto">
            <a:xfrm>
              <a:off x="8656541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grpSp>
          <p:nvGrpSpPr>
            <p:cNvPr id="3" name="Group 55"/>
            <p:cNvGrpSpPr>
              <a:grpSpLocks/>
            </p:cNvGrpSpPr>
            <p:nvPr/>
          </p:nvGrpSpPr>
          <p:grpSpPr bwMode="auto">
            <a:xfrm>
              <a:off x="647565" y="5171222"/>
              <a:ext cx="4715446" cy="134825"/>
              <a:chOff x="408" y="4343"/>
              <a:chExt cx="2970" cy="113"/>
            </a:xfrm>
          </p:grpSpPr>
          <p:grpSp>
            <p:nvGrpSpPr>
              <p:cNvPr id="4" name="Group 56"/>
              <p:cNvGrpSpPr>
                <a:grpSpLocks/>
              </p:cNvGrpSpPr>
              <p:nvPr/>
            </p:nvGrpSpPr>
            <p:grpSpPr bwMode="auto">
              <a:xfrm>
                <a:off x="929" y="4343"/>
                <a:ext cx="2449" cy="113"/>
                <a:chOff x="929" y="4343"/>
                <a:chExt cx="2449" cy="113"/>
              </a:xfrm>
            </p:grpSpPr>
            <p:sp>
              <p:nvSpPr>
                <p:cNvPr id="1057" name="AutoShape 57"/>
                <p:cNvSpPr>
                  <a:spLocks noChangeArrowheads="1"/>
                </p:cNvSpPr>
                <p:nvPr/>
              </p:nvSpPr>
              <p:spPr bwMode="auto">
                <a:xfrm>
                  <a:off x="929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255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204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1058" name="AutoShape 58"/>
                <p:cNvSpPr>
                  <a:spLocks noChangeArrowheads="1"/>
                </p:cNvSpPr>
                <p:nvPr/>
              </p:nvSpPr>
              <p:spPr bwMode="auto">
                <a:xfrm>
                  <a:off x="115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2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255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130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37" name="AutoShape 59"/>
                <p:cNvSpPr>
                  <a:spLocks noChangeArrowheads="1"/>
                </p:cNvSpPr>
                <p:nvPr/>
              </p:nvSpPr>
              <p:spPr bwMode="auto">
                <a:xfrm>
                  <a:off x="138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4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lIns="18000" tIns="252000" rIns="18000" bIns="0"/>
                <a:lstStyle/>
                <a:p>
                  <a:pPr defTabSz="604617" eaLnBrk="0" fontAlgn="auto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  <a:defRPr/>
                  </a:pPr>
                  <a: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R 127</a:t>
                  </a:r>
                  <a:b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</a:br>
                  <a: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G 16</a:t>
                  </a:r>
                  <a:b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</a:br>
                  <a: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B 162</a:t>
                  </a:r>
                </a:p>
              </p:txBody>
            </p:sp>
            <p:sp>
              <p:nvSpPr>
                <p:cNvPr id="1060" name="AutoShape 60"/>
                <p:cNvSpPr>
                  <a:spLocks noChangeArrowheads="1"/>
                </p:cNvSpPr>
                <p:nvPr/>
              </p:nvSpPr>
              <p:spPr bwMode="auto">
                <a:xfrm>
                  <a:off x="297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A2A6AD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168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187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192</a:t>
                  </a:r>
                </a:p>
              </p:txBody>
            </p:sp>
            <p:sp>
              <p:nvSpPr>
                <p:cNvPr id="1061" name="AutoShape 61"/>
                <p:cNvSpPr>
                  <a:spLocks noChangeArrowheads="1"/>
                </p:cNvSpPr>
                <p:nvPr/>
              </p:nvSpPr>
              <p:spPr bwMode="auto">
                <a:xfrm>
                  <a:off x="274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68717A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104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113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122</a:t>
                  </a:r>
                </a:p>
              </p:txBody>
            </p:sp>
            <p:sp>
              <p:nvSpPr>
                <p:cNvPr id="1062" name="AutoShape 62"/>
                <p:cNvSpPr>
                  <a:spLocks noChangeArrowheads="1"/>
                </p:cNvSpPr>
                <p:nvPr/>
              </p:nvSpPr>
              <p:spPr bwMode="auto">
                <a:xfrm>
                  <a:off x="3197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EAEAEA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216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217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218</a:t>
                  </a:r>
                </a:p>
              </p:txBody>
            </p:sp>
            <p:sp>
              <p:nvSpPr>
                <p:cNvPr id="1063" name="AutoShape 64"/>
                <p:cNvSpPr>
                  <a:spLocks noChangeArrowheads="1"/>
                </p:cNvSpPr>
                <p:nvPr/>
              </p:nvSpPr>
              <p:spPr bwMode="auto">
                <a:xfrm>
                  <a:off x="251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0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0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1064" name="AutoShape 65"/>
                <p:cNvSpPr>
                  <a:spLocks noChangeArrowheads="1"/>
                </p:cNvSpPr>
                <p:nvPr/>
              </p:nvSpPr>
              <p:spPr bwMode="auto">
                <a:xfrm>
                  <a:off x="229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255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255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255</a:t>
                  </a:r>
                </a:p>
              </p:txBody>
            </p:sp>
            <p:sp>
              <p:nvSpPr>
                <p:cNvPr id="1065" name="Rectangle 66"/>
                <p:cNvSpPr>
                  <a:spLocks noChangeArrowheads="1"/>
                </p:cNvSpPr>
                <p:nvPr/>
              </p:nvSpPr>
              <p:spPr bwMode="auto">
                <a:xfrm>
                  <a:off x="1761" y="4343"/>
                  <a:ext cx="499" cy="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18000" tIns="0" rIns="36000" bIns="0" anchor="ctr"/>
                <a:lstStyle/>
                <a:p>
                  <a:pPr algn="r"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Supporting colors:</a:t>
                  </a:r>
                </a:p>
              </p:txBody>
            </p:sp>
          </p:grpSp>
          <p:sp>
            <p:nvSpPr>
              <p:cNvPr id="1056" name="Rectangle 68"/>
              <p:cNvSpPr>
                <a:spLocks noChangeArrowheads="1"/>
              </p:cNvSpPr>
              <p:nvPr/>
            </p:nvSpPr>
            <p:spPr bwMode="auto">
              <a:xfrm>
                <a:off x="408" y="4343"/>
                <a:ext cx="499" cy="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0" rIns="36000" bIns="0" anchor="ctr"/>
              <a:lstStyle/>
              <a:p>
                <a:pPr algn="r" defTabSz="603220" eaLnBrk="0" hangingPunct="0">
                  <a:spcBef>
                    <a:spcPct val="15000"/>
                  </a:spcBef>
                  <a:spcAft>
                    <a:spcPct val="15000"/>
                  </a:spcAft>
                  <a:buClr>
                    <a:srgbClr val="4F81BD"/>
                  </a:buClr>
                </a:pPr>
                <a:r>
                  <a:rPr lang="en-GB" sz="500" b="1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Primary colors:</a:t>
                </a:r>
              </a:p>
            </p:txBody>
          </p:sp>
        </p:grpSp>
        <p:sp>
          <p:nvSpPr>
            <p:cNvPr id="1045" name="AutoShape 57"/>
            <p:cNvSpPr>
              <a:spLocks noChangeArrowheads="1"/>
            </p:cNvSpPr>
            <p:nvPr/>
          </p:nvSpPr>
          <p:spPr bwMode="auto">
            <a:xfrm>
              <a:off x="147475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6" name="AutoShape 58"/>
            <p:cNvSpPr>
              <a:spLocks noChangeArrowheads="1"/>
            </p:cNvSpPr>
            <p:nvPr/>
          </p:nvSpPr>
          <p:spPr bwMode="auto">
            <a:xfrm>
              <a:off x="1835159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AutoShape 59"/>
            <p:cNvSpPr>
              <a:spLocks noChangeArrowheads="1"/>
            </p:cNvSpPr>
            <p:nvPr/>
          </p:nvSpPr>
          <p:spPr bwMode="auto">
            <a:xfrm>
              <a:off x="2195207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18000" tIns="252000" rIns="18000" bIns="0"/>
            <a:lstStyle/>
            <a:p>
              <a:pPr defTabSz="604617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  <a:defRPr/>
              </a:pPr>
              <a: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R 127</a:t>
              </a:r>
              <a:b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</a:br>
              <a: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G 16</a:t>
              </a:r>
              <a:b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</a:br>
              <a: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B 162</a:t>
              </a:r>
            </a:p>
          </p:txBody>
        </p:sp>
        <p:sp>
          <p:nvSpPr>
            <p:cNvPr id="1048" name="AutoShape 60"/>
            <p:cNvSpPr>
              <a:spLocks noChangeArrowheads="1"/>
            </p:cNvSpPr>
            <p:nvPr/>
          </p:nvSpPr>
          <p:spPr bwMode="auto">
            <a:xfrm>
              <a:off x="471523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A8BBC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9" name="AutoShape 61"/>
            <p:cNvSpPr>
              <a:spLocks noChangeArrowheads="1"/>
            </p:cNvSpPr>
            <p:nvPr/>
          </p:nvSpPr>
          <p:spPr bwMode="auto">
            <a:xfrm>
              <a:off x="4354827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68717A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AutoShape 62"/>
            <p:cNvSpPr>
              <a:spLocks noChangeArrowheads="1"/>
            </p:cNvSpPr>
            <p:nvPr/>
          </p:nvSpPr>
          <p:spPr bwMode="auto">
            <a:xfrm>
              <a:off x="5075303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18000" tIns="252000" rIns="18000" bIns="0"/>
            <a:lstStyle/>
            <a:p>
              <a:pPr defTabSz="604617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  <a:defRPr/>
              </a:pPr>
              <a:endParaRPr lang="en-US" sz="500" b="1" dirty="0">
                <a:solidFill>
                  <a:srgbClr val="FFFFFF"/>
                </a:solidFill>
                <a:latin typeface="Arial"/>
                <a:ea typeface="+mn-ea"/>
                <a:cs typeface="Arial"/>
              </a:endParaRPr>
            </a:p>
          </p:txBody>
        </p:sp>
        <p:sp>
          <p:nvSpPr>
            <p:cNvPr id="1051" name="AutoShape 64"/>
            <p:cNvSpPr>
              <a:spLocks noChangeArrowheads="1"/>
            </p:cNvSpPr>
            <p:nvPr/>
          </p:nvSpPr>
          <p:spPr bwMode="auto">
            <a:xfrm>
              <a:off x="3994420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2" name="AutoShape 65"/>
            <p:cNvSpPr>
              <a:spLocks noChangeArrowheads="1"/>
            </p:cNvSpPr>
            <p:nvPr/>
          </p:nvSpPr>
          <p:spPr bwMode="auto">
            <a:xfrm>
              <a:off x="3635602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3" name="Rectangle 66"/>
            <p:cNvSpPr>
              <a:spLocks noChangeArrowheads="1"/>
            </p:cNvSpPr>
            <p:nvPr/>
          </p:nvSpPr>
          <p:spPr bwMode="auto">
            <a:xfrm>
              <a:off x="2795713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r>
                <a:rPr lang="en-GB" sz="500" b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Supporting colors:</a:t>
              </a:r>
            </a:p>
          </p:txBody>
        </p:sp>
        <p:sp>
          <p:nvSpPr>
            <p:cNvPr id="1054" name="Rectangle 68"/>
            <p:cNvSpPr>
              <a:spLocks noChangeArrowheads="1"/>
            </p:cNvSpPr>
            <p:nvPr/>
          </p:nvSpPr>
          <p:spPr bwMode="auto">
            <a:xfrm>
              <a:off x="647565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r>
                <a:rPr lang="en-US" sz="500" b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Primary colors:</a:t>
              </a:r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8"/>
            <a:ext cx="8229600" cy="3157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7521" y="4718049"/>
            <a:ext cx="314325" cy="268288"/>
          </a:xfrm>
          <a:prstGeom prst="rect">
            <a:avLst/>
          </a:prstGeom>
        </p:spPr>
        <p:txBody>
          <a:bodyPr lIns="0" tIns="45718" rIns="0" bIns="45718" anchor="ctr"/>
          <a:lstStyle>
            <a:defPPr>
              <a:defRPr lang="en-US"/>
            </a:defPPr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defTabSz="457178" fontAlgn="auto">
              <a:spcBef>
                <a:spcPts val="0"/>
              </a:spcBef>
              <a:spcAft>
                <a:spcPts val="0"/>
              </a:spcAft>
              <a:defRPr/>
            </a:pPr>
            <a:fld id="{ACAE5471-9A65-4ED4-92A5-CABD06A5C240}" type="slidenum">
              <a:rPr lang="en-US" sz="1000" smtClean="0">
                <a:solidFill>
                  <a:prstClr val="black"/>
                </a:solidFill>
                <a:latin typeface="Arial"/>
                <a:ea typeface="+mn-ea"/>
                <a:cs typeface="Arial"/>
              </a:rPr>
              <a:pPr algn="l" defTabSz="457178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1000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txStyles>
    <p:titleStyle>
      <a:lvl1pPr algn="l" defTabSz="457178" rtl="0" eaLnBrk="1" fontAlgn="base" hangingPunct="1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5pPr>
      <a:lvl6pPr marL="457178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55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32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09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77" indent="-230177" algn="l" defTabSz="457178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458765" indent="-228588" algn="l" defTabSz="457178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2pPr>
      <a:lvl3pPr marL="684179" indent="-225413" algn="l" defTabSz="457178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3pPr>
      <a:lvl4pPr marL="912768" indent="-228588" algn="l" defTabSz="457178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4pPr>
      <a:lvl5pPr marL="1142944" indent="-230177" algn="l" defTabSz="457178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5pPr>
      <a:lvl6pPr marL="2514474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 sz="quarter"/>
          </p:nvPr>
        </p:nvSpPr>
        <p:spPr>
          <a:xfrm>
            <a:off x="685800" y="1563638"/>
            <a:ext cx="7772400" cy="975968"/>
          </a:xfrm>
        </p:spPr>
        <p:txBody>
          <a:bodyPr/>
          <a:lstStyle/>
          <a:p>
            <a:r>
              <a:rPr lang="en-US" altLang="zh-CN" sz="3000" b="1" dirty="0">
                <a:solidFill>
                  <a:srgbClr val="324395"/>
                </a:solidFill>
              </a:rPr>
              <a:t>Candidate RRM topics for RAN4 Rel-19</a:t>
            </a:r>
            <a:endParaRPr lang="zh-CN" altLang="en-US" sz="3000" b="1" dirty="0">
              <a:solidFill>
                <a:srgbClr val="324395"/>
              </a:solidFill>
            </a:endParaRPr>
          </a:p>
        </p:txBody>
      </p:sp>
      <p:sp>
        <p:nvSpPr>
          <p:cNvPr id="3" name="标题 3"/>
          <p:cNvSpPr txBox="1">
            <a:spLocks/>
          </p:cNvSpPr>
          <p:nvPr/>
        </p:nvSpPr>
        <p:spPr>
          <a:xfrm>
            <a:off x="827584" y="3075806"/>
            <a:ext cx="7772400" cy="886495"/>
          </a:xfrm>
          <a:prstGeom prst="rect">
            <a:avLst/>
          </a:prstGeom>
        </p:spPr>
        <p:txBody>
          <a:bodyPr lIns="91438" tIns="45719" rIns="91438" bIns="45719" anchor="ctr" anchorCtr="1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3243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China Telecom</a:t>
            </a: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kern="0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2024.03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2439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79512" y="195486"/>
            <a:ext cx="4228209" cy="8822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200"/>
              </a:spcBef>
            </a:pPr>
            <a:r>
              <a:rPr lang="en-US" altLang="ja-JP" sz="1600" dirty="0"/>
              <a:t>3GPP TSG RA</a:t>
            </a:r>
            <a:r>
              <a:rPr lang="en-US" altLang="zh-CN" sz="1600" dirty="0"/>
              <a:t>N #103</a:t>
            </a:r>
            <a:endParaRPr lang="en-US" altLang="ja-JP" sz="1600" dirty="0"/>
          </a:p>
          <a:p>
            <a:pPr>
              <a:spcBef>
                <a:spcPts val="200"/>
              </a:spcBef>
            </a:pPr>
            <a:r>
              <a:rPr lang="en-US" altLang="ja-JP" sz="1600" dirty="0"/>
              <a:t>Maastricht, Netherlands, March 18-21, 2024</a:t>
            </a:r>
          </a:p>
          <a:p>
            <a:pPr>
              <a:spcBef>
                <a:spcPts val="200"/>
              </a:spcBef>
            </a:pPr>
            <a:r>
              <a:rPr lang="en-US" altLang="ja-JP" sz="1600" dirty="0"/>
              <a:t>Agenda: </a:t>
            </a:r>
            <a:r>
              <a:rPr lang="en-US" altLang="ja-JP" sz="1600" dirty="0" smtClean="0"/>
              <a:t>9.1.4.4</a:t>
            </a:r>
            <a:endParaRPr lang="en-US" altLang="zh-CN" sz="1600" dirty="0"/>
          </a:p>
        </p:txBody>
      </p:sp>
      <p:sp>
        <p:nvSpPr>
          <p:cNvPr id="2" name="矩形 1"/>
          <p:cNvSpPr/>
          <p:nvPr/>
        </p:nvSpPr>
        <p:spPr>
          <a:xfrm>
            <a:off x="7452320" y="240992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200"/>
              </a:spcBef>
            </a:pPr>
            <a:r>
              <a:rPr lang="en-US" altLang="zh-CN" sz="1600" dirty="0"/>
              <a:t>RP-240350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91623904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5FBED8-15D7-B399-5E99-B39796AB6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RRM topics </a:t>
            </a:r>
            <a:endParaRPr lang="zh-CN" altLang="en-US" dirty="0"/>
          </a:p>
        </p:txBody>
      </p:sp>
      <p:sp>
        <p:nvSpPr>
          <p:cNvPr id="94" name="内容占位符 2">
            <a:extLst>
              <a:ext uri="{FF2B5EF4-FFF2-40B4-BE49-F238E27FC236}">
                <a16:creationId xmlns:a16="http://schemas.microsoft.com/office/drawing/2014/main" id="{E78956B9-6F7B-2213-9893-CF3D7EA2B3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6" y="603163"/>
            <a:ext cx="8642350" cy="4050950"/>
          </a:xfrm>
        </p:spPr>
        <p:txBody>
          <a:bodyPr/>
          <a:lstStyle/>
          <a:p>
            <a:pPr marL="358775" lvl="1" indent="0">
              <a:lnSpc>
                <a:spcPct val="100000"/>
              </a:lnSpc>
              <a:buSzPct val="80000"/>
              <a:buNone/>
            </a:pPr>
            <a:endParaRPr lang="en-US" altLang="zh-CN" sz="1400" dirty="0"/>
          </a:p>
          <a:p>
            <a:pPr marL="541338" lvl="1" indent="-182563">
              <a:lnSpc>
                <a:spcPct val="100000"/>
              </a:lnSpc>
              <a:buSzPct val="80000"/>
            </a:pPr>
            <a:endParaRPr lang="en-US" altLang="zh-CN" sz="1400" dirty="0"/>
          </a:p>
          <a:p>
            <a:pPr marL="541338" lvl="1" indent="-182563">
              <a:lnSpc>
                <a:spcPct val="100000"/>
              </a:lnSpc>
              <a:buSzPct val="80000"/>
            </a:pPr>
            <a:endParaRPr lang="en-US" altLang="zh-CN" sz="1400" dirty="0"/>
          </a:p>
          <a:p>
            <a:pPr marL="541338" lvl="1" indent="-182563">
              <a:lnSpc>
                <a:spcPct val="100000"/>
              </a:lnSpc>
              <a:buSzPct val="80000"/>
            </a:pPr>
            <a:endParaRPr lang="en-US" altLang="zh-CN" sz="1400" dirty="0"/>
          </a:p>
          <a:p>
            <a:pPr marL="358775" lvl="1" indent="0">
              <a:lnSpc>
                <a:spcPct val="100000"/>
              </a:lnSpc>
              <a:buSzPct val="80000"/>
              <a:buNone/>
            </a:pPr>
            <a:r>
              <a:rPr lang="en-US" altLang="zh-CN" sz="1400" dirty="0"/>
              <a:t> </a:t>
            </a:r>
          </a:p>
          <a:p>
            <a:pPr marL="541338" lvl="1" indent="-182563">
              <a:lnSpc>
                <a:spcPct val="100000"/>
              </a:lnSpc>
              <a:buSzPct val="80000"/>
            </a:pPr>
            <a:endParaRPr lang="en-US" altLang="zh-CN" sz="1400" dirty="0"/>
          </a:p>
          <a:p>
            <a:pPr marL="541338" lvl="1" indent="-182563">
              <a:lnSpc>
                <a:spcPct val="100000"/>
              </a:lnSpc>
              <a:buSzPct val="80000"/>
            </a:pPr>
            <a:endParaRPr lang="en-US" altLang="zh-CN" sz="1400" dirty="0"/>
          </a:p>
        </p:txBody>
      </p:sp>
      <p:sp>
        <p:nvSpPr>
          <p:cNvPr id="4" name="灯片编号占位符 1">
            <a:extLst>
              <a:ext uri="{FF2B5EF4-FFF2-40B4-BE49-F238E27FC236}">
                <a16:creationId xmlns:a16="http://schemas.microsoft.com/office/drawing/2014/main" id="{7976264A-C603-8519-1135-09A3B709A243}"/>
              </a:ext>
            </a:extLst>
          </p:cNvPr>
          <p:cNvSpPr>
            <a:spLocks noGrp="1"/>
          </p:cNvSpPr>
          <p:nvPr/>
        </p:nvSpPr>
        <p:spPr>
          <a:xfrm>
            <a:off x="10126626" y="5155367"/>
            <a:ext cx="295546" cy="24512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9pPr>
          </a:lstStyle>
          <a:p>
            <a:fld id="{86CB4B4D-7CA3-9044-876B-883B54F8677D}" type="slidenum">
              <a:rPr lang="en-US" altLang="zh-CN" smtClean="0"/>
              <a:pPr/>
              <a:t>2</a:t>
            </a:fld>
            <a:endParaRPr lang="en-US" altLang="zh-CN"/>
          </a:p>
        </p:txBody>
      </p:sp>
      <p:sp>
        <p:nvSpPr>
          <p:cNvPr id="8" name="灯片编号占位符 3">
            <a:extLst>
              <a:ext uri="{FF2B5EF4-FFF2-40B4-BE49-F238E27FC236}">
                <a16:creationId xmlns:a16="http://schemas.microsoft.com/office/drawing/2014/main" id="{33D6DE1E-B386-0C21-A076-A10D140F34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176823" y="4858097"/>
            <a:ext cx="1223963" cy="161925"/>
          </a:xfrm>
        </p:spPr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899592" y="909698"/>
            <a:ext cx="7344816" cy="3462252"/>
            <a:chOff x="4066617" y="2989271"/>
            <a:chExt cx="9701222" cy="3163601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CDB8278E-351E-1E1C-24FD-74A896E5EF48}"/>
                </a:ext>
              </a:extLst>
            </p:cNvPr>
            <p:cNvSpPr/>
            <p:nvPr/>
          </p:nvSpPr>
          <p:spPr>
            <a:xfrm>
              <a:off x="4066617" y="3273921"/>
              <a:ext cx="9701222" cy="2878951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等线" panose="02010600030101010101" pitchFamily="2" charset="-122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等线" panose="02010600030101010101" pitchFamily="2" charset="-122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等线" panose="02010600030101010101" pitchFamily="2" charset="-122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等线" panose="02010600030101010101" pitchFamily="2" charset="-122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等线" panose="02010600030101010101" pitchFamily="2" charset="-122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等线" panose="02010600030101010101" pitchFamily="2" charset="-122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等线" panose="02010600030101010101" pitchFamily="2" charset="-122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等线" panose="02010600030101010101" pitchFamily="2" charset="-122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等线" panose="02010600030101010101" pitchFamily="2" charset="-122"/>
                  <a:ea typeface="宋体" panose="02010600030101010101" pitchFamily="2" charset="-122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03187" lvl="1">
                <a:spcBef>
                  <a:spcPts val="200"/>
                </a:spcBef>
                <a:spcAft>
                  <a:spcPts val="200"/>
                </a:spcAft>
                <a:buSzPct val="80000"/>
              </a:pPr>
              <a:r>
                <a:rPr lang="en-US" altLang="zh-CN" sz="1400" dirty="0" smtClean="0">
                  <a:latin typeface="Calibri" pitchFamily="34" charset="0"/>
                  <a:cs typeface="Calibri" pitchFamily="34" charset="0"/>
                </a:rPr>
                <a:t>RRM objectives </a:t>
              </a:r>
              <a:r>
                <a:rPr lang="en-US" altLang="zh-CN" sz="1400" dirty="0">
                  <a:latin typeface="Calibri" pitchFamily="34" charset="0"/>
                  <a:cs typeface="Calibri" pitchFamily="34" charset="0"/>
                </a:rPr>
                <a:t>in </a:t>
              </a:r>
              <a:r>
                <a:rPr lang="en-US" altLang="zh-CN" sz="1400" dirty="0" smtClean="0">
                  <a:latin typeface="Calibri" pitchFamily="34" charset="0"/>
                  <a:cs typeface="Calibri" pitchFamily="34" charset="0"/>
                </a:rPr>
                <a:t>proposed </a:t>
              </a:r>
              <a:r>
                <a:rPr lang="en-US" altLang="zh-CN" sz="1400" dirty="0">
                  <a:latin typeface="Calibri" pitchFamily="34" charset="0"/>
                  <a:cs typeface="Calibri" pitchFamily="34" charset="0"/>
                </a:rPr>
                <a:t>RAN4-led </a:t>
              </a:r>
              <a:r>
                <a:rPr lang="en-US" altLang="zh-CN" sz="1400" dirty="0" smtClean="0">
                  <a:latin typeface="Calibri" pitchFamily="34" charset="0"/>
                  <a:cs typeface="Calibri" pitchFamily="34" charset="0"/>
                </a:rPr>
                <a:t>Rel-19 package</a:t>
              </a:r>
              <a:r>
                <a:rPr lang="en-US" altLang="zh-CN" sz="1400" dirty="0" smtClean="0">
                  <a:latin typeface="Calibri" pitchFamily="34" charset="0"/>
                  <a:ea typeface="+mn-ea"/>
                  <a:cs typeface="Calibri" pitchFamily="34" charset="0"/>
                </a:rPr>
                <a:t> summary </a:t>
              </a:r>
              <a:r>
                <a:rPr lang="en-US" altLang="zh-CN" sz="1400" dirty="0" smtClean="0">
                  <a:latin typeface="Calibri" pitchFamily="34" charset="0"/>
                  <a:cs typeface="Calibri" pitchFamily="34" charset="0"/>
                </a:rPr>
                <a:t>refer </a:t>
              </a:r>
              <a:r>
                <a:rPr lang="en-US" altLang="zh-CN" sz="1400" dirty="0">
                  <a:latin typeface="Calibri" pitchFamily="34" charset="0"/>
                  <a:cs typeface="Calibri" pitchFamily="34" charset="0"/>
                </a:rPr>
                <a:t>to </a:t>
              </a:r>
              <a:r>
                <a:rPr lang="en-US" altLang="zh-CN" sz="1400" b="1" dirty="0" smtClean="0">
                  <a:latin typeface="Calibri" pitchFamily="34" charset="0"/>
                  <a:cs typeface="Calibri" pitchFamily="34" charset="0"/>
                </a:rPr>
                <a:t>RP-240019</a:t>
              </a:r>
              <a:r>
                <a:rPr lang="en-US" altLang="zh-CN" sz="1400" dirty="0" smtClean="0">
                  <a:latin typeface="Calibri" pitchFamily="34" charset="0"/>
                  <a:ea typeface="+mn-ea"/>
                  <a:cs typeface="Calibri" pitchFamily="34" charset="0"/>
                </a:rPr>
                <a:t>:</a:t>
              </a:r>
              <a:endParaRPr lang="en-US" altLang="zh-CN" sz="1400" dirty="0">
                <a:latin typeface="Calibri" pitchFamily="34" charset="0"/>
                <a:ea typeface="+mn-ea"/>
                <a:cs typeface="Calibri" pitchFamily="34" charset="0"/>
              </a:endParaRPr>
            </a:p>
            <a:p>
              <a:pPr marL="285750" lvl="1" indent="-182563">
                <a:spcBef>
                  <a:spcPts val="200"/>
                </a:spcBef>
                <a:spcAft>
                  <a:spcPts val="200"/>
                </a:spcAft>
                <a:buSzPct val="80000"/>
                <a:buFont typeface="Arial" pitchFamily="34" charset="0"/>
                <a:buChar char="•"/>
              </a:pPr>
              <a:r>
                <a:rPr lang="en-US" altLang="zh-CN" sz="1200" dirty="0">
                  <a:latin typeface="Calibri" pitchFamily="34" charset="0"/>
                  <a:ea typeface="+mn-ea"/>
                  <a:cs typeface="Calibri" pitchFamily="34" charset="0"/>
                </a:rPr>
                <a:t>FR2 L3/L1 measurement delay reduction with reduced Rx beam sweeping and enhanced CSSF for connected </a:t>
              </a:r>
              <a:r>
                <a:rPr lang="en-US" altLang="zh-CN" sz="1200" dirty="0" smtClean="0">
                  <a:latin typeface="Calibri" pitchFamily="34" charset="0"/>
                  <a:ea typeface="+mn-ea"/>
                  <a:cs typeface="Calibri" pitchFamily="34" charset="0"/>
                </a:rPr>
                <a:t>mode</a:t>
              </a:r>
            </a:p>
            <a:p>
              <a:pPr marL="742950" lvl="2" indent="-182563">
                <a:spcBef>
                  <a:spcPts val="200"/>
                </a:spcBef>
                <a:spcAft>
                  <a:spcPts val="200"/>
                </a:spcAft>
                <a:buSzPct val="80000"/>
                <a:buFont typeface="Arial" pitchFamily="34" charset="0"/>
                <a:buChar char="•"/>
              </a:pPr>
              <a:r>
                <a:rPr lang="en-US" altLang="zh-CN" sz="1200" dirty="0">
                  <a:latin typeface="Calibri" pitchFamily="34" charset="0"/>
                  <a:ea typeface="+mn-ea"/>
                  <a:cs typeface="Calibri" pitchFamily="34" charset="0"/>
                </a:rPr>
                <a:t>FFS on applied scenarios, justification and feasibility on reduced number of Rx beam sweeping </a:t>
              </a:r>
            </a:p>
            <a:p>
              <a:pPr marL="1200150" lvl="3" indent="-182563">
                <a:spcBef>
                  <a:spcPts val="200"/>
                </a:spcBef>
                <a:spcAft>
                  <a:spcPts val="200"/>
                </a:spcAft>
                <a:buSzPct val="80000"/>
                <a:buFont typeface="Arial" pitchFamily="34" charset="0"/>
                <a:buChar char="•"/>
              </a:pPr>
              <a:r>
                <a:rPr lang="en-US" altLang="zh-CN" sz="1200" dirty="0">
                  <a:latin typeface="Calibri" pitchFamily="34" charset="0"/>
                  <a:ea typeface="+mn-ea"/>
                  <a:cs typeface="Calibri" pitchFamily="34" charset="0"/>
                </a:rPr>
                <a:t>For single Rx, focus on the case of CA/DC where it is currently specified that the delay is scaled with the number of CCs</a:t>
              </a:r>
            </a:p>
            <a:p>
              <a:pPr marL="1200150" lvl="3" indent="-182563">
                <a:spcBef>
                  <a:spcPts val="200"/>
                </a:spcBef>
                <a:spcAft>
                  <a:spcPts val="200"/>
                </a:spcAft>
                <a:buSzPct val="80000"/>
                <a:buFont typeface="Arial" pitchFamily="34" charset="0"/>
                <a:buChar char="•"/>
              </a:pPr>
              <a:r>
                <a:rPr lang="en-US" altLang="zh-CN" sz="1200" dirty="0">
                  <a:latin typeface="Calibri" pitchFamily="34" charset="0"/>
                  <a:ea typeface="+mn-ea"/>
                  <a:cs typeface="Calibri" pitchFamily="34" charset="0"/>
                </a:rPr>
                <a:t>For multi-Rx, focus on the single carrier case</a:t>
              </a:r>
            </a:p>
            <a:p>
              <a:pPr marL="1200150" lvl="3" indent="-182563">
                <a:spcBef>
                  <a:spcPts val="200"/>
                </a:spcBef>
                <a:spcAft>
                  <a:spcPts val="200"/>
                </a:spcAft>
                <a:buSzPct val="80000"/>
                <a:buFont typeface="Arial" pitchFamily="34" charset="0"/>
                <a:buChar char="•"/>
              </a:pPr>
              <a:r>
                <a:rPr lang="en-US" altLang="zh-CN" sz="1200" dirty="0">
                  <a:latin typeface="Calibri" pitchFamily="34" charset="0"/>
                  <a:ea typeface="+mn-ea"/>
                  <a:cs typeface="Calibri" pitchFamily="34" charset="0"/>
                </a:rPr>
                <a:t>Other scenarios (if so, clearly defined)?</a:t>
              </a:r>
            </a:p>
            <a:p>
              <a:pPr marL="285750" lvl="1" indent="-182563">
                <a:spcBef>
                  <a:spcPts val="200"/>
                </a:spcBef>
                <a:spcAft>
                  <a:spcPts val="200"/>
                </a:spcAft>
                <a:buSzPct val="80000"/>
                <a:buFont typeface="Arial" pitchFamily="34" charset="0"/>
                <a:buChar char="•"/>
              </a:pPr>
              <a:r>
                <a:rPr lang="en-US" altLang="zh-CN" sz="1200" dirty="0" smtClean="0">
                  <a:latin typeface="Calibri" pitchFamily="34" charset="0"/>
                  <a:ea typeface="+mn-ea"/>
                  <a:cs typeface="Calibri" pitchFamily="34" charset="0"/>
                </a:rPr>
                <a:t>Fast </a:t>
              </a:r>
              <a:r>
                <a:rPr lang="en-US" altLang="zh-CN" sz="1200" dirty="0" err="1">
                  <a:latin typeface="Calibri" pitchFamily="34" charset="0"/>
                  <a:ea typeface="+mn-ea"/>
                  <a:cs typeface="Calibri" pitchFamily="34" charset="0"/>
                </a:rPr>
                <a:t>Scell</a:t>
              </a:r>
              <a:r>
                <a:rPr lang="en-US" altLang="zh-CN" sz="1200" dirty="0">
                  <a:latin typeface="Calibri" pitchFamily="34" charset="0"/>
                  <a:ea typeface="+mn-ea"/>
                  <a:cs typeface="Calibri" pitchFamily="34" charset="0"/>
                </a:rPr>
                <a:t> activation with EMR with both delay requirements for </a:t>
              </a:r>
              <a:r>
                <a:rPr lang="en-US" altLang="zh-CN" sz="1200" dirty="0" err="1">
                  <a:latin typeface="Calibri" pitchFamily="34" charset="0"/>
                  <a:ea typeface="+mn-ea"/>
                  <a:cs typeface="Calibri" pitchFamily="34" charset="0"/>
                </a:rPr>
                <a:t>Scell</a:t>
              </a:r>
              <a:r>
                <a:rPr lang="en-US" altLang="zh-CN" sz="1200" dirty="0">
                  <a:latin typeface="Calibri" pitchFamily="34" charset="0"/>
                  <a:ea typeface="+mn-ea"/>
                  <a:cs typeface="Calibri" pitchFamily="34" charset="0"/>
                </a:rPr>
                <a:t> activation and enhanced measurement accuracy requirements. </a:t>
              </a:r>
              <a:endParaRPr lang="en-US" altLang="zh-CN" sz="1200" dirty="0" smtClean="0">
                <a:latin typeface="Calibri" pitchFamily="34" charset="0"/>
                <a:ea typeface="+mn-ea"/>
                <a:cs typeface="Calibri" pitchFamily="34" charset="0"/>
              </a:endParaRPr>
            </a:p>
            <a:p>
              <a:pPr marL="742950" lvl="2" indent="-182563">
                <a:spcBef>
                  <a:spcPts val="200"/>
                </a:spcBef>
                <a:spcAft>
                  <a:spcPts val="200"/>
                </a:spcAft>
                <a:buSzPct val="80000"/>
                <a:buFont typeface="Arial" pitchFamily="34" charset="0"/>
                <a:buChar char="•"/>
              </a:pPr>
              <a:r>
                <a:rPr lang="en-US" altLang="zh-CN" sz="1200" dirty="0">
                  <a:latin typeface="Calibri" pitchFamily="34" charset="0"/>
                  <a:ea typeface="+mn-ea"/>
                  <a:cs typeface="Calibri" pitchFamily="34" charset="0"/>
                </a:rPr>
                <a:t>To start from Q3’2024 and aim for completion in Dec’2024</a:t>
              </a:r>
            </a:p>
            <a:p>
              <a:pPr marL="1200150" lvl="3" indent="-182563">
                <a:spcBef>
                  <a:spcPts val="200"/>
                </a:spcBef>
                <a:spcAft>
                  <a:spcPts val="200"/>
                </a:spcAft>
                <a:buSzPct val="80000"/>
                <a:buFont typeface="Arial" pitchFamily="34" charset="0"/>
                <a:buChar char="•"/>
              </a:pPr>
              <a:r>
                <a:rPr lang="en-US" altLang="zh-CN" sz="1200" dirty="0" err="1">
                  <a:latin typeface="Calibri" pitchFamily="34" charset="0"/>
                  <a:ea typeface="+mn-ea"/>
                  <a:cs typeface="Calibri" pitchFamily="34" charset="0"/>
                </a:rPr>
                <a:t>Workplan</a:t>
              </a:r>
              <a:r>
                <a:rPr lang="en-US" altLang="zh-CN" sz="1200" dirty="0">
                  <a:latin typeface="Calibri" pitchFamily="34" charset="0"/>
                  <a:ea typeface="+mn-ea"/>
                  <a:cs typeface="Calibri" pitchFamily="34" charset="0"/>
                </a:rPr>
                <a:t> for this bullet can be discussed in </a:t>
              </a:r>
              <a:r>
                <a:rPr lang="en-US" altLang="zh-CN" sz="1200" dirty="0" smtClean="0">
                  <a:latin typeface="Calibri" pitchFamily="34" charset="0"/>
                  <a:ea typeface="+mn-ea"/>
                  <a:cs typeface="Calibri" pitchFamily="34" charset="0"/>
                </a:rPr>
                <a:t>May’2024</a:t>
              </a:r>
              <a:endParaRPr lang="en-US" altLang="zh-CN" sz="1200" dirty="0">
                <a:latin typeface="Calibri" pitchFamily="34" charset="0"/>
                <a:ea typeface="+mn-ea"/>
                <a:cs typeface="Calibri" pitchFamily="34" charset="0"/>
              </a:endParaRPr>
            </a:p>
          </p:txBody>
        </p:sp>
        <p:sp>
          <p:nvSpPr>
            <p:cNvPr id="6" name="任意多边形 8">
              <a:extLst>
                <a:ext uri="{FF2B5EF4-FFF2-40B4-BE49-F238E27FC236}">
                  <a16:creationId xmlns:a16="http://schemas.microsoft.com/office/drawing/2014/main" id="{363A9B6D-ED14-AE42-EA50-AE5120F2736D}"/>
                </a:ext>
              </a:extLst>
            </p:cNvPr>
            <p:cNvSpPr/>
            <p:nvPr/>
          </p:nvSpPr>
          <p:spPr>
            <a:xfrm>
              <a:off x="7483731" y="2989271"/>
              <a:ext cx="2607137" cy="412032"/>
            </a:xfrm>
            <a:custGeom>
              <a:avLst/>
              <a:gdLst>
                <a:gd name="connsiteX0" fmla="*/ 0 w 4679553"/>
                <a:gd name="connsiteY0" fmla="*/ 69384 h 693837"/>
                <a:gd name="connsiteX1" fmla="*/ 69384 w 4679553"/>
                <a:gd name="connsiteY1" fmla="*/ 0 h 693837"/>
                <a:gd name="connsiteX2" fmla="*/ 4610169 w 4679553"/>
                <a:gd name="connsiteY2" fmla="*/ 0 h 693837"/>
                <a:gd name="connsiteX3" fmla="*/ 4679553 w 4679553"/>
                <a:gd name="connsiteY3" fmla="*/ 69384 h 693837"/>
                <a:gd name="connsiteX4" fmla="*/ 4679553 w 4679553"/>
                <a:gd name="connsiteY4" fmla="*/ 624453 h 693837"/>
                <a:gd name="connsiteX5" fmla="*/ 4610169 w 4679553"/>
                <a:gd name="connsiteY5" fmla="*/ 693837 h 693837"/>
                <a:gd name="connsiteX6" fmla="*/ 69384 w 4679553"/>
                <a:gd name="connsiteY6" fmla="*/ 693837 h 693837"/>
                <a:gd name="connsiteX7" fmla="*/ 0 w 4679553"/>
                <a:gd name="connsiteY7" fmla="*/ 624453 h 693837"/>
                <a:gd name="connsiteX8" fmla="*/ 0 w 4679553"/>
                <a:gd name="connsiteY8" fmla="*/ 69384 h 693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79553" h="693837">
                  <a:moveTo>
                    <a:pt x="0" y="69384"/>
                  </a:moveTo>
                  <a:cubicBezTo>
                    <a:pt x="0" y="31064"/>
                    <a:pt x="31064" y="0"/>
                    <a:pt x="69384" y="0"/>
                  </a:cubicBezTo>
                  <a:lnTo>
                    <a:pt x="4610169" y="0"/>
                  </a:lnTo>
                  <a:cubicBezTo>
                    <a:pt x="4648489" y="0"/>
                    <a:pt x="4679553" y="31064"/>
                    <a:pt x="4679553" y="69384"/>
                  </a:cubicBezTo>
                  <a:lnTo>
                    <a:pt x="4679553" y="624453"/>
                  </a:lnTo>
                  <a:cubicBezTo>
                    <a:pt x="4679553" y="662773"/>
                    <a:pt x="4648489" y="693837"/>
                    <a:pt x="4610169" y="693837"/>
                  </a:cubicBezTo>
                  <a:lnTo>
                    <a:pt x="69384" y="693837"/>
                  </a:lnTo>
                  <a:cubicBezTo>
                    <a:pt x="31064" y="693837"/>
                    <a:pt x="0" y="662773"/>
                    <a:pt x="0" y="624453"/>
                  </a:cubicBezTo>
                  <a:lnTo>
                    <a:pt x="0" y="69384"/>
                  </a:lnTo>
                  <a:close/>
                </a:path>
              </a:pathLst>
            </a:custGeom>
            <a:solidFill>
              <a:srgbClr val="0070C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121917" tIns="60958" rIns="121917" bIns="60958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等线" panose="02010600030101010101" pitchFamily="2" charset="-122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等线" panose="02010600030101010101" pitchFamily="2" charset="-122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等线" panose="02010600030101010101" pitchFamily="2" charset="-122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等线" panose="02010600030101010101" pitchFamily="2" charset="-122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等线" panose="02010600030101010101" pitchFamily="2" charset="-122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等线" panose="02010600030101010101" pitchFamily="2" charset="-122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等线" panose="02010600030101010101" pitchFamily="2" charset="-122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等线" panose="02010600030101010101" pitchFamily="2" charset="-122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等线" panose="02010600030101010101" pitchFamily="2" charset="-122"/>
                  <a:ea typeface="宋体" panose="02010600030101010101" pitchFamily="2" charset="-122"/>
                  <a:cs typeface="+mn-cs"/>
                </a:defRPr>
              </a:lvl9pPr>
            </a:lstStyle>
            <a:p>
              <a:pPr lvl="0" algn="ctr">
                <a:lnSpc>
                  <a:spcPct val="130000"/>
                </a:lnSpc>
                <a:spcAft>
                  <a:spcPct val="35000"/>
                </a:spcAft>
              </a:pPr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Introduction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7076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View on </a:t>
            </a:r>
            <a:r>
              <a:rPr lang="en-US" altLang="zh-CN" dirty="0" smtClean="0"/>
              <a:t>L3/L1 </a:t>
            </a:r>
            <a:r>
              <a:rPr lang="en-US" altLang="zh-CN" dirty="0"/>
              <a:t>measurement delay </a:t>
            </a:r>
            <a:r>
              <a:rPr lang="en-US" altLang="zh-CN" dirty="0" smtClean="0"/>
              <a:t>reduction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79512" y="627534"/>
            <a:ext cx="8784976" cy="4392488"/>
          </a:xfrm>
        </p:spPr>
        <p:txBody>
          <a:bodyPr/>
          <a:lstStyle/>
          <a:p>
            <a:pPr marL="263519" lvl="1" indent="-263519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FF6600"/>
              </a:buClr>
              <a:buSzPct val="80000"/>
              <a:buFont typeface="Wingdings" pitchFamily="2" charset="2"/>
              <a:buChar char="n"/>
            </a:pPr>
            <a:r>
              <a:rPr lang="en-US" altLang="zh-CN" dirty="0" smtClean="0"/>
              <a:t>L3/L1 </a:t>
            </a:r>
            <a:r>
              <a:rPr lang="en-US" altLang="zh-CN" dirty="0" smtClean="0"/>
              <a:t>measurement delay reduction</a:t>
            </a:r>
          </a:p>
          <a:p>
            <a:pPr marL="541338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400" dirty="0" smtClean="0"/>
              <a:t>Justification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898526" lvl="2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400" dirty="0" smtClean="0"/>
              <a:t>FR2</a:t>
            </a:r>
            <a:r>
              <a:rPr lang="en-US" altLang="zh-CN" sz="1400" dirty="0"/>
              <a:t> L3/L1</a:t>
            </a:r>
            <a:r>
              <a:rPr lang="en-US" altLang="zh-CN" sz="1400" dirty="0" smtClean="0"/>
              <a:t> measurement </a:t>
            </a:r>
            <a:r>
              <a:rPr lang="en-US" altLang="zh-CN" sz="1400" dirty="0"/>
              <a:t>delay is much longer than FR1 measurement delay because of UE Rx beam </a:t>
            </a:r>
            <a:r>
              <a:rPr lang="en-US" altLang="zh-CN" sz="1400" dirty="0" smtClean="0"/>
              <a:t>sweeping. In addition, simultaneous </a:t>
            </a:r>
            <a:r>
              <a:rPr lang="en-US" altLang="zh-CN" sz="1400" dirty="0"/>
              <a:t>reception using Multi-Rx chains is beneficial for </a:t>
            </a:r>
            <a:r>
              <a:rPr lang="en-US" altLang="zh-CN" sz="1400" dirty="0" smtClean="0"/>
              <a:t>FR2</a:t>
            </a:r>
            <a:r>
              <a:rPr lang="en-US" altLang="zh-CN" sz="1400" dirty="0"/>
              <a:t> L3/L1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measurement delay reduction</a:t>
            </a:r>
            <a:r>
              <a:rPr lang="en-US" altLang="zh-CN" sz="1400" dirty="0" smtClean="0"/>
              <a:t>.</a:t>
            </a:r>
          </a:p>
          <a:p>
            <a:pPr marL="898526" lvl="2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400" dirty="0"/>
              <a:t>The enhancements of Rx beam sweeping were specified in Rel-18, e.g., FR2 unknown </a:t>
            </a:r>
            <a:r>
              <a:rPr lang="en-US" altLang="zh-CN" sz="1400" dirty="0" err="1"/>
              <a:t>SCell</a:t>
            </a:r>
            <a:r>
              <a:rPr lang="en-US" altLang="zh-CN" sz="1400" dirty="0"/>
              <a:t> activation enhancement, FR2 L1 measurements with multi-Rx, FR2 HST </a:t>
            </a:r>
            <a:r>
              <a:rPr lang="en-US" altLang="zh-CN" sz="1400" dirty="0" smtClean="0"/>
              <a:t>enhancement. </a:t>
            </a:r>
          </a:p>
          <a:p>
            <a:pPr marL="898526" lvl="2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400" dirty="0"/>
              <a:t>To further reduce L3/L1 measurement delay in more scenarios, </a:t>
            </a:r>
            <a:r>
              <a:rPr lang="en-US" altLang="zh-CN" sz="1400" dirty="0"/>
              <a:t>i</a:t>
            </a:r>
            <a:r>
              <a:rPr lang="en-US" altLang="zh-CN" sz="1400" dirty="0"/>
              <a:t>t is beneficial to introduce reduced Rx </a:t>
            </a:r>
            <a:r>
              <a:rPr lang="en-US" altLang="zh-CN" sz="1400" dirty="0"/>
              <a:t>beam </a:t>
            </a:r>
            <a:r>
              <a:rPr lang="en-US" altLang="zh-CN" sz="1400" dirty="0"/>
              <a:t>sweeping and enhanced CSSF </a:t>
            </a:r>
            <a:r>
              <a:rPr lang="en-US" altLang="zh-CN" sz="1400" dirty="0" smtClean="0"/>
              <a:t>for </a:t>
            </a:r>
            <a:r>
              <a:rPr lang="en-US" altLang="zh-CN" sz="1400" dirty="0" smtClean="0"/>
              <a:t>L3/L1 </a:t>
            </a:r>
            <a:r>
              <a:rPr lang="en-US" altLang="zh-CN" sz="1400" dirty="0" smtClean="0"/>
              <a:t>measurement delay reduction.</a:t>
            </a:r>
            <a:endParaRPr lang="en-US" altLang="zh-CN" sz="1400" dirty="0"/>
          </a:p>
          <a:p>
            <a:pPr marL="541338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400" dirty="0" smtClean="0"/>
              <a:t>Objectives: </a:t>
            </a:r>
          </a:p>
          <a:p>
            <a:pPr marL="898526" lvl="2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400" dirty="0" smtClean="0"/>
              <a:t>Rx beam sweeping number reduction and </a:t>
            </a:r>
            <a:r>
              <a:rPr lang="en-US" altLang="zh-CN" sz="1400" dirty="0"/>
              <a:t>enhanced </a:t>
            </a:r>
            <a:r>
              <a:rPr lang="en-US" altLang="zh-CN" sz="1400" dirty="0" smtClean="0"/>
              <a:t>CSSF for FR2 L3/L1 measurement delay enhancement </a:t>
            </a:r>
            <a:r>
              <a:rPr lang="en-GB" altLang="zh-CN" sz="1400" dirty="0"/>
              <a:t>[RAN4</a:t>
            </a:r>
            <a:r>
              <a:rPr lang="en-GB" altLang="zh-CN" sz="1400" dirty="0" smtClean="0"/>
              <a:t>]</a:t>
            </a:r>
          </a:p>
          <a:p>
            <a:pPr marL="1258888" lvl="3" indent="-179388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ü"/>
            </a:pP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solution of enhanced CSSF can be reused for FR1 if applicable. </a:t>
            </a:r>
          </a:p>
          <a:p>
            <a:pPr marL="898526" lvl="2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400" dirty="0" smtClean="0"/>
              <a:t>Simultaneous </a:t>
            </a:r>
            <a:r>
              <a:rPr lang="en-US" altLang="zh-CN" sz="1400" dirty="0"/>
              <a:t>reception using Multi-Rx chains for </a:t>
            </a:r>
            <a:r>
              <a:rPr lang="en-US" altLang="zh-CN" sz="1400" dirty="0" smtClean="0"/>
              <a:t>FR2 </a:t>
            </a:r>
            <a:r>
              <a:rPr lang="en-US" altLang="zh-CN" sz="1400" dirty="0"/>
              <a:t>L3 </a:t>
            </a:r>
            <a:r>
              <a:rPr lang="en-US" altLang="zh-CN" sz="1400" dirty="0" smtClean="0"/>
              <a:t>measurement </a:t>
            </a:r>
            <a:r>
              <a:rPr lang="en-GB" altLang="zh-CN" sz="1400" dirty="0"/>
              <a:t>[RAN4]</a:t>
            </a:r>
            <a:endParaRPr lang="en-US" altLang="zh-CN" sz="1400" dirty="0"/>
          </a:p>
          <a:p>
            <a:pPr marL="898526" lvl="2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400" dirty="0" smtClean="0"/>
              <a:t>Potential UE capabilities and </a:t>
            </a:r>
            <a:r>
              <a:rPr lang="en-US" altLang="zh-CN" sz="1400" dirty="0"/>
              <a:t>signaling enhancement to support </a:t>
            </a:r>
            <a:r>
              <a:rPr lang="en-US" altLang="zh-CN" sz="1400" dirty="0" smtClean="0"/>
              <a:t>L3/L1 </a:t>
            </a:r>
            <a:r>
              <a:rPr lang="en-US" altLang="zh-CN" sz="1400" dirty="0"/>
              <a:t>measurement delay </a:t>
            </a:r>
            <a:r>
              <a:rPr lang="en-US" altLang="zh-CN" sz="1400" dirty="0" smtClean="0"/>
              <a:t>reduction </a:t>
            </a:r>
            <a:r>
              <a:rPr lang="en-US" altLang="zh-CN" sz="1400" dirty="0"/>
              <a:t>[RAN4, RAN2]</a:t>
            </a:r>
            <a:endParaRPr lang="en-US" altLang="zh-CN" sz="1400" dirty="0" smtClean="0"/>
          </a:p>
          <a:p>
            <a:pPr marL="715963" lvl="2" indent="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06973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View on Fast </a:t>
            </a:r>
            <a:r>
              <a:rPr lang="en-US" altLang="zh-CN" dirty="0" err="1"/>
              <a:t>SCell</a:t>
            </a:r>
            <a:r>
              <a:rPr lang="en-US" altLang="zh-CN" dirty="0"/>
              <a:t> activation with EMR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79512" y="627534"/>
            <a:ext cx="8784976" cy="4392488"/>
          </a:xfrm>
        </p:spPr>
        <p:txBody>
          <a:bodyPr/>
          <a:lstStyle/>
          <a:p>
            <a:pPr marL="263519" lvl="1" indent="-263519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FF6600"/>
              </a:buClr>
              <a:buSzPct val="80000"/>
              <a:buFont typeface="Wingdings" pitchFamily="2" charset="2"/>
              <a:buChar char="n"/>
            </a:pPr>
            <a:r>
              <a:rPr lang="en-US" altLang="zh-CN" sz="2000" dirty="0"/>
              <a:t>Fast </a:t>
            </a:r>
            <a:r>
              <a:rPr lang="en-US" altLang="zh-CN" sz="2000" dirty="0" err="1" smtClean="0"/>
              <a:t>SCell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activation with EMR </a:t>
            </a:r>
          </a:p>
          <a:p>
            <a:pPr marL="541338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600" dirty="0"/>
              <a:t>Justification: </a:t>
            </a:r>
            <a:endParaRPr lang="en-US" altLang="zh-CN" sz="1600" dirty="0" smtClean="0"/>
          </a:p>
          <a:p>
            <a:pPr marL="898526" lvl="2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dirty="0" smtClean="0"/>
              <a:t>The delay of unknown </a:t>
            </a:r>
            <a:r>
              <a:rPr lang="en-US" altLang="zh-CN" dirty="0" err="1" smtClean="0"/>
              <a:t>SCell</a:t>
            </a:r>
            <a:r>
              <a:rPr lang="en-US" altLang="zh-CN" dirty="0" smtClean="0"/>
              <a:t> activation is much longer than the delay of known </a:t>
            </a:r>
            <a:r>
              <a:rPr lang="en-US" altLang="zh-CN" dirty="0" err="1" smtClean="0"/>
              <a:t>SCell</a:t>
            </a:r>
            <a:r>
              <a:rPr lang="en-US" altLang="zh-CN" dirty="0" smtClean="0"/>
              <a:t> activation.</a:t>
            </a:r>
          </a:p>
          <a:p>
            <a:pPr marL="898526" lvl="2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dirty="0" smtClean="0"/>
              <a:t>Measurement results can be used for unknown </a:t>
            </a:r>
            <a:r>
              <a:rPr lang="en-US" altLang="zh-CN" dirty="0" err="1" smtClean="0"/>
              <a:t>SCell</a:t>
            </a:r>
            <a:r>
              <a:rPr lang="en-US" altLang="zh-CN" dirty="0" smtClean="0"/>
              <a:t> activation if EMR report is valid when UE enters connected mode.</a:t>
            </a:r>
            <a:endParaRPr lang="en-US" altLang="zh-CN" dirty="0"/>
          </a:p>
          <a:p>
            <a:pPr marL="541338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600" dirty="0" smtClean="0"/>
              <a:t>Objectives: </a:t>
            </a:r>
            <a:endParaRPr lang="en-US" altLang="zh-CN" sz="1600" dirty="0"/>
          </a:p>
          <a:p>
            <a:pPr marL="898526" lvl="2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dirty="0" err="1" smtClean="0"/>
              <a:t>SCell</a:t>
            </a:r>
            <a:r>
              <a:rPr lang="en-US" altLang="zh-CN" dirty="0" smtClean="0"/>
              <a:t> activation delay requirements for Fast </a:t>
            </a:r>
            <a:r>
              <a:rPr lang="en-US" altLang="zh-CN" dirty="0" err="1" smtClean="0"/>
              <a:t>SCell</a:t>
            </a:r>
            <a:r>
              <a:rPr lang="en-US" altLang="zh-CN" dirty="0" smtClean="0"/>
              <a:t> activation with EMR </a:t>
            </a:r>
            <a:r>
              <a:rPr lang="en-GB" altLang="zh-CN" dirty="0"/>
              <a:t>[RAN4</a:t>
            </a:r>
            <a:r>
              <a:rPr lang="en-GB" altLang="zh-CN" dirty="0" smtClean="0"/>
              <a:t>]</a:t>
            </a:r>
            <a:endParaRPr lang="en-US" altLang="zh-CN" dirty="0" smtClean="0"/>
          </a:p>
          <a:p>
            <a:pPr marL="898526" lvl="2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dirty="0" smtClean="0"/>
              <a:t>Measurement accuracy requirements for </a:t>
            </a:r>
            <a:r>
              <a:rPr lang="en-US" altLang="zh-CN" dirty="0"/>
              <a:t>Fast </a:t>
            </a:r>
            <a:r>
              <a:rPr lang="en-US" altLang="zh-CN" dirty="0" err="1" smtClean="0"/>
              <a:t>SCell</a:t>
            </a:r>
            <a:r>
              <a:rPr lang="en-US" altLang="zh-CN" dirty="0" smtClean="0"/>
              <a:t> </a:t>
            </a:r>
            <a:r>
              <a:rPr lang="en-US" altLang="zh-CN" dirty="0"/>
              <a:t>activation with </a:t>
            </a:r>
            <a:r>
              <a:rPr lang="en-US" altLang="zh-CN" dirty="0" smtClean="0"/>
              <a:t>EMR </a:t>
            </a:r>
            <a:r>
              <a:rPr lang="en-GB" altLang="zh-CN" dirty="0"/>
              <a:t>[RAN4]</a:t>
            </a:r>
            <a:endParaRPr lang="en-US" altLang="zh-CN" dirty="0"/>
          </a:p>
          <a:p>
            <a:pPr marL="898526" lvl="2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dirty="0" smtClean="0"/>
              <a:t>Potential </a:t>
            </a:r>
            <a:r>
              <a:rPr lang="en-US" altLang="zh-CN" dirty="0"/>
              <a:t>UE capabilities and </a:t>
            </a:r>
            <a:r>
              <a:rPr lang="en-US" altLang="zh-CN" dirty="0" smtClean="0"/>
              <a:t>signaling </a:t>
            </a:r>
            <a:r>
              <a:rPr lang="en-US" altLang="zh-CN" dirty="0"/>
              <a:t>enhancement to </a:t>
            </a:r>
            <a:r>
              <a:rPr lang="en-US" altLang="zh-CN" dirty="0" smtClean="0"/>
              <a:t>support </a:t>
            </a:r>
            <a:r>
              <a:rPr lang="en-US" altLang="zh-CN" dirty="0"/>
              <a:t>Fast </a:t>
            </a:r>
            <a:r>
              <a:rPr lang="en-US" altLang="zh-CN" dirty="0" err="1" smtClean="0"/>
              <a:t>SCell</a:t>
            </a:r>
            <a:r>
              <a:rPr lang="en-US" altLang="zh-CN" dirty="0" smtClean="0"/>
              <a:t> </a:t>
            </a:r>
            <a:r>
              <a:rPr lang="en-US" altLang="zh-CN" dirty="0"/>
              <a:t>activation with </a:t>
            </a:r>
            <a:r>
              <a:rPr lang="en-US" altLang="zh-CN" dirty="0" smtClean="0"/>
              <a:t>EMR </a:t>
            </a:r>
            <a:r>
              <a:rPr lang="en-US" altLang="zh-CN" dirty="0"/>
              <a:t>[RAN4, RAN2</a:t>
            </a:r>
            <a:r>
              <a:rPr lang="en-US" altLang="zh-CN" dirty="0" smtClean="0"/>
              <a:t>]</a:t>
            </a:r>
            <a:endParaRPr lang="en-US" altLang="zh-CN" dirty="0"/>
          </a:p>
          <a:p>
            <a:pPr marL="898526" lvl="2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endParaRPr lang="en-US" altLang="zh-CN" dirty="0"/>
          </a:p>
          <a:p>
            <a:pPr marL="263519" lvl="1" indent="-263519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FF6600"/>
              </a:buClr>
              <a:buSzPct val="80000"/>
              <a:buFont typeface="Wingdings" pitchFamily="2" charset="2"/>
              <a:buChar char="n"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432508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altLang="zh-CN" dirty="0"/>
              <a:t>Thanks!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2492430"/>
      </p:ext>
    </p:extLst>
  </p:cSld>
  <p:clrMapOvr>
    <a:masterClrMapping/>
  </p:clrMapOvr>
  <p:transition spd="med"/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theme/theme1.xml><?xml version="1.0" encoding="utf-8"?>
<a:theme xmlns:a="http://schemas.openxmlformats.org/drawingml/2006/main" name="胶片模板-移动通信研究所-16比9-20150113">
  <a:themeElements>
    <a:clrScheme name="研究院PPT模板V2.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研究院PPT模板V2.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17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sz="11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lnDef>
  </a:objectDefaults>
  <a:extraClrSchemeLst>
    <a:extraClrScheme>
      <a:clrScheme name="研究院PPT模板V2.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algn="l" defTabSz="360000">
          <a:spcAft>
            <a:spcPts val="600"/>
          </a:spcAft>
          <a:tabLst>
            <a:tab pos="360000" algn="l"/>
          </a:tabLst>
          <a:defRPr sz="120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6205CDBA-22D6-4D7B-AFCF-904B849D1A79}" vid="{4B5F5FB7-7E9B-4B8B-941F-65FF29DB7DBE}"/>
    </a:ext>
  </a:extLst>
</a:theme>
</file>

<file path=ppt/theme/theme3.xml><?xml version="1.0" encoding="utf-8"?>
<a:theme xmlns:a="http://schemas.openxmlformats.org/drawingml/2006/main" name="Brooklyn_5G_Summit_Slide_Templat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胶片模板-移动通信研究所-16比9-20150113</Template>
  <TotalTime>14919</TotalTime>
  <Words>424</Words>
  <Application>Microsoft Office PowerPoint</Application>
  <PresentationFormat>全屏显示(16:9)</PresentationFormat>
  <Paragraphs>53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Lucida Grande</vt:lpstr>
      <vt:lpstr>MS PGothic</vt:lpstr>
      <vt:lpstr>Nokia Pure Headline Light</vt:lpstr>
      <vt:lpstr>Nokia Pure Text Light</vt:lpstr>
      <vt:lpstr>Roboto Black</vt:lpstr>
      <vt:lpstr>ヒラギノ角ゴ Pro W3</vt:lpstr>
      <vt:lpstr>等线</vt:lpstr>
      <vt:lpstr>华文中宋</vt:lpstr>
      <vt:lpstr>宋体</vt:lpstr>
      <vt:lpstr>微软雅黑</vt:lpstr>
      <vt:lpstr>Arial</vt:lpstr>
      <vt:lpstr>Calibri</vt:lpstr>
      <vt:lpstr>Wingdings</vt:lpstr>
      <vt:lpstr>胶片模板-移动通信研究所-16比9-20150113</vt:lpstr>
      <vt:lpstr>3_Nokia White Master with headline</vt:lpstr>
      <vt:lpstr>Brooklyn_5G_Summit_Slide_Template</vt:lpstr>
      <vt:lpstr>Candidate RRM topics for RAN4 Rel-19</vt:lpstr>
      <vt:lpstr>RRM topics </vt:lpstr>
      <vt:lpstr>View on L3/L1 measurement delay reduction</vt:lpstr>
      <vt:lpstr>View on Fast SCell activation with EMR </vt:lpstr>
      <vt:lpstr>Thanks!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hp</dc:creator>
  <cp:lastModifiedBy>CTC-Lu YANG</cp:lastModifiedBy>
  <cp:revision>1780</cp:revision>
  <cp:lastPrinted>2018-01-16T08:39:22Z</cp:lastPrinted>
  <dcterms:created xsi:type="dcterms:W3CDTF">2017-04-20T03:13:07Z</dcterms:created>
  <dcterms:modified xsi:type="dcterms:W3CDTF">2024-03-11T03:03:36Z</dcterms:modified>
</cp:coreProperties>
</file>