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8" r:id="rId2"/>
    <p:sldId id="305" r:id="rId3"/>
    <p:sldId id="306" r:id="rId4"/>
    <p:sldId id="304" r:id="rId5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6B6B6B"/>
    <a:srgbClr val="E46C0A"/>
    <a:srgbClr val="A50034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6" autoAdjust="0"/>
    <p:restoredTop sz="94140" autoAdjust="0"/>
  </p:normalViewPr>
  <p:slideViewPr>
    <p:cSldViewPr>
      <p:cViewPr varScale="1">
        <p:scale>
          <a:sx n="71" d="100"/>
          <a:sy n="71" d="100"/>
        </p:scale>
        <p:origin x="754" y="110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>
        <p:scale>
          <a:sx n="150" d="100"/>
          <a:sy n="150" d="100"/>
        </p:scale>
        <p:origin x="1848" y="-30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0FB1C-D29A-4C31-8ED8-21CFBD5064BB}" type="datetimeFigureOut">
              <a:rPr lang="ko-KR" altLang="en-US" smtClean="0"/>
              <a:t>2024-03-11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08FA-0F48-4D8B-8894-4DB6FCBB0B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080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918103"/>
            <a:ext cx="12954000" cy="2374557"/>
          </a:xfrm>
          <a:solidFill>
            <a:srgbClr val="FFFEF7"/>
          </a:solidFill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39647" y="2091893"/>
            <a:ext cx="10668001" cy="655489"/>
          </a:xfrm>
        </p:spPr>
        <p:txBody>
          <a:bodyPr/>
          <a:lstStyle>
            <a:lvl1pPr marL="0" indent="0" algn="ctr">
              <a:buNone/>
              <a:defRPr sz="3199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22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84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45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07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568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330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091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9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4" y="251151"/>
            <a:ext cx="1329309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121903" tIns="60952" rIns="121903" bIns="60952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9200" y="80268"/>
            <a:ext cx="14401600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600" cy="6611516"/>
          </a:xfrm>
        </p:spPr>
        <p:txBody>
          <a:bodyPr/>
          <a:lstStyle>
            <a:lvl1pPr>
              <a:defRPr sz="3733" b="1">
                <a:solidFill>
                  <a:srgbClr val="0067A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33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33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2"/>
            <a:ext cx="12954000" cy="1702593"/>
          </a:xfrm>
        </p:spPr>
        <p:txBody>
          <a:bodyPr anchor="t"/>
          <a:lstStyle>
            <a:lvl1pPr algn="l">
              <a:defRPr sz="6666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3333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1488" indent="0">
              <a:buNone/>
              <a:defRPr sz="3066">
                <a:solidFill>
                  <a:schemeClr val="tx1">
                    <a:tint val="75000"/>
                  </a:schemeClr>
                </a:solidFill>
              </a:defRPr>
            </a:lvl2pPr>
            <a:lvl3pPr marL="1522976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3pPr>
            <a:lvl4pPr marL="228446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304595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80744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56893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533041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609190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9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RAN#103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18</a:t>
            </a:r>
            <a:r>
              <a:rPr lang="en-US" altLang="ko-KR" b="1" i="1" baseline="30000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b="1" i="1" baseline="0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21</a:t>
            </a:r>
            <a:r>
              <a:rPr lang="en-US" altLang="ko-KR" b="1" i="1" baseline="30000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2024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11"/>
            <a:ext cx="3875046" cy="584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3199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RP-240328</a:t>
            </a:r>
            <a:endParaRPr lang="en-US" altLang="ko-KR" sz="3199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72000" y="4338014"/>
            <a:ext cx="13320000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72000" y="4266006"/>
            <a:ext cx="13320000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387752" y="4717199"/>
            <a:ext cx="4441452" cy="72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제목 14"/>
          <p:cNvSpPr>
            <a:spLocks noGrp="1"/>
          </p:cNvSpPr>
          <p:nvPr>
            <p:ph type="title"/>
          </p:nvPr>
        </p:nvSpPr>
        <p:spPr>
          <a:xfrm>
            <a:off x="779240" y="3151212"/>
            <a:ext cx="13716212" cy="919014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33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519174" eaLnBrk="1" latinLnBrk="1" hangingPunct="1">
              <a:defRPr kumimoji="0" sz="1866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2024-03-11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519174" eaLnBrk="1" latinLnBrk="1" hangingPunct="1">
              <a:defRPr kumimoji="0" sz="1866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866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1517321" rtl="0" eaLnBrk="0" fontAlgn="base" latinLnBrk="1" hangingPunct="0">
        <a:spcBef>
          <a:spcPct val="0"/>
        </a:spcBef>
        <a:spcAft>
          <a:spcPct val="0"/>
        </a:spcAft>
        <a:defRPr sz="5866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517321" rtl="0" eaLnBrk="0" fontAlgn="base" latinLnBrk="1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517321" rtl="0" eaLnBrk="0" fontAlgn="base" latinLnBrk="1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517321" rtl="0" eaLnBrk="0" fontAlgn="base" latinLnBrk="1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517321" rtl="0" eaLnBrk="0" fontAlgn="base" latinLnBrk="1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544007" algn="ctr" defTabSz="1522468" rtl="0" fontAlgn="base" latinLnBrk="1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1088016" algn="ctr" defTabSz="1522468" rtl="0" fontAlgn="base" latinLnBrk="1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632024" algn="ctr" defTabSz="1522468" rtl="0" fontAlgn="base" latinLnBrk="1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2176032" algn="ctr" defTabSz="1522468" rtl="0" fontAlgn="base" latinLnBrk="1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565029" indent="-565029" algn="l" defTabSz="1517321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6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1231632" indent="-469798" algn="l" defTabSz="1517321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199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898238" indent="-374569" algn="l" defTabSz="1517321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2660074" indent="-374569" algn="l" defTabSz="1517321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3421909" indent="-374569" algn="l" defTabSz="1517321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4188184" indent="-380745" algn="l" defTabSz="1522976" rtl="0" eaLnBrk="1" latinLnBrk="1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6pPr>
      <a:lvl7pPr marL="4949672" indent="-380745" algn="l" defTabSz="1522976" rtl="0" eaLnBrk="1" latinLnBrk="1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7pPr>
      <a:lvl8pPr marL="5711162" indent="-380745" algn="l" defTabSz="1522976" rtl="0" eaLnBrk="1" latinLnBrk="1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8pPr>
      <a:lvl9pPr marL="6472648" indent="-380745" algn="l" defTabSz="1522976" rtl="0" eaLnBrk="1" latinLnBrk="1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1pPr>
      <a:lvl2pPr marL="761488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2pPr>
      <a:lvl3pPr marL="1522976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3pPr>
      <a:lvl4pPr marL="2284461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4pPr>
      <a:lvl5pPr marL="3045952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5pPr>
      <a:lvl6pPr marL="3807442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6pPr>
      <a:lvl7pPr marL="4568930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7pPr>
      <a:lvl8pPr marL="5330416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8pPr>
      <a:lvl9pPr marL="6091906" algn="l" defTabSz="1522976" rtl="0" eaLnBrk="1" latinLnBrk="1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Proposals </a:t>
            </a:r>
            <a:r>
              <a:rPr lang="en-US" altLang="ko-KR" b="1" dirty="0"/>
              <a:t>on Rel-19 RAN4-led RRM 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0256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RRM enhancement topics</a:t>
            </a:r>
          </a:p>
          <a:p>
            <a:pPr lvl="1"/>
            <a:r>
              <a:rPr lang="en-US" altLang="ko-KR" dirty="0" smtClean="0"/>
              <a:t>Based </a:t>
            </a:r>
            <a:r>
              <a:rPr lang="en-US" altLang="ko-KR" dirty="0"/>
              <a:t>on </a:t>
            </a:r>
            <a:r>
              <a:rPr lang="en-US" altLang="ko-KR" dirty="0" smtClean="0"/>
              <a:t>RP-240019, two potential objectives were proposed.</a:t>
            </a:r>
          </a:p>
          <a:p>
            <a:pPr lvl="2"/>
            <a:r>
              <a:rPr lang="en-US" altLang="ko-KR" dirty="0"/>
              <a:t>FR2 L3/L1 measurement delay reduction with reduced Rx beam sweeping and enhanced CSSF for connected mode </a:t>
            </a:r>
          </a:p>
          <a:p>
            <a:pPr lvl="3"/>
            <a:r>
              <a:rPr lang="en-US" altLang="ko-KR" dirty="0"/>
              <a:t>FFS on applied scenarios, justification and feasibility on reduced number of Rx beam sweeping </a:t>
            </a:r>
          </a:p>
          <a:p>
            <a:pPr lvl="4"/>
            <a:r>
              <a:rPr lang="en-US" altLang="ko-KR" dirty="0"/>
              <a:t>For single Rx, focus on the case of CA/DC where it is currently specified that the delay is scaled with the number of CCs</a:t>
            </a:r>
          </a:p>
          <a:p>
            <a:pPr lvl="4"/>
            <a:r>
              <a:rPr lang="en-US" altLang="ko-KR" dirty="0"/>
              <a:t>For multi-Rx, focus on the single carrier </a:t>
            </a:r>
            <a:r>
              <a:rPr lang="en-US" altLang="ko-KR" dirty="0" smtClean="0"/>
              <a:t>case</a:t>
            </a:r>
          </a:p>
          <a:p>
            <a:pPr lvl="4"/>
            <a:r>
              <a:rPr lang="en-US" altLang="ko-KR" dirty="0" smtClean="0"/>
              <a:t>Other scenarios (if so, clearly defined)?</a:t>
            </a:r>
          </a:p>
          <a:p>
            <a:pPr lvl="2"/>
            <a:r>
              <a:rPr lang="en-US" altLang="ko-KR" dirty="0"/>
              <a:t>Fast </a:t>
            </a:r>
            <a:r>
              <a:rPr lang="en-US" altLang="ko-KR" dirty="0" err="1"/>
              <a:t>Scell</a:t>
            </a:r>
            <a:r>
              <a:rPr lang="en-US" altLang="ko-KR" dirty="0"/>
              <a:t> activation with EMR with both delay requirements for </a:t>
            </a:r>
            <a:r>
              <a:rPr lang="en-US" altLang="ko-KR" dirty="0" err="1"/>
              <a:t>Scell</a:t>
            </a:r>
            <a:r>
              <a:rPr lang="en-US" altLang="ko-KR" dirty="0"/>
              <a:t> activation and enhanced measurement accuracy </a:t>
            </a:r>
            <a:r>
              <a:rPr lang="en-US" altLang="ko-KR" dirty="0" smtClean="0"/>
              <a:t>requirements</a:t>
            </a:r>
          </a:p>
          <a:p>
            <a:pPr lvl="3"/>
            <a:r>
              <a:rPr lang="en-US" altLang="ko-KR" dirty="0"/>
              <a:t>To start from Q3’2024 and aim for completion in Dec’2024</a:t>
            </a:r>
          </a:p>
          <a:p>
            <a:pPr lvl="4"/>
            <a:r>
              <a:rPr lang="en-US" altLang="ko-KR" dirty="0" err="1"/>
              <a:t>Workplan</a:t>
            </a:r>
            <a:r>
              <a:rPr lang="en-US" altLang="ko-KR" dirty="0"/>
              <a:t> for this bullet can be discussed in </a:t>
            </a:r>
            <a:r>
              <a:rPr lang="en-US" altLang="ko-KR" dirty="0" smtClean="0"/>
              <a:t>May’2024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Based on the above, proposed objectives are listed in following slide.</a:t>
            </a:r>
            <a:endParaRPr lang="en-US" altLang="ko-KR" dirty="0"/>
          </a:p>
          <a:p>
            <a:pPr lvl="3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6633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FR2 L3/L1 measurement delay reduction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Proposed Objective</a:t>
            </a:r>
            <a:endParaRPr lang="en-US" altLang="ko-KR" dirty="0"/>
          </a:p>
          <a:p>
            <a:pPr lvl="1"/>
            <a:r>
              <a:rPr lang="en-US" altLang="ko-KR" dirty="0"/>
              <a:t>Specify enhanced RRM measurement requirements with reduced number of Rx beam sweeping and enhanced CCSF in FR2-1 and FR2-2</a:t>
            </a:r>
          </a:p>
          <a:p>
            <a:pPr lvl="2"/>
            <a:r>
              <a:rPr lang="en-US" altLang="ko-KR" dirty="0" smtClean="0"/>
              <a:t>CA/DC </a:t>
            </a:r>
            <a:r>
              <a:rPr lang="en-US" altLang="ko-KR" dirty="0"/>
              <a:t>for UEs with single-Rx </a:t>
            </a:r>
            <a:r>
              <a:rPr lang="en-US" altLang="ko-KR" dirty="0" smtClean="0"/>
              <a:t>operation</a:t>
            </a:r>
            <a:endParaRPr lang="en-US" altLang="ko-KR" dirty="0"/>
          </a:p>
          <a:p>
            <a:pPr lvl="3"/>
            <a:r>
              <a:rPr lang="en-US" altLang="ko-KR" dirty="0"/>
              <a:t>L3/L1 measurement delay </a:t>
            </a:r>
            <a:r>
              <a:rPr lang="en-US" altLang="ko-KR" dirty="0" smtClean="0"/>
              <a:t>reduction </a:t>
            </a:r>
            <a:r>
              <a:rPr lang="en-US" altLang="ko-KR" dirty="0"/>
              <a:t>with enhanced CCSF</a:t>
            </a:r>
          </a:p>
          <a:p>
            <a:pPr lvl="2"/>
            <a:r>
              <a:rPr lang="en-US" altLang="ko-KR" dirty="0"/>
              <a:t>Single carrier [and CA] for UE with multi-Rx operation</a:t>
            </a:r>
          </a:p>
          <a:p>
            <a:pPr lvl="3"/>
            <a:r>
              <a:rPr lang="en-US" altLang="ko-KR" dirty="0"/>
              <a:t>L3/L1 measurement delay reduction with reduced number of Rx beam sweeping</a:t>
            </a:r>
          </a:p>
          <a:p>
            <a:pPr lvl="3"/>
            <a:r>
              <a:rPr lang="en-US" altLang="ko-KR" dirty="0"/>
              <a:t>Relaxation of scheduling restriction for L3 measurement</a:t>
            </a:r>
          </a:p>
          <a:p>
            <a:pPr lvl="3"/>
            <a:r>
              <a:rPr lang="en-US" altLang="ko-KR" dirty="0"/>
              <a:t>Inter-cell based </a:t>
            </a:r>
            <a:r>
              <a:rPr lang="en-US" altLang="ko-KR" dirty="0" err="1"/>
              <a:t>mTRP</a:t>
            </a:r>
            <a:r>
              <a:rPr lang="en-US" altLang="ko-KR" dirty="0"/>
              <a:t> L1 measurement requirement</a:t>
            </a:r>
          </a:p>
          <a:p>
            <a:pPr lvl="3"/>
            <a:r>
              <a:rPr lang="en-US" altLang="ko-KR" dirty="0"/>
              <a:t>SCell activation delay </a:t>
            </a:r>
            <a:r>
              <a:rPr lang="en-US" altLang="ko-KR" dirty="0" smtClean="0"/>
              <a:t>reduction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9698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Fast </a:t>
            </a:r>
            <a:r>
              <a:rPr lang="en-US" altLang="ko-KR" dirty="0" smtClean="0"/>
              <a:t>SCell </a:t>
            </a:r>
            <a:r>
              <a:rPr lang="en-US" altLang="ko-KR" dirty="0"/>
              <a:t>activation with EMR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Proposed Objective</a:t>
            </a:r>
          </a:p>
          <a:p>
            <a:pPr lvl="1"/>
            <a:r>
              <a:rPr lang="en-US" altLang="ko-KR" dirty="0" smtClean="0"/>
              <a:t>Specify fast SCell activation requirements with EMR report </a:t>
            </a:r>
          </a:p>
          <a:p>
            <a:pPr lvl="2"/>
            <a:r>
              <a:rPr lang="en-US" altLang="ko-KR" dirty="0" smtClean="0"/>
              <a:t>Both FR1 and FR2</a:t>
            </a:r>
          </a:p>
          <a:p>
            <a:pPr lvl="2"/>
            <a:r>
              <a:rPr lang="en-US" altLang="ko-KR" dirty="0" smtClean="0"/>
              <a:t>EMR reporting accuracy</a:t>
            </a:r>
          </a:p>
          <a:p>
            <a:pPr lvl="2"/>
            <a:r>
              <a:rPr lang="en-US" altLang="ko-KR" dirty="0" smtClean="0"/>
              <a:t>EMR reporting validation if needed</a:t>
            </a:r>
          </a:p>
          <a:p>
            <a:pPr lvl="1"/>
            <a:r>
              <a:rPr lang="en-US" altLang="ko-KR" dirty="0" smtClean="0"/>
              <a:t>Specify if </a:t>
            </a:r>
            <a:r>
              <a:rPr lang="en-US" altLang="ko-KR" dirty="0" smtClean="0"/>
              <a:t>needed</a:t>
            </a:r>
            <a:r>
              <a:rPr lang="en-US" altLang="ko-KR" smtClean="0"/>
              <a:t>, corresponding </a:t>
            </a:r>
            <a:r>
              <a:rPr lang="en-US" altLang="ko-KR" dirty="0" smtClean="0"/>
              <a:t>signaling for fast SCell activation with EMR report</a:t>
            </a:r>
          </a:p>
          <a:p>
            <a:pPr lvl="2"/>
            <a:r>
              <a:rPr lang="en-US" altLang="ko-KR" dirty="0" smtClean="0"/>
              <a:t>Minimize RAN2 impact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0" y="-1"/>
            <a:ext cx="479933" cy="107937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1618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28893</TotalTime>
  <Words>264</Words>
  <Application>Microsoft Office PowerPoint</Application>
  <PresentationFormat>사용자 지정</PresentationFormat>
  <Paragraphs>33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Proposals on Rel-19 RAN4-led RRM </vt:lpstr>
      <vt:lpstr>Overviews</vt:lpstr>
      <vt:lpstr>FR2 L3/L1 measurement delay reduction</vt:lpstr>
      <vt:lpstr>Fast SCell activation with EMR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</cp:lastModifiedBy>
  <cp:revision>2192</cp:revision>
  <dcterms:created xsi:type="dcterms:W3CDTF">2016-10-11T04:12:52Z</dcterms:created>
  <dcterms:modified xsi:type="dcterms:W3CDTF">2024-03-11T14:07:32Z</dcterms:modified>
</cp:coreProperties>
</file>