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98" r:id="rId2"/>
    <p:sldId id="304" r:id="rId3"/>
    <p:sldId id="305" r:id="rId4"/>
    <p:sldId id="306" r:id="rId5"/>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A6"/>
    <a:srgbClr val="6B6B6B"/>
    <a:srgbClr val="E46C0A"/>
    <a:srgbClr val="A50034"/>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21" autoAdjust="0"/>
    <p:restoredTop sz="94140" autoAdjust="0"/>
  </p:normalViewPr>
  <p:slideViewPr>
    <p:cSldViewPr>
      <p:cViewPr varScale="1">
        <p:scale>
          <a:sx n="71" d="100"/>
          <a:sy n="71" d="100"/>
        </p:scale>
        <p:origin x="586" y="62"/>
      </p:cViewPr>
      <p:guideLst>
        <p:guide orient="horz" pos="2700"/>
        <p:guide pos="4801"/>
      </p:guideLst>
    </p:cSldViewPr>
  </p:slideViewPr>
  <p:notesTextViewPr>
    <p:cViewPr>
      <p:scale>
        <a:sx n="100" d="100"/>
        <a:sy n="100" d="100"/>
      </p:scale>
      <p:origin x="0" y="0"/>
    </p:cViewPr>
  </p:notesTextViewPr>
  <p:sorterViewPr>
    <p:cViewPr>
      <p:scale>
        <a:sx n="74" d="100"/>
        <a:sy n="74" d="100"/>
      </p:scale>
      <p:origin x="0" y="0"/>
    </p:cViewPr>
  </p:sorterViewPr>
  <p:notesViewPr>
    <p:cSldViewPr>
      <p:cViewPr>
        <p:scale>
          <a:sx n="150" d="100"/>
          <a:sy n="150" d="100"/>
        </p:scale>
        <p:origin x="2472"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C0FB1C-D29A-4C31-8ED8-21CFBD5064BB}" type="datetimeFigureOut">
              <a:rPr lang="ko-KR" altLang="en-US" smtClean="0"/>
              <a:t>2024-03-11</a:t>
            </a:fld>
            <a:endParaRPr lang="ko-KR" altLang="en-US"/>
          </a:p>
        </p:txBody>
      </p:sp>
      <p:sp>
        <p:nvSpPr>
          <p:cNvPr id="4" name="바닥글 개체 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6508FA-0F48-4D8B-8894-4DB6FCBB0BCC}" type="slidenum">
              <a:rPr lang="ko-KR" altLang="en-US" smtClean="0"/>
              <a:t>‹#›</a:t>
            </a:fld>
            <a:endParaRPr lang="ko-KR" altLang="en-US"/>
          </a:p>
        </p:txBody>
      </p:sp>
    </p:spTree>
    <p:extLst>
      <p:ext uri="{BB962C8B-B14F-4D97-AF65-F5344CB8AC3E}">
        <p14:creationId xmlns:p14="http://schemas.microsoft.com/office/powerpoint/2010/main" val="989080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2024-03-11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918103"/>
            <a:ext cx="12954000" cy="2374557"/>
          </a:xfrm>
          <a:solidFill>
            <a:srgbClr val="FFFEF7"/>
          </a:solid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부제목 2"/>
          <p:cNvSpPr>
            <a:spLocks noGrp="1"/>
          </p:cNvSpPr>
          <p:nvPr>
            <p:ph type="subTitle" idx="1"/>
          </p:nvPr>
        </p:nvSpPr>
        <p:spPr>
          <a:xfrm>
            <a:off x="2539647" y="2091893"/>
            <a:ext cx="10668001" cy="655489"/>
          </a:xfrm>
        </p:spPr>
        <p:txBody>
          <a:bodyPr/>
          <a:lstStyle>
            <a:lvl1pPr marL="0" indent="0" algn="ctr">
              <a:buNone/>
              <a:defRPr sz="3199">
                <a:solidFill>
                  <a:schemeClr val="tx1">
                    <a:tint val="75000"/>
                  </a:schemeClr>
                </a:solidFill>
                <a:latin typeface="Arial" panose="020B0604020202020204" pitchFamily="34" charset="0"/>
                <a:cs typeface="Arial" panose="020B0604020202020204" pitchFamily="34" charset="0"/>
              </a:defRPr>
            </a:lvl1pPr>
            <a:lvl2pPr marL="761488" indent="0" algn="ctr">
              <a:buNone/>
              <a:defRPr>
                <a:solidFill>
                  <a:schemeClr val="tx1">
                    <a:tint val="75000"/>
                  </a:schemeClr>
                </a:solidFill>
              </a:defRPr>
            </a:lvl2pPr>
            <a:lvl3pPr marL="1522976" indent="0" algn="ctr">
              <a:buNone/>
              <a:defRPr>
                <a:solidFill>
                  <a:schemeClr val="tx1">
                    <a:tint val="75000"/>
                  </a:schemeClr>
                </a:solidFill>
              </a:defRPr>
            </a:lvl3pPr>
            <a:lvl4pPr marL="2284461" indent="0" algn="ctr">
              <a:buNone/>
              <a:defRPr>
                <a:solidFill>
                  <a:schemeClr val="tx1">
                    <a:tint val="75000"/>
                  </a:schemeClr>
                </a:solidFill>
              </a:defRPr>
            </a:lvl4pPr>
            <a:lvl5pPr marL="3045952" indent="0" algn="ctr">
              <a:buNone/>
              <a:defRPr>
                <a:solidFill>
                  <a:schemeClr val="tx1">
                    <a:tint val="75000"/>
                  </a:schemeClr>
                </a:solidFill>
              </a:defRPr>
            </a:lvl5pPr>
            <a:lvl6pPr marL="3807442" indent="0" algn="ctr">
              <a:buNone/>
              <a:defRPr>
                <a:solidFill>
                  <a:schemeClr val="tx1">
                    <a:tint val="75000"/>
                  </a:schemeClr>
                </a:solidFill>
              </a:defRPr>
            </a:lvl6pPr>
            <a:lvl7pPr marL="4568930" indent="0" algn="ctr">
              <a:buNone/>
              <a:defRPr>
                <a:solidFill>
                  <a:schemeClr val="tx1">
                    <a:tint val="75000"/>
                  </a:schemeClr>
                </a:solidFill>
              </a:defRPr>
            </a:lvl7pPr>
            <a:lvl8pPr marL="5330416" indent="0" algn="ctr">
              <a:buNone/>
              <a:defRPr>
                <a:solidFill>
                  <a:schemeClr val="tx1">
                    <a:tint val="75000"/>
                  </a:schemeClr>
                </a:solidFill>
              </a:defRPr>
            </a:lvl8pPr>
            <a:lvl9pPr marL="6091906"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2024-03-11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pic>
        <p:nvPicPr>
          <p:cNvPr id="9" name="Picture 11" descr="D:\조직문화\로고\LGE_CI_LOGO\누끼 컷\LGE_Logo_3D_Tagline(W).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204" y="251151"/>
            <a:ext cx="1329309" cy="483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121903" tIns="60952" rIns="121903" bIns="60952"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419200" y="80268"/>
            <a:ext cx="14401600" cy="919014"/>
          </a:xfrm>
        </p:spPr>
        <p:txBody>
          <a:bodyPr/>
          <a:lstStyle>
            <a:lvl1pPr>
              <a:defRPr>
                <a:solidFill>
                  <a:schemeClr val="bg1"/>
                </a:solidFill>
                <a:latin typeface="Arial" panose="020B0604020202020204" pitchFamily="34" charset="0"/>
                <a:cs typeface="Arial" panose="020B0604020202020204" pitchFamily="34" charset="0"/>
              </a:defRPr>
            </a:lvl1pPr>
          </a:lstStyle>
          <a:p>
            <a:r>
              <a:rPr lang="ko-KR" altLang="en-US" dirty="0"/>
              <a:t>마스터 제목 스타일 편집</a:t>
            </a:r>
          </a:p>
        </p:txBody>
      </p:sp>
      <p:sp>
        <p:nvSpPr>
          <p:cNvPr id="3" name="내용 개체 틀 2"/>
          <p:cNvSpPr>
            <a:spLocks noGrp="1"/>
          </p:cNvSpPr>
          <p:nvPr>
            <p:ph idx="1"/>
          </p:nvPr>
        </p:nvSpPr>
        <p:spPr>
          <a:xfrm>
            <a:off x="419200" y="1333922"/>
            <a:ext cx="14401600" cy="6611516"/>
          </a:xfrm>
        </p:spPr>
        <p:txBody>
          <a:bodyPr/>
          <a:lstStyle>
            <a:lvl1pPr>
              <a:defRPr sz="3733" b="1">
                <a:solidFill>
                  <a:srgbClr val="0067A6"/>
                </a:solidFill>
                <a:latin typeface="Arial" panose="020B0604020202020204" pitchFamily="34" charset="0"/>
                <a:cs typeface="Arial" panose="020B0604020202020204" pitchFamily="34" charset="0"/>
              </a:defRPr>
            </a:lvl1pPr>
            <a:lvl2pPr>
              <a:defRPr sz="2666" b="0">
                <a:solidFill>
                  <a:srgbClr val="6B6B6B"/>
                </a:solidFill>
                <a:latin typeface="Arial" panose="020B0604020202020204" pitchFamily="34" charset="0"/>
                <a:cs typeface="Arial" panose="020B0604020202020204" pitchFamily="34" charset="0"/>
              </a:defRPr>
            </a:lvl2pPr>
            <a:lvl3pPr>
              <a:defRPr sz="2400" b="0">
                <a:solidFill>
                  <a:srgbClr val="6B6B6B"/>
                </a:solidFill>
                <a:latin typeface="Arial" panose="020B0604020202020204" pitchFamily="34" charset="0"/>
                <a:cs typeface="Arial" panose="020B0604020202020204" pitchFamily="34" charset="0"/>
              </a:defRPr>
            </a:lvl3pPr>
            <a:lvl4pPr>
              <a:defRPr sz="2133" b="0">
                <a:solidFill>
                  <a:srgbClr val="6B6B6B"/>
                </a:solidFill>
                <a:latin typeface="Arial" panose="020B0604020202020204" pitchFamily="34" charset="0"/>
                <a:cs typeface="Arial" panose="020B0604020202020204" pitchFamily="34" charset="0"/>
              </a:defRPr>
            </a:lvl4pPr>
            <a:lvl5pPr>
              <a:defRPr sz="2133"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2024-03-11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2"/>
            <a:ext cx="12954000" cy="1702593"/>
          </a:xfrm>
        </p:spPr>
        <p:txBody>
          <a:bodyPr anchor="t"/>
          <a:lstStyle>
            <a:lvl1pPr algn="l">
              <a:defRPr sz="6666"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3333">
                <a:solidFill>
                  <a:schemeClr val="tx1">
                    <a:tint val="75000"/>
                  </a:schemeClr>
                </a:solidFill>
                <a:latin typeface="Arial" panose="020B0604020202020204" pitchFamily="34" charset="0"/>
                <a:cs typeface="Arial" panose="020B0604020202020204" pitchFamily="34" charset="0"/>
              </a:defRPr>
            </a:lvl1pPr>
            <a:lvl2pPr marL="761488" indent="0">
              <a:buNone/>
              <a:defRPr sz="3066">
                <a:solidFill>
                  <a:schemeClr val="tx1">
                    <a:tint val="75000"/>
                  </a:schemeClr>
                </a:solidFill>
              </a:defRPr>
            </a:lvl2pPr>
            <a:lvl3pPr marL="1522976" indent="0">
              <a:buNone/>
              <a:defRPr sz="2666">
                <a:solidFill>
                  <a:schemeClr val="tx1">
                    <a:tint val="75000"/>
                  </a:schemeClr>
                </a:solidFill>
              </a:defRPr>
            </a:lvl3pPr>
            <a:lvl4pPr marL="2284461" indent="0">
              <a:buNone/>
              <a:defRPr sz="2400">
                <a:solidFill>
                  <a:schemeClr val="tx1">
                    <a:tint val="75000"/>
                  </a:schemeClr>
                </a:solidFill>
              </a:defRPr>
            </a:lvl4pPr>
            <a:lvl5pPr marL="3045952" indent="0">
              <a:buNone/>
              <a:defRPr sz="2400">
                <a:solidFill>
                  <a:schemeClr val="tx1">
                    <a:tint val="75000"/>
                  </a:schemeClr>
                </a:solidFill>
              </a:defRPr>
            </a:lvl5pPr>
            <a:lvl6pPr marL="3807442" indent="0">
              <a:buNone/>
              <a:defRPr sz="2400">
                <a:solidFill>
                  <a:schemeClr val="tx1">
                    <a:tint val="75000"/>
                  </a:schemeClr>
                </a:solidFill>
              </a:defRPr>
            </a:lvl6pPr>
            <a:lvl7pPr marL="4568930" indent="0">
              <a:buNone/>
              <a:defRPr sz="2400">
                <a:solidFill>
                  <a:schemeClr val="tx1">
                    <a:tint val="75000"/>
                  </a:schemeClr>
                </a:solidFill>
              </a:defRPr>
            </a:lvl7pPr>
            <a:lvl8pPr marL="5330416" indent="0">
              <a:buNone/>
              <a:defRPr sz="2400">
                <a:solidFill>
                  <a:schemeClr val="tx1">
                    <a:tint val="75000"/>
                  </a:schemeClr>
                </a:solidFill>
              </a:defRPr>
            </a:lvl8pPr>
            <a:lvl9pPr marL="6091906" indent="0">
              <a:buNone/>
              <a:defRPr sz="2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2024-03-11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8" name="직사각형 7"/>
          <p:cNvSpPr/>
          <p:nvPr userDrawn="1"/>
        </p:nvSpPr>
        <p:spPr>
          <a:xfrm>
            <a:off x="193053" y="181799"/>
            <a:ext cx="7618941" cy="646331"/>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a:t>
            </a:r>
            <a:r>
              <a:rPr lang="en-US" altLang="ko-KR" b="1" i="1" dirty="0" smtClean="0">
                <a:solidFill>
                  <a:srgbClr val="6B6B6B"/>
                </a:solidFill>
                <a:latin typeface="Arial" panose="020B0604020202020204" pitchFamily="34" charset="0"/>
                <a:cs typeface="Arial" panose="020B0604020202020204" pitchFamily="34" charset="0"/>
              </a:rPr>
              <a:t>RAN#103</a:t>
            </a:r>
            <a:endParaRPr lang="en-US" altLang="ko-KR" b="1" i="1" dirty="0">
              <a:solidFill>
                <a:srgbClr val="6B6B6B"/>
              </a:solidFill>
              <a:latin typeface="Arial" panose="020B0604020202020204" pitchFamily="34" charset="0"/>
              <a:cs typeface="Arial" panose="020B0604020202020204" pitchFamily="34" charset="0"/>
            </a:endParaRPr>
          </a:p>
          <a:p>
            <a:r>
              <a:rPr lang="en-US" altLang="ko-KR" b="1" i="1" dirty="0" smtClean="0">
                <a:solidFill>
                  <a:srgbClr val="6B6B6B"/>
                </a:solidFill>
                <a:latin typeface="Arial" panose="020B0604020202020204" pitchFamily="34" charset="0"/>
                <a:cs typeface="Arial" panose="020B0604020202020204" pitchFamily="34" charset="0"/>
              </a:rPr>
              <a:t>March </a:t>
            </a:r>
            <a:r>
              <a:rPr lang="en-US" altLang="ko-KR" b="1" i="1" baseline="0" dirty="0" smtClean="0">
                <a:solidFill>
                  <a:srgbClr val="6B6B6B"/>
                </a:solidFill>
                <a:latin typeface="Arial" panose="020B0604020202020204" pitchFamily="34" charset="0"/>
                <a:cs typeface="Arial" panose="020B0604020202020204" pitchFamily="34" charset="0"/>
              </a:rPr>
              <a:t>18</a:t>
            </a:r>
            <a:r>
              <a:rPr lang="en-US" altLang="ko-KR" b="1" i="1" baseline="30000" dirty="0" smtClean="0">
                <a:solidFill>
                  <a:srgbClr val="6B6B6B"/>
                </a:solidFill>
                <a:latin typeface="Arial" panose="020B0604020202020204" pitchFamily="34" charset="0"/>
                <a:cs typeface="Arial" panose="020B0604020202020204" pitchFamily="34" charset="0"/>
              </a:rPr>
              <a:t>th</a:t>
            </a:r>
            <a:r>
              <a:rPr lang="en-US" altLang="ko-KR" b="1" i="1" baseline="0" dirty="0" smtClean="0">
                <a:solidFill>
                  <a:srgbClr val="6B6B6B"/>
                </a:solidFill>
                <a:latin typeface="Arial" panose="020B0604020202020204" pitchFamily="34" charset="0"/>
                <a:cs typeface="Arial" panose="020B0604020202020204" pitchFamily="34" charset="0"/>
              </a:rPr>
              <a:t> </a:t>
            </a:r>
            <a:r>
              <a:rPr lang="en-US" altLang="ko-KR" b="1" i="1" dirty="0" smtClean="0">
                <a:solidFill>
                  <a:srgbClr val="6B6B6B"/>
                </a:solidFill>
                <a:latin typeface="Arial" panose="020B0604020202020204" pitchFamily="34" charset="0"/>
                <a:cs typeface="Arial" panose="020B0604020202020204" pitchFamily="34" charset="0"/>
              </a:rPr>
              <a:t>– 21</a:t>
            </a:r>
            <a:r>
              <a:rPr lang="en-US" altLang="ko-KR" b="1" i="1" baseline="30000" dirty="0" smtClean="0">
                <a:solidFill>
                  <a:srgbClr val="6B6B6B"/>
                </a:solidFill>
                <a:latin typeface="Arial" panose="020B0604020202020204" pitchFamily="34" charset="0"/>
                <a:cs typeface="Arial" panose="020B0604020202020204" pitchFamily="34" charset="0"/>
              </a:rPr>
              <a:t>st</a:t>
            </a:r>
            <a:r>
              <a:rPr lang="en-US" altLang="ko-KR" b="1" i="1" dirty="0" smtClean="0">
                <a:solidFill>
                  <a:srgbClr val="6B6B6B"/>
                </a:solidFill>
                <a:latin typeface="Arial" panose="020B0604020202020204" pitchFamily="34" charset="0"/>
                <a:cs typeface="Arial" panose="020B0604020202020204" pitchFamily="34" charset="0"/>
              </a:rPr>
              <a:t>, 2024</a:t>
            </a:r>
            <a:endParaRPr lang="en-US" altLang="ko-KR" b="1" i="1" dirty="0">
              <a:solidFill>
                <a:srgbClr val="6B6B6B"/>
              </a:solidFill>
              <a:latin typeface="Arial" panose="020B0604020202020204" pitchFamily="34" charset="0"/>
              <a:cs typeface="Arial" panose="020B0604020202020204" pitchFamily="34" charset="0"/>
            </a:endParaRPr>
          </a:p>
        </p:txBody>
      </p:sp>
      <p:sp>
        <p:nvSpPr>
          <p:cNvPr id="10" name="직사각형 9"/>
          <p:cNvSpPr/>
          <p:nvPr userDrawn="1"/>
        </p:nvSpPr>
        <p:spPr>
          <a:xfrm>
            <a:off x="11171901" y="236611"/>
            <a:ext cx="3875046" cy="584647"/>
          </a:xfrm>
          <a:prstGeom prst="rect">
            <a:avLst/>
          </a:prstGeom>
        </p:spPr>
        <p:txBody>
          <a:bodyPr wrap="square">
            <a:spAutoFit/>
          </a:bodyPr>
          <a:lstStyle/>
          <a:p>
            <a:pPr algn="r"/>
            <a:r>
              <a:rPr lang="en-US" altLang="ko-KR" sz="3199" b="1" i="1" dirty="0" smtClean="0">
                <a:solidFill>
                  <a:srgbClr val="6B6B6B"/>
                </a:solidFill>
                <a:latin typeface="Arial" panose="020B0604020202020204" pitchFamily="34" charset="0"/>
                <a:cs typeface="Arial" panose="020B0604020202020204" pitchFamily="34" charset="0"/>
              </a:rPr>
              <a:t>RP-240327</a:t>
            </a:r>
            <a:endParaRPr lang="en-US" altLang="ko-KR" sz="3199" b="1" i="1" dirty="0">
              <a:solidFill>
                <a:srgbClr val="6B6B6B"/>
              </a:solidFill>
              <a:latin typeface="Arial" panose="020B0604020202020204" pitchFamily="34" charset="0"/>
              <a:cs typeface="Arial" panose="020B0604020202020204" pitchFamily="34" charset="0"/>
            </a:endParaRPr>
          </a:p>
        </p:txBody>
      </p:sp>
      <p:cxnSp>
        <p:nvCxnSpPr>
          <p:cNvPr id="11" name="직선 연결선 10"/>
          <p:cNvCxnSpPr/>
          <p:nvPr userDrawn="1"/>
        </p:nvCxnSpPr>
        <p:spPr>
          <a:xfrm>
            <a:off x="972000" y="4338014"/>
            <a:ext cx="13320000"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972000" y="4266006"/>
            <a:ext cx="13320000"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387752" y="4717199"/>
            <a:ext cx="4441452" cy="721179"/>
          </a:xfrm>
          <a:prstGeom prst="rect">
            <a:avLst/>
          </a:prstGeom>
          <a:noFill/>
          <a:extLst>
            <a:ext uri="{909E8E84-426E-40DD-AFC4-6F175D3DCCD1}">
              <a14:hiddenFill xmlns:a14="http://schemas.microsoft.com/office/drawing/2010/main">
                <a:solidFill>
                  <a:srgbClr val="FFFFFF"/>
                </a:solidFill>
              </a14:hiddenFill>
            </a:ext>
          </a:extLst>
        </p:spPr>
      </p:pic>
      <p:sp>
        <p:nvSpPr>
          <p:cNvPr id="15" name="제목 14"/>
          <p:cNvSpPr>
            <a:spLocks noGrp="1"/>
          </p:cNvSpPr>
          <p:nvPr>
            <p:ph type="title"/>
          </p:nvPr>
        </p:nvSpPr>
        <p:spPr>
          <a:xfrm>
            <a:off x="779240" y="3151212"/>
            <a:ext cx="13716212" cy="919014"/>
          </a:xfrm>
        </p:spPr>
        <p:txBody>
          <a:bodyPr/>
          <a:lstStyle/>
          <a:p>
            <a:r>
              <a:rPr lang="ko-KR" altLang="en-US" dirty="0"/>
              <a:t>마스터 제목 스타일 편집</a:t>
            </a:r>
          </a:p>
        </p:txBody>
      </p:sp>
      <p:sp>
        <p:nvSpPr>
          <p:cNvPr id="2" name="날짜 개체 틀 1"/>
          <p:cNvSpPr>
            <a:spLocks noGrp="1"/>
          </p:cNvSpPr>
          <p:nvPr>
            <p:ph type="dt" sz="half" idx="10"/>
          </p:nvPr>
        </p:nvSpPr>
        <p:spPr/>
        <p:txBody>
          <a:bodyPr/>
          <a:lstStyle/>
          <a:p>
            <a:pPr>
              <a:defRPr/>
            </a:pPr>
            <a:fld id="{6711C1B2-90F4-49F8-A375-40DDE5F017A8}" type="datetimeFigureOut">
              <a:rPr lang="ko-KR" altLang="en-US" smtClean="0"/>
              <a:pPr>
                <a:defRPr/>
              </a:pPr>
              <a:t>2024-03-11</a:t>
            </a:fld>
            <a:endParaRPr lang="ko-KR" altLang="en-US"/>
          </a:p>
        </p:txBody>
      </p:sp>
      <p:sp>
        <p:nvSpPr>
          <p:cNvPr id="4" name="바닥글 개체 틀 3"/>
          <p:cNvSpPr>
            <a:spLocks noGrp="1"/>
          </p:cNvSpPr>
          <p:nvPr>
            <p:ph type="ftr" sz="quarter" idx="11"/>
          </p:nvPr>
        </p:nvSpPr>
        <p:spPr/>
        <p:txBody>
          <a:bodyPr/>
          <a:lstStyle/>
          <a:p>
            <a:pPr>
              <a:defRPr/>
            </a:pPr>
            <a:endParaRPr lang="ko-KR" altLang="en-US"/>
          </a:p>
        </p:txBody>
      </p:sp>
      <p:sp>
        <p:nvSpPr>
          <p:cNvPr id="5" name="슬라이드 번호 개체 틀 4"/>
          <p:cNvSpPr>
            <a:spLocks noGrp="1"/>
          </p:cNvSpPr>
          <p:nvPr>
            <p:ph type="sldNum" sz="quarter" idx="12"/>
          </p:nvPr>
        </p:nvSpPr>
        <p:spPr/>
        <p:txBody>
          <a:bodyPr/>
          <a:lstStyle/>
          <a:p>
            <a:pPr>
              <a:defRPr/>
            </a:pPr>
            <a:fld id="{55AF0625-BC22-4FB1-A8E6-F900B1E07C1A}" type="slidenum">
              <a:rPr lang="ko-KR" altLang="en-US" smtClean="0"/>
              <a:pPr>
                <a:defRPr/>
              </a:pPr>
              <a:t>‹#›</a:t>
            </a:fld>
            <a:endParaRPr lang="ko-KR" altLang="en-US"/>
          </a:p>
        </p:txBody>
      </p:sp>
    </p:spTree>
    <p:extLst>
      <p:ext uri="{BB962C8B-B14F-4D97-AF65-F5344CB8AC3E}">
        <p14:creationId xmlns:p14="http://schemas.microsoft.com/office/powerpoint/2010/main" val="41243376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519174" eaLnBrk="1" latinLnBrk="1" hangingPunct="1">
              <a:defRPr kumimoji="0" sz="1866">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2024-03-11</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519174" eaLnBrk="1" latinLnBrk="1" hangingPunct="1">
              <a:defRPr kumimoji="0" sz="1866">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866">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1517321" rtl="0" eaLnBrk="0" fontAlgn="base" latinLnBrk="1" hangingPunct="0">
        <a:spcBef>
          <a:spcPct val="0"/>
        </a:spcBef>
        <a:spcAft>
          <a:spcPct val="0"/>
        </a:spcAft>
        <a:defRPr sz="5866"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517321" rtl="0" eaLnBrk="0" fontAlgn="base" latinLnBrk="1" hangingPunct="0">
        <a:spcBef>
          <a:spcPct val="0"/>
        </a:spcBef>
        <a:spcAft>
          <a:spcPct val="0"/>
        </a:spcAft>
        <a:defRPr sz="7332">
          <a:solidFill>
            <a:schemeClr val="tx1"/>
          </a:solidFill>
          <a:latin typeface="맑은 고딕" pitchFamily="50" charset="-127"/>
          <a:ea typeface="맑은 고딕" pitchFamily="50" charset="-127"/>
        </a:defRPr>
      </a:lvl2pPr>
      <a:lvl3pPr algn="ctr" defTabSz="1517321" rtl="0" eaLnBrk="0" fontAlgn="base" latinLnBrk="1" hangingPunct="0">
        <a:spcBef>
          <a:spcPct val="0"/>
        </a:spcBef>
        <a:spcAft>
          <a:spcPct val="0"/>
        </a:spcAft>
        <a:defRPr sz="7332">
          <a:solidFill>
            <a:schemeClr val="tx1"/>
          </a:solidFill>
          <a:latin typeface="맑은 고딕" pitchFamily="50" charset="-127"/>
          <a:ea typeface="맑은 고딕" pitchFamily="50" charset="-127"/>
        </a:defRPr>
      </a:lvl3pPr>
      <a:lvl4pPr algn="ctr" defTabSz="1517321" rtl="0" eaLnBrk="0" fontAlgn="base" latinLnBrk="1" hangingPunct="0">
        <a:spcBef>
          <a:spcPct val="0"/>
        </a:spcBef>
        <a:spcAft>
          <a:spcPct val="0"/>
        </a:spcAft>
        <a:defRPr sz="7332">
          <a:solidFill>
            <a:schemeClr val="tx1"/>
          </a:solidFill>
          <a:latin typeface="맑은 고딕" pitchFamily="50" charset="-127"/>
          <a:ea typeface="맑은 고딕" pitchFamily="50" charset="-127"/>
        </a:defRPr>
      </a:lvl4pPr>
      <a:lvl5pPr algn="ctr" defTabSz="1517321" rtl="0" eaLnBrk="0" fontAlgn="base" latinLnBrk="1" hangingPunct="0">
        <a:spcBef>
          <a:spcPct val="0"/>
        </a:spcBef>
        <a:spcAft>
          <a:spcPct val="0"/>
        </a:spcAft>
        <a:defRPr sz="7332">
          <a:solidFill>
            <a:schemeClr val="tx1"/>
          </a:solidFill>
          <a:latin typeface="맑은 고딕" pitchFamily="50" charset="-127"/>
          <a:ea typeface="맑은 고딕" pitchFamily="50" charset="-127"/>
        </a:defRPr>
      </a:lvl5pPr>
      <a:lvl6pPr marL="544007" algn="ctr" defTabSz="1522468" rtl="0" fontAlgn="base" latinLnBrk="1">
        <a:spcBef>
          <a:spcPct val="0"/>
        </a:spcBef>
        <a:spcAft>
          <a:spcPct val="0"/>
        </a:spcAft>
        <a:defRPr sz="7332">
          <a:solidFill>
            <a:schemeClr val="tx1"/>
          </a:solidFill>
          <a:latin typeface="맑은 고딕" pitchFamily="50" charset="-127"/>
          <a:ea typeface="맑은 고딕" pitchFamily="50" charset="-127"/>
        </a:defRPr>
      </a:lvl6pPr>
      <a:lvl7pPr marL="1088016" algn="ctr" defTabSz="1522468" rtl="0" fontAlgn="base" latinLnBrk="1">
        <a:spcBef>
          <a:spcPct val="0"/>
        </a:spcBef>
        <a:spcAft>
          <a:spcPct val="0"/>
        </a:spcAft>
        <a:defRPr sz="7332">
          <a:solidFill>
            <a:schemeClr val="tx1"/>
          </a:solidFill>
          <a:latin typeface="맑은 고딕" pitchFamily="50" charset="-127"/>
          <a:ea typeface="맑은 고딕" pitchFamily="50" charset="-127"/>
        </a:defRPr>
      </a:lvl7pPr>
      <a:lvl8pPr marL="1632024" algn="ctr" defTabSz="1522468" rtl="0" fontAlgn="base" latinLnBrk="1">
        <a:spcBef>
          <a:spcPct val="0"/>
        </a:spcBef>
        <a:spcAft>
          <a:spcPct val="0"/>
        </a:spcAft>
        <a:defRPr sz="7332">
          <a:solidFill>
            <a:schemeClr val="tx1"/>
          </a:solidFill>
          <a:latin typeface="맑은 고딕" pitchFamily="50" charset="-127"/>
          <a:ea typeface="맑은 고딕" pitchFamily="50" charset="-127"/>
        </a:defRPr>
      </a:lvl8pPr>
      <a:lvl9pPr marL="2176032" algn="ctr" defTabSz="1522468" rtl="0" fontAlgn="base" latinLnBrk="1">
        <a:spcBef>
          <a:spcPct val="0"/>
        </a:spcBef>
        <a:spcAft>
          <a:spcPct val="0"/>
        </a:spcAft>
        <a:defRPr sz="7332">
          <a:solidFill>
            <a:schemeClr val="tx1"/>
          </a:solidFill>
          <a:latin typeface="맑은 고딕" pitchFamily="50" charset="-127"/>
          <a:ea typeface="맑은 고딕" pitchFamily="50" charset="-127"/>
        </a:defRPr>
      </a:lvl9pPr>
    </p:titleStyle>
    <p:bodyStyle>
      <a:lvl1pPr marL="565029" indent="-565029" algn="l" defTabSz="1517321" rtl="0" eaLnBrk="0" fontAlgn="base" latinLnBrk="1" hangingPunct="0">
        <a:spcBef>
          <a:spcPct val="20000"/>
        </a:spcBef>
        <a:spcAft>
          <a:spcPct val="0"/>
        </a:spcAft>
        <a:buFont typeface="Arial" panose="020B0604020202020204" pitchFamily="34" charset="0"/>
        <a:buChar char="•"/>
        <a:defRPr sz="4266"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1231632" indent="-469798" algn="l" defTabSz="1517321" rtl="0" eaLnBrk="0" fontAlgn="base" latinLnBrk="1" hangingPunct="0">
        <a:spcBef>
          <a:spcPct val="20000"/>
        </a:spcBef>
        <a:spcAft>
          <a:spcPct val="0"/>
        </a:spcAft>
        <a:buFont typeface="Arial" panose="020B0604020202020204" pitchFamily="34" charset="0"/>
        <a:buChar char="–"/>
        <a:defRPr sz="3199"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898238" indent="-374569" algn="l" defTabSz="1517321" rtl="0" eaLnBrk="0" fontAlgn="base" latinLnBrk="1" hangingPunct="0">
        <a:spcBef>
          <a:spcPct val="20000"/>
        </a:spcBef>
        <a:spcAft>
          <a:spcPct val="0"/>
        </a:spcAft>
        <a:buFont typeface="Arial" panose="020B0604020202020204" pitchFamily="34" charset="0"/>
        <a:buChar char="•"/>
        <a:defRPr sz="2666"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2660074" indent="-374569" algn="l" defTabSz="1517321"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3421909" indent="-374569" algn="l" defTabSz="1517321"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4188184"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6pPr>
      <a:lvl7pPr marL="494967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7pPr>
      <a:lvl8pPr marL="571116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8pPr>
      <a:lvl9pPr marL="6472648"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9pPr>
    </p:bodyStyle>
    <p:otherStyle>
      <a:defPPr>
        <a:defRPr lang="ko-KR"/>
      </a:defPPr>
      <a:lvl1pPr marL="0" algn="l" defTabSz="1522976" rtl="0" eaLnBrk="1" latinLnBrk="1" hangingPunct="1">
        <a:defRPr sz="3066" kern="1200">
          <a:solidFill>
            <a:schemeClr val="tx1"/>
          </a:solidFill>
          <a:latin typeface="+mn-lt"/>
          <a:ea typeface="+mn-ea"/>
          <a:cs typeface="+mn-cs"/>
        </a:defRPr>
      </a:lvl1pPr>
      <a:lvl2pPr marL="761488" algn="l" defTabSz="1522976" rtl="0" eaLnBrk="1" latinLnBrk="1" hangingPunct="1">
        <a:defRPr sz="3066" kern="1200">
          <a:solidFill>
            <a:schemeClr val="tx1"/>
          </a:solidFill>
          <a:latin typeface="+mn-lt"/>
          <a:ea typeface="+mn-ea"/>
          <a:cs typeface="+mn-cs"/>
        </a:defRPr>
      </a:lvl2pPr>
      <a:lvl3pPr marL="1522976" algn="l" defTabSz="1522976" rtl="0" eaLnBrk="1" latinLnBrk="1" hangingPunct="1">
        <a:defRPr sz="3066" kern="1200">
          <a:solidFill>
            <a:schemeClr val="tx1"/>
          </a:solidFill>
          <a:latin typeface="+mn-lt"/>
          <a:ea typeface="+mn-ea"/>
          <a:cs typeface="+mn-cs"/>
        </a:defRPr>
      </a:lvl3pPr>
      <a:lvl4pPr marL="2284461" algn="l" defTabSz="1522976" rtl="0" eaLnBrk="1" latinLnBrk="1" hangingPunct="1">
        <a:defRPr sz="3066" kern="1200">
          <a:solidFill>
            <a:schemeClr val="tx1"/>
          </a:solidFill>
          <a:latin typeface="+mn-lt"/>
          <a:ea typeface="+mn-ea"/>
          <a:cs typeface="+mn-cs"/>
        </a:defRPr>
      </a:lvl4pPr>
      <a:lvl5pPr marL="3045952" algn="l" defTabSz="1522976" rtl="0" eaLnBrk="1" latinLnBrk="1" hangingPunct="1">
        <a:defRPr sz="3066" kern="1200">
          <a:solidFill>
            <a:schemeClr val="tx1"/>
          </a:solidFill>
          <a:latin typeface="+mn-lt"/>
          <a:ea typeface="+mn-ea"/>
          <a:cs typeface="+mn-cs"/>
        </a:defRPr>
      </a:lvl5pPr>
      <a:lvl6pPr marL="3807442" algn="l" defTabSz="1522976" rtl="0" eaLnBrk="1" latinLnBrk="1" hangingPunct="1">
        <a:defRPr sz="3066" kern="1200">
          <a:solidFill>
            <a:schemeClr val="tx1"/>
          </a:solidFill>
          <a:latin typeface="+mn-lt"/>
          <a:ea typeface="+mn-ea"/>
          <a:cs typeface="+mn-cs"/>
        </a:defRPr>
      </a:lvl6pPr>
      <a:lvl7pPr marL="4568930" algn="l" defTabSz="1522976" rtl="0" eaLnBrk="1" latinLnBrk="1" hangingPunct="1">
        <a:defRPr sz="3066" kern="1200">
          <a:solidFill>
            <a:schemeClr val="tx1"/>
          </a:solidFill>
          <a:latin typeface="+mn-lt"/>
          <a:ea typeface="+mn-ea"/>
          <a:cs typeface="+mn-cs"/>
        </a:defRPr>
      </a:lvl7pPr>
      <a:lvl8pPr marL="5330416" algn="l" defTabSz="1522976" rtl="0" eaLnBrk="1" latinLnBrk="1" hangingPunct="1">
        <a:defRPr sz="3066" kern="1200">
          <a:solidFill>
            <a:schemeClr val="tx1"/>
          </a:solidFill>
          <a:latin typeface="+mn-lt"/>
          <a:ea typeface="+mn-ea"/>
          <a:cs typeface="+mn-cs"/>
        </a:defRPr>
      </a:lvl8pPr>
      <a:lvl9pPr marL="6091906" algn="l" defTabSz="1522976" rtl="0" eaLnBrk="1" latinLnBrk="1" hangingPunct="1">
        <a:defRPr sz="306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2.xml"/><Relationship Id="rId4" Type="http://schemas.openxmlformats.org/officeDocument/2006/relationships/hyperlink" Target="http://www.3gpp.org/ftp/tsg_ran/TSG_RAN/TSGR_102/Docs/RP-23391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779240" y="3151212"/>
            <a:ext cx="13825536" cy="919014"/>
          </a:xfrm>
        </p:spPr>
        <p:txBody>
          <a:bodyPr/>
          <a:lstStyle/>
          <a:p>
            <a:r>
              <a:rPr lang="en-US" altLang="ko-KR" b="1" dirty="0" smtClean="0"/>
              <a:t>Proposals on Rel-19 </a:t>
            </a:r>
            <a:r>
              <a:rPr lang="en-US" altLang="ko-KR" b="1" dirty="0"/>
              <a:t>RAN4-led </a:t>
            </a:r>
            <a:r>
              <a:rPr lang="en-US" altLang="ko-KR" b="1" dirty="0" smtClean="0"/>
              <a:t>UE RF</a:t>
            </a:r>
            <a:endParaRPr lang="ko-KR" altLang="en-US" b="1" dirty="0"/>
          </a:p>
        </p:txBody>
      </p:sp>
    </p:spTree>
    <p:extLst>
      <p:ext uri="{BB962C8B-B14F-4D97-AF65-F5344CB8AC3E}">
        <p14:creationId xmlns:p14="http://schemas.microsoft.com/office/powerpoint/2010/main" val="4025696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Topics </a:t>
            </a:r>
            <a:r>
              <a:rPr lang="en-US" altLang="ko-KR" dirty="0"/>
              <a:t>on </a:t>
            </a:r>
            <a:r>
              <a:rPr lang="en-US" altLang="ko-KR" dirty="0" smtClean="0"/>
              <a:t>UE RF </a:t>
            </a:r>
            <a:r>
              <a:rPr lang="en-US" altLang="ko-KR" dirty="0"/>
              <a:t>Enhancement</a:t>
            </a:r>
            <a:endParaRPr lang="ko-KR" altLang="en-US" dirty="0"/>
          </a:p>
        </p:txBody>
      </p:sp>
      <p:sp>
        <p:nvSpPr>
          <p:cNvPr id="3" name="내용 개체 틀 2"/>
          <p:cNvSpPr>
            <a:spLocks noGrp="1"/>
          </p:cNvSpPr>
          <p:nvPr>
            <p:ph idx="1"/>
          </p:nvPr>
        </p:nvSpPr>
        <p:spPr/>
        <p:txBody>
          <a:bodyPr>
            <a:normAutofit fontScale="85000" lnSpcReduction="20000"/>
          </a:bodyPr>
          <a:lstStyle/>
          <a:p>
            <a:r>
              <a:rPr lang="en-US" altLang="ko-KR" sz="3500" dirty="0" smtClean="0"/>
              <a:t>High power UE for CA/EN-DC in TN </a:t>
            </a:r>
            <a:endParaRPr lang="en-US" altLang="ko-KR" sz="3500" dirty="0"/>
          </a:p>
          <a:p>
            <a:pPr lvl="1"/>
            <a:r>
              <a:rPr lang="en-US" altLang="ko-KR" sz="2200" dirty="0"/>
              <a:t>References: </a:t>
            </a:r>
            <a:r>
              <a:rPr lang="en-US" altLang="ko-KR" sz="2200" dirty="0">
                <a:hlinkClick r:id="rId2"/>
              </a:rPr>
              <a:t>RP</a:t>
            </a:r>
            <a:r>
              <a:rPr lang="en-US" altLang="ko-KR" sz="2200" dirty="0">
                <a:hlinkClick r:id="rId3"/>
              </a:rPr>
              <a:t>-</a:t>
            </a:r>
            <a:r>
              <a:rPr lang="en-US" altLang="ko-KR" sz="2200" dirty="0">
                <a:hlinkClick r:id="rId4"/>
              </a:rPr>
              <a:t>233918</a:t>
            </a:r>
            <a:endParaRPr lang="en-US" altLang="ko-KR" sz="2200" b="0" dirty="0">
              <a:solidFill>
                <a:srgbClr val="000000"/>
              </a:solidFill>
            </a:endParaRPr>
          </a:p>
          <a:p>
            <a:pPr lvl="1"/>
            <a:r>
              <a:rPr lang="en-US" altLang="ko-KR" sz="2200" dirty="0"/>
              <a:t>Potential objectives:</a:t>
            </a:r>
          </a:p>
          <a:p>
            <a:pPr lvl="2"/>
            <a:r>
              <a:rPr lang="en-US" altLang="ko-KR" sz="1900" dirty="0"/>
              <a:t>High power UE (HPUE) for CA (non-spectrum item for the combinations which need generic requirements)</a:t>
            </a:r>
          </a:p>
          <a:p>
            <a:pPr lvl="3"/>
            <a:r>
              <a:rPr lang="en-US" altLang="ko-KR" sz="1900" dirty="0"/>
              <a:t>PC1.5 UE for intra-band contiguous CA with or without UL MIMO with 2Tx</a:t>
            </a:r>
          </a:p>
          <a:p>
            <a:pPr lvl="3"/>
            <a:r>
              <a:rPr lang="en-US" altLang="ko-KR" sz="1900" dirty="0"/>
              <a:t>PC1.5 UE for two band inter-band CA with 2Tx and</a:t>
            </a:r>
            <a:r>
              <a:rPr lang="en-US" altLang="ko-KR" sz="1900" dirty="0">
                <a:highlight>
                  <a:srgbClr val="FFFF00"/>
                </a:highlight>
              </a:rPr>
              <a:t>/or </a:t>
            </a:r>
            <a:r>
              <a:rPr lang="en-US" altLang="ko-KR" sz="1900" dirty="0"/>
              <a:t>3Tx for handheld and FWA</a:t>
            </a:r>
          </a:p>
          <a:p>
            <a:pPr lvl="4"/>
            <a:r>
              <a:rPr lang="en-US" altLang="ko-KR" sz="1900" u="sng" dirty="0">
                <a:solidFill>
                  <a:srgbClr val="FF0000"/>
                </a:solidFill>
                <a:highlight>
                  <a:srgbClr val="FFFF00"/>
                </a:highlight>
              </a:rPr>
              <a:t>3Tx specifics: Also PC2?; EN-DC?</a:t>
            </a:r>
          </a:p>
          <a:p>
            <a:pPr lvl="3"/>
            <a:r>
              <a:rPr lang="en-US" altLang="ko-KR" sz="1900" dirty="0"/>
              <a:t>Generic framework of support increasing UE power high limit for inter-band CA HPUE (only for TN) </a:t>
            </a:r>
            <a:r>
              <a:rPr lang="en-US" altLang="ko-KR" sz="1900" u="sng" dirty="0">
                <a:solidFill>
                  <a:srgbClr val="FF0000"/>
                </a:solidFill>
              </a:rPr>
              <a:t>for different power classes</a:t>
            </a:r>
          </a:p>
          <a:p>
            <a:pPr lvl="4"/>
            <a:r>
              <a:rPr lang="en-US" altLang="ko-KR" sz="1900" u="sng" dirty="0">
                <a:solidFill>
                  <a:srgbClr val="FF0000"/>
                </a:solidFill>
              </a:rPr>
              <a:t>Do we need a study phase, e.g.. in 2Q’24 (1 quarter)?</a:t>
            </a:r>
          </a:p>
          <a:p>
            <a:pPr lvl="2"/>
            <a:r>
              <a:rPr lang="en-US" altLang="ko-KR" sz="1900" dirty="0">
                <a:highlight>
                  <a:srgbClr val="FFFF00"/>
                </a:highlight>
              </a:rPr>
              <a:t>Further discussion on other type of HPUE CA band combinations.</a:t>
            </a:r>
          </a:p>
          <a:p>
            <a:pPr lvl="2"/>
            <a:r>
              <a:rPr lang="en-US" altLang="ko-KR" sz="1900" dirty="0">
                <a:highlight>
                  <a:srgbClr val="FFFF00"/>
                </a:highlight>
              </a:rPr>
              <a:t>Further discussion on whether to introduction of HPUE for EN-DC</a:t>
            </a:r>
          </a:p>
          <a:p>
            <a:pPr lvl="2"/>
            <a:r>
              <a:rPr lang="en-US" altLang="ko-KR" sz="1900" dirty="0">
                <a:highlight>
                  <a:srgbClr val="FFFF00"/>
                </a:highlight>
              </a:rPr>
              <a:t>Further discussion on whether to introduce PC1.5 for intra-band </a:t>
            </a:r>
            <a:r>
              <a:rPr lang="en-US" altLang="ko-KR" sz="1900" dirty="0" smtClean="0">
                <a:highlight>
                  <a:srgbClr val="FFFF00"/>
                </a:highlight>
              </a:rPr>
              <a:t>non-contiguous</a:t>
            </a:r>
          </a:p>
          <a:p>
            <a:pPr lvl="2"/>
            <a:endParaRPr lang="en-US" altLang="ko-KR" sz="1900" dirty="0">
              <a:highlight>
                <a:srgbClr val="FFFF00"/>
              </a:highlight>
            </a:endParaRPr>
          </a:p>
          <a:p>
            <a:r>
              <a:rPr lang="en-US" altLang="ko-KR" sz="3500" dirty="0"/>
              <a:t>Power boosting and/or MPR reduction</a:t>
            </a:r>
          </a:p>
          <a:p>
            <a:pPr lvl="1"/>
            <a:r>
              <a:rPr lang="en-US" altLang="ko-KR" sz="2200" dirty="0"/>
              <a:t>References: </a:t>
            </a:r>
            <a:r>
              <a:rPr lang="en-US" altLang="ko-KR" sz="2200" dirty="0">
                <a:hlinkClick r:id="rId2"/>
              </a:rPr>
              <a:t>RP</a:t>
            </a:r>
            <a:r>
              <a:rPr lang="en-US" altLang="ko-KR" sz="2200" dirty="0">
                <a:hlinkClick r:id="rId3"/>
              </a:rPr>
              <a:t>-</a:t>
            </a:r>
            <a:r>
              <a:rPr lang="en-US" altLang="ko-KR" sz="2200" dirty="0">
                <a:hlinkClick r:id="rId4"/>
              </a:rPr>
              <a:t>233918</a:t>
            </a:r>
            <a:endParaRPr lang="en-US" altLang="ko-KR" sz="2200" b="0" dirty="0">
              <a:solidFill>
                <a:srgbClr val="000000"/>
              </a:solidFill>
            </a:endParaRPr>
          </a:p>
          <a:p>
            <a:pPr lvl="1"/>
            <a:r>
              <a:rPr lang="en-US" altLang="ko-KR" sz="2200" dirty="0"/>
              <a:t>Potential objectives:</a:t>
            </a:r>
          </a:p>
          <a:p>
            <a:pPr lvl="2"/>
            <a:r>
              <a:rPr lang="en-US" altLang="ko-KR" sz="1900" dirty="0">
                <a:solidFill>
                  <a:srgbClr val="FF0000"/>
                </a:solidFill>
              </a:rPr>
              <a:t>(Ensure reasonable load) </a:t>
            </a:r>
            <a:r>
              <a:rPr lang="en-US" altLang="ko-KR" sz="1900" dirty="0"/>
              <a:t>Power boosting or MPR reduction for PC2/PC3 with ACLR relaxation with BS indication </a:t>
            </a:r>
            <a:r>
              <a:rPr lang="en-US" altLang="ko-KR" sz="1900" dirty="0">
                <a:solidFill>
                  <a:srgbClr val="FF0000"/>
                </a:solidFill>
                <a:highlight>
                  <a:srgbClr val="FFFF00"/>
                </a:highlight>
              </a:rPr>
              <a:t>(Study on whether and how much the requirement can be relaxed first and how often the power boosting can be done, and at least lower modulation order need be studied and FFS on higher modulation order) </a:t>
            </a:r>
            <a:r>
              <a:rPr lang="en-US" altLang="ko-KR" sz="1900" u="sng" dirty="0">
                <a:solidFill>
                  <a:srgbClr val="FF0000"/>
                </a:solidFill>
              </a:rPr>
              <a:t>for FR1 and FR2</a:t>
            </a:r>
          </a:p>
          <a:p>
            <a:pPr lvl="3"/>
            <a:r>
              <a:rPr lang="en-US" altLang="ko-KR" sz="1900" u="sng" dirty="0">
                <a:solidFill>
                  <a:srgbClr val="FF0000"/>
                </a:solidFill>
              </a:rPr>
              <a:t>A study phase is necessary</a:t>
            </a:r>
          </a:p>
          <a:p>
            <a:pPr lvl="3"/>
            <a:r>
              <a:rPr lang="en-US" altLang="ko-KR" sz="1900" u="sng" dirty="0">
                <a:solidFill>
                  <a:srgbClr val="FF0000"/>
                </a:solidFill>
              </a:rPr>
              <a:t>Is there a need to consider </a:t>
            </a:r>
            <a:r>
              <a:rPr lang="en-US" altLang="ko-KR" sz="1900" u="sng" dirty="0" err="1">
                <a:solidFill>
                  <a:srgbClr val="FF0000"/>
                </a:solidFill>
              </a:rPr>
              <a:t>RedCap</a:t>
            </a:r>
            <a:r>
              <a:rPr lang="en-US" altLang="ko-KR" sz="1900" u="sng" dirty="0">
                <a:solidFill>
                  <a:srgbClr val="FF0000"/>
                </a:solidFill>
              </a:rPr>
              <a:t>?</a:t>
            </a:r>
          </a:p>
          <a:p>
            <a:pPr lvl="2"/>
            <a:r>
              <a:rPr lang="en-US" altLang="ko-KR" sz="1900" dirty="0"/>
              <a:t>MPR reduction for UL </a:t>
            </a:r>
            <a:r>
              <a:rPr lang="en-US" altLang="ko-KR" sz="1900" dirty="0">
                <a:highlight>
                  <a:srgbClr val="FFFF00"/>
                </a:highlight>
              </a:rPr>
              <a:t>contiguous</a:t>
            </a:r>
            <a:r>
              <a:rPr lang="en-US" altLang="ko-KR" sz="1900" dirty="0"/>
              <a:t> CA in </a:t>
            </a:r>
            <a:r>
              <a:rPr lang="en-US" altLang="ko-KR" sz="1900" dirty="0">
                <a:highlight>
                  <a:srgbClr val="FFFF00"/>
                </a:highlight>
              </a:rPr>
              <a:t>FR1/FR2</a:t>
            </a:r>
          </a:p>
          <a:p>
            <a:pPr lvl="3"/>
            <a:r>
              <a:rPr lang="en-US" altLang="ko-KR" sz="1900" u="sng" dirty="0">
                <a:solidFill>
                  <a:srgbClr val="FF0000"/>
                </a:solidFill>
                <a:highlight>
                  <a:srgbClr val="FFFF00"/>
                </a:highlight>
              </a:rPr>
              <a:t>How about a single active UL carrier case when CA is configured?</a:t>
            </a:r>
          </a:p>
          <a:p>
            <a:pPr lvl="1"/>
            <a:endParaRPr lang="ko-KR" altLang="en-US" dirty="0"/>
          </a:p>
        </p:txBody>
      </p:sp>
    </p:spTree>
    <p:extLst>
      <p:ext uri="{BB962C8B-B14F-4D97-AF65-F5344CB8AC3E}">
        <p14:creationId xmlns:p14="http://schemas.microsoft.com/office/powerpoint/2010/main" val="3453819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High power UE for CA/EN-DC in TN</a:t>
            </a:r>
          </a:p>
        </p:txBody>
      </p:sp>
      <p:sp>
        <p:nvSpPr>
          <p:cNvPr id="3" name="내용 개체 틀 2"/>
          <p:cNvSpPr>
            <a:spLocks noGrp="1"/>
          </p:cNvSpPr>
          <p:nvPr>
            <p:ph idx="1"/>
          </p:nvPr>
        </p:nvSpPr>
        <p:spPr>
          <a:xfrm>
            <a:off x="419200" y="1333922"/>
            <a:ext cx="6912768" cy="6611516"/>
          </a:xfrm>
        </p:spPr>
        <p:txBody>
          <a:bodyPr>
            <a:noAutofit/>
          </a:bodyPr>
          <a:lstStyle/>
          <a:p>
            <a:r>
              <a:rPr lang="en-US" altLang="ko-KR" sz="2400" dirty="0"/>
              <a:t>Motivation</a:t>
            </a:r>
          </a:p>
          <a:p>
            <a:pPr marL="761834" lvl="1" indent="0">
              <a:buNone/>
            </a:pPr>
            <a:r>
              <a:rPr lang="en-US" altLang="ko-KR" sz="1800" dirty="0" smtClean="0">
                <a:solidFill>
                  <a:schemeClr val="tx1"/>
                </a:solidFill>
              </a:rPr>
              <a:t>The </a:t>
            </a:r>
            <a:r>
              <a:rPr lang="en-US" altLang="ko-KR" sz="1800" dirty="0" smtClean="0">
                <a:solidFill>
                  <a:schemeClr val="tx1"/>
                </a:solidFill>
              </a:rPr>
              <a:t>followings are </a:t>
            </a:r>
            <a:r>
              <a:rPr lang="en-US" altLang="ko-KR" sz="1800" dirty="0" smtClean="0">
                <a:solidFill>
                  <a:schemeClr val="tx1"/>
                </a:solidFill>
              </a:rPr>
              <a:t>specified as of now.</a:t>
            </a:r>
            <a:endParaRPr lang="en-US" altLang="ko-KR" sz="1800" dirty="0" smtClean="0">
              <a:solidFill>
                <a:schemeClr val="tx1"/>
              </a:solidFill>
            </a:endParaRPr>
          </a:p>
          <a:p>
            <a:pPr lvl="1"/>
            <a:r>
              <a:rPr lang="en-US" altLang="ko-KR" sz="1800" dirty="0" smtClean="0">
                <a:solidFill>
                  <a:schemeClr val="tx1"/>
                </a:solidFill>
              </a:rPr>
              <a:t>For </a:t>
            </a:r>
            <a:r>
              <a:rPr lang="en-US" altLang="ko-KR" sz="1800" dirty="0">
                <a:solidFill>
                  <a:schemeClr val="tx1"/>
                </a:solidFill>
              </a:rPr>
              <a:t>intra-band contiguous CA </a:t>
            </a:r>
            <a:r>
              <a:rPr lang="en-US" altLang="ko-KR" sz="1800" dirty="0" smtClean="0">
                <a:solidFill>
                  <a:schemeClr val="tx1"/>
                </a:solidFill>
              </a:rPr>
              <a:t>in FR1</a:t>
            </a:r>
          </a:p>
          <a:p>
            <a:pPr lvl="2"/>
            <a:r>
              <a:rPr lang="en-US" altLang="ko-KR" sz="1800" dirty="0" smtClean="0">
                <a:solidFill>
                  <a:schemeClr val="tx1"/>
                </a:solidFill>
              </a:rPr>
              <a:t>Up to PC2 UE </a:t>
            </a:r>
            <a:r>
              <a:rPr lang="en-US" altLang="ko-KR" sz="1800" dirty="0" smtClean="0">
                <a:solidFill>
                  <a:schemeClr val="tx1"/>
                </a:solidFill>
              </a:rPr>
              <a:t>is </a:t>
            </a:r>
            <a:r>
              <a:rPr lang="en-US" altLang="ko-KR" sz="1800" dirty="0">
                <a:solidFill>
                  <a:schemeClr val="tx1"/>
                </a:solidFill>
              </a:rPr>
              <a:t>specified with or without UL </a:t>
            </a:r>
            <a:r>
              <a:rPr lang="en-US" altLang="ko-KR" sz="1800" dirty="0" smtClean="0">
                <a:solidFill>
                  <a:schemeClr val="tx1"/>
                </a:solidFill>
              </a:rPr>
              <a:t>MIMO</a:t>
            </a:r>
            <a:endParaRPr lang="en-US" altLang="ko-KR" sz="1800" dirty="0">
              <a:solidFill>
                <a:schemeClr val="tx1"/>
              </a:solidFill>
            </a:endParaRPr>
          </a:p>
          <a:p>
            <a:pPr lvl="1"/>
            <a:r>
              <a:rPr lang="en-US" altLang="ko-KR" sz="1800" dirty="0">
                <a:solidFill>
                  <a:schemeClr val="tx1"/>
                </a:solidFill>
              </a:rPr>
              <a:t>For intra-band </a:t>
            </a:r>
            <a:r>
              <a:rPr lang="en-US" altLang="ko-KR" sz="1800" dirty="0" smtClean="0">
                <a:solidFill>
                  <a:schemeClr val="tx1"/>
                </a:solidFill>
              </a:rPr>
              <a:t>non-contiguous CA </a:t>
            </a:r>
            <a:r>
              <a:rPr lang="en-US" altLang="ko-KR" sz="1800" dirty="0">
                <a:solidFill>
                  <a:schemeClr val="tx1"/>
                </a:solidFill>
              </a:rPr>
              <a:t>in FR1</a:t>
            </a:r>
          </a:p>
          <a:p>
            <a:pPr lvl="2"/>
            <a:r>
              <a:rPr lang="en-US" altLang="ko-KR" sz="1800" dirty="0" smtClean="0">
                <a:solidFill>
                  <a:schemeClr val="tx1"/>
                </a:solidFill>
              </a:rPr>
              <a:t>Up to PC2 UE </a:t>
            </a:r>
            <a:r>
              <a:rPr lang="en-US" altLang="ko-KR" sz="1800" dirty="0">
                <a:solidFill>
                  <a:schemeClr val="tx1"/>
                </a:solidFill>
              </a:rPr>
              <a:t>is specified </a:t>
            </a:r>
            <a:r>
              <a:rPr lang="en-US" altLang="ko-KR" sz="1800" dirty="0" smtClean="0">
                <a:solidFill>
                  <a:schemeClr val="tx1"/>
                </a:solidFill>
              </a:rPr>
              <a:t>without </a:t>
            </a:r>
            <a:r>
              <a:rPr lang="en-US" altLang="ko-KR" sz="1800" dirty="0">
                <a:solidFill>
                  <a:schemeClr val="tx1"/>
                </a:solidFill>
              </a:rPr>
              <a:t>UL MIMO</a:t>
            </a:r>
          </a:p>
          <a:p>
            <a:pPr lvl="1"/>
            <a:r>
              <a:rPr lang="en-US" altLang="ko-KR" sz="1800" dirty="0" smtClean="0">
                <a:solidFill>
                  <a:schemeClr val="tx1"/>
                </a:solidFill>
              </a:rPr>
              <a:t>For inter-band  </a:t>
            </a:r>
            <a:r>
              <a:rPr lang="en-US" altLang="ko-KR" sz="1800" dirty="0">
                <a:solidFill>
                  <a:schemeClr val="tx1"/>
                </a:solidFill>
              </a:rPr>
              <a:t>CA </a:t>
            </a:r>
            <a:r>
              <a:rPr lang="en-US" altLang="ko-KR" sz="1800" dirty="0" smtClean="0">
                <a:solidFill>
                  <a:schemeClr val="tx1"/>
                </a:solidFill>
              </a:rPr>
              <a:t>in FR1</a:t>
            </a:r>
            <a:endParaRPr lang="en-US" altLang="ko-KR" sz="1800" dirty="0">
              <a:solidFill>
                <a:schemeClr val="tx1"/>
              </a:solidFill>
            </a:endParaRPr>
          </a:p>
          <a:p>
            <a:pPr lvl="2"/>
            <a:r>
              <a:rPr lang="en-US" altLang="ko-KR" sz="1800" dirty="0" smtClean="0">
                <a:solidFill>
                  <a:schemeClr val="tx1"/>
                </a:solidFill>
              </a:rPr>
              <a:t>Up to </a:t>
            </a:r>
            <a:r>
              <a:rPr lang="en-US" altLang="ko-KR" sz="1800" dirty="0" smtClean="0">
                <a:solidFill>
                  <a:schemeClr val="tx1"/>
                </a:solidFill>
              </a:rPr>
              <a:t>PC2 is specified without UL MIMO</a:t>
            </a:r>
          </a:p>
          <a:p>
            <a:pPr lvl="2"/>
            <a:r>
              <a:rPr lang="en-US" altLang="ko-KR" sz="1800" dirty="0" smtClean="0">
                <a:solidFill>
                  <a:schemeClr val="tx1"/>
                </a:solidFill>
              </a:rPr>
              <a:t>Up to </a:t>
            </a:r>
            <a:r>
              <a:rPr lang="en-US" altLang="ko-KR" sz="1800" dirty="0" smtClean="0">
                <a:solidFill>
                  <a:schemeClr val="tx1"/>
                </a:solidFill>
              </a:rPr>
              <a:t>PC1.5 is </a:t>
            </a:r>
            <a:r>
              <a:rPr lang="en-US" altLang="ko-KR" sz="1800" dirty="0">
                <a:solidFill>
                  <a:schemeClr val="tx1"/>
                </a:solidFill>
              </a:rPr>
              <a:t>specified </a:t>
            </a:r>
            <a:r>
              <a:rPr lang="en-US" altLang="ko-KR" sz="1800" dirty="0" smtClean="0">
                <a:solidFill>
                  <a:schemeClr val="tx1"/>
                </a:solidFill>
              </a:rPr>
              <a:t>with </a:t>
            </a:r>
            <a:r>
              <a:rPr lang="en-US" altLang="ko-KR" sz="1800" dirty="0">
                <a:solidFill>
                  <a:schemeClr val="tx1"/>
                </a:solidFill>
              </a:rPr>
              <a:t>UL </a:t>
            </a:r>
            <a:r>
              <a:rPr lang="en-US" altLang="ko-KR" sz="1800" dirty="0" smtClean="0">
                <a:solidFill>
                  <a:schemeClr val="tx1"/>
                </a:solidFill>
              </a:rPr>
              <a:t>MIMO </a:t>
            </a:r>
            <a:r>
              <a:rPr lang="en-US" altLang="ko-KR" sz="1800" dirty="0" smtClean="0">
                <a:solidFill>
                  <a:schemeClr val="tx1"/>
                </a:solidFill>
              </a:rPr>
              <a:t>targeting </a:t>
            </a:r>
            <a:r>
              <a:rPr lang="en-US" altLang="ko-KR" sz="1800" dirty="0" smtClean="0">
                <a:solidFill>
                  <a:schemeClr val="tx1"/>
                </a:solidFill>
              </a:rPr>
              <a:t>FWA</a:t>
            </a:r>
            <a:endParaRPr lang="en-US" altLang="ko-KR" sz="1800" dirty="0">
              <a:solidFill>
                <a:schemeClr val="tx1"/>
              </a:solidFill>
            </a:endParaRPr>
          </a:p>
          <a:p>
            <a:pPr lvl="1"/>
            <a:r>
              <a:rPr lang="en-US" altLang="ko-KR" sz="1800" dirty="0">
                <a:solidFill>
                  <a:schemeClr val="tx1"/>
                </a:solidFill>
              </a:rPr>
              <a:t>For inter-band  </a:t>
            </a:r>
            <a:r>
              <a:rPr lang="en-US" altLang="ko-KR" sz="1800" dirty="0" smtClean="0">
                <a:solidFill>
                  <a:schemeClr val="tx1"/>
                </a:solidFill>
              </a:rPr>
              <a:t>EN-DC in FR1 </a:t>
            </a:r>
            <a:endParaRPr lang="en-US" altLang="ko-KR" sz="1800" dirty="0">
              <a:solidFill>
                <a:schemeClr val="tx1"/>
              </a:solidFill>
            </a:endParaRPr>
          </a:p>
          <a:p>
            <a:pPr lvl="2"/>
            <a:r>
              <a:rPr lang="en-US" altLang="ko-KR" sz="1800" dirty="0" smtClean="0">
                <a:solidFill>
                  <a:schemeClr val="tx1"/>
                </a:solidFill>
              </a:rPr>
              <a:t>Up to PC2 UE </a:t>
            </a:r>
            <a:r>
              <a:rPr lang="en-US" altLang="ko-KR" sz="1800" dirty="0">
                <a:solidFill>
                  <a:schemeClr val="tx1"/>
                </a:solidFill>
              </a:rPr>
              <a:t>is specified </a:t>
            </a:r>
            <a:r>
              <a:rPr lang="en-US" altLang="ko-KR" sz="1800" dirty="0" smtClean="0">
                <a:solidFill>
                  <a:schemeClr val="tx1"/>
                </a:solidFill>
              </a:rPr>
              <a:t>without </a:t>
            </a:r>
            <a:r>
              <a:rPr lang="en-US" altLang="ko-KR" sz="1800" dirty="0">
                <a:solidFill>
                  <a:schemeClr val="tx1"/>
                </a:solidFill>
              </a:rPr>
              <a:t>UL </a:t>
            </a:r>
            <a:r>
              <a:rPr lang="en-US" altLang="ko-KR" sz="1800" dirty="0" smtClean="0">
                <a:solidFill>
                  <a:schemeClr val="tx1"/>
                </a:solidFill>
              </a:rPr>
              <a:t>MIMO </a:t>
            </a:r>
          </a:p>
          <a:p>
            <a:pPr lvl="2"/>
            <a:r>
              <a:rPr lang="en-US" altLang="ko-KR" sz="1800" dirty="0" smtClean="0">
                <a:solidFill>
                  <a:schemeClr val="tx1"/>
                </a:solidFill>
              </a:rPr>
              <a:t>Up to </a:t>
            </a:r>
            <a:r>
              <a:rPr lang="en-US" altLang="ko-KR" sz="1800" dirty="0">
                <a:solidFill>
                  <a:schemeClr val="tx1"/>
                </a:solidFill>
              </a:rPr>
              <a:t>PC2 is specified </a:t>
            </a:r>
            <a:r>
              <a:rPr lang="en-US" altLang="ko-KR" sz="1800" dirty="0" smtClean="0">
                <a:solidFill>
                  <a:schemeClr val="tx1"/>
                </a:solidFill>
              </a:rPr>
              <a:t>with </a:t>
            </a:r>
            <a:r>
              <a:rPr lang="en-US" altLang="ko-KR" sz="1800" dirty="0">
                <a:solidFill>
                  <a:schemeClr val="tx1"/>
                </a:solidFill>
              </a:rPr>
              <a:t>UL </a:t>
            </a:r>
            <a:r>
              <a:rPr lang="en-US" altLang="ko-KR" sz="1800" dirty="0" smtClean="0">
                <a:solidFill>
                  <a:schemeClr val="tx1"/>
                </a:solidFill>
              </a:rPr>
              <a:t>MIMO </a:t>
            </a:r>
            <a:r>
              <a:rPr lang="en-US" altLang="ko-KR" sz="1800" dirty="0" smtClean="0">
                <a:solidFill>
                  <a:schemeClr val="tx1"/>
                </a:solidFill>
              </a:rPr>
              <a:t>targeting </a:t>
            </a:r>
            <a:r>
              <a:rPr lang="en-US" altLang="ko-KR" sz="1800" dirty="0" smtClean="0">
                <a:solidFill>
                  <a:schemeClr val="tx1"/>
                </a:solidFill>
              </a:rPr>
              <a:t>FWA</a:t>
            </a:r>
          </a:p>
          <a:p>
            <a:pPr lvl="1"/>
            <a:r>
              <a:rPr lang="en-US" altLang="ko-KR" sz="1800" dirty="0" smtClean="0">
                <a:solidFill>
                  <a:schemeClr val="tx1"/>
                </a:solidFill>
              </a:rPr>
              <a:t>UE </a:t>
            </a:r>
            <a:r>
              <a:rPr lang="en-US" altLang="ko-KR" sz="1800" dirty="0">
                <a:solidFill>
                  <a:schemeClr val="tx1"/>
                </a:solidFill>
              </a:rPr>
              <a:t>power high limit for inter-band CA </a:t>
            </a:r>
            <a:endParaRPr lang="en-US" altLang="ko-KR" sz="1800" dirty="0" smtClean="0">
              <a:solidFill>
                <a:schemeClr val="tx1"/>
              </a:solidFill>
            </a:endParaRPr>
          </a:p>
          <a:p>
            <a:pPr marL="761834" lvl="1" indent="0">
              <a:buNone/>
            </a:pPr>
            <a:endParaRPr lang="en-US" altLang="ko-KR" sz="1800" dirty="0" smtClean="0">
              <a:solidFill>
                <a:schemeClr val="tx1"/>
              </a:solidFill>
            </a:endParaRPr>
          </a:p>
          <a:p>
            <a:pPr marL="761834" lvl="1" indent="0">
              <a:buNone/>
            </a:pPr>
            <a:r>
              <a:rPr lang="en-US" altLang="ko-KR" sz="1800" dirty="0" smtClean="0">
                <a:solidFill>
                  <a:schemeClr val="tx1"/>
                </a:solidFill>
              </a:rPr>
              <a:t>Further coverage enhancement </a:t>
            </a:r>
            <a:r>
              <a:rPr lang="en-US" altLang="ko-KR" sz="1800" dirty="0" smtClean="0">
                <a:solidFill>
                  <a:schemeClr val="tx1"/>
                </a:solidFill>
              </a:rPr>
              <a:t>requirement is </a:t>
            </a:r>
            <a:r>
              <a:rPr lang="en-US" altLang="ko-KR" sz="1800" dirty="0" smtClean="0">
                <a:solidFill>
                  <a:schemeClr val="tx1"/>
                </a:solidFill>
              </a:rPr>
              <a:t>needed with </a:t>
            </a:r>
            <a:r>
              <a:rPr lang="en-US" altLang="ko-KR" sz="1800" dirty="0" smtClean="0">
                <a:solidFill>
                  <a:schemeClr val="tx1"/>
                </a:solidFill>
              </a:rPr>
              <a:t>high </a:t>
            </a:r>
            <a:r>
              <a:rPr lang="en-US" altLang="ko-KR" sz="1800" dirty="0" smtClean="0">
                <a:solidFill>
                  <a:schemeClr val="tx1"/>
                </a:solidFill>
              </a:rPr>
              <a:t>power UE for CA/EN-DC in TN.</a:t>
            </a:r>
            <a:endParaRPr lang="en-US" altLang="ko-KR" sz="1800" dirty="0">
              <a:solidFill>
                <a:schemeClr val="tx1"/>
              </a:solidFill>
            </a:endParaRPr>
          </a:p>
          <a:p>
            <a:pPr lvl="1"/>
            <a:endParaRPr lang="en-US" altLang="ko-KR" sz="1800" dirty="0">
              <a:solidFill>
                <a:schemeClr val="tx1"/>
              </a:solidFill>
            </a:endParaRPr>
          </a:p>
        </p:txBody>
      </p:sp>
      <p:sp>
        <p:nvSpPr>
          <p:cNvPr id="4" name="내용 개체 틀 2"/>
          <p:cNvSpPr txBox="1">
            <a:spLocks/>
          </p:cNvSpPr>
          <p:nvPr/>
        </p:nvSpPr>
        <p:spPr bwMode="auto">
          <a:xfrm>
            <a:off x="7452312" y="1333922"/>
            <a:ext cx="7368488" cy="661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noAutofit/>
          </a:bodyPr>
          <a:lstStyle>
            <a:lvl1pPr marL="565029" indent="-565029" algn="l" defTabSz="1517321" rtl="0" eaLnBrk="0" fontAlgn="base" latinLnBrk="1" hangingPunct="0">
              <a:spcBef>
                <a:spcPct val="20000"/>
              </a:spcBef>
              <a:spcAft>
                <a:spcPct val="0"/>
              </a:spcAft>
              <a:buFont typeface="Arial" panose="020B0604020202020204" pitchFamily="34" charset="0"/>
              <a:buChar char="•"/>
              <a:defRPr sz="3733" b="1" kern="1200">
                <a:solidFill>
                  <a:srgbClr val="0067A6"/>
                </a:solidFill>
                <a:latin typeface="Arial" panose="020B0604020202020204" pitchFamily="34" charset="0"/>
                <a:ea typeface="LG스마트체 Regular" panose="020B0600000101010101" pitchFamily="50" charset="-127"/>
                <a:cs typeface="Arial" panose="020B0604020202020204" pitchFamily="34" charset="0"/>
              </a:defRPr>
            </a:lvl1pPr>
            <a:lvl2pPr marL="1231632" indent="-469798" algn="l" defTabSz="1517321" rtl="0" eaLnBrk="0" fontAlgn="base" latinLnBrk="1" hangingPunct="0">
              <a:spcBef>
                <a:spcPct val="20000"/>
              </a:spcBef>
              <a:spcAft>
                <a:spcPct val="0"/>
              </a:spcAft>
              <a:buFont typeface="Arial" panose="020B0604020202020204" pitchFamily="34" charset="0"/>
              <a:buChar char="–"/>
              <a:defRPr sz="2666"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898238" indent="-374569" algn="l" defTabSz="1517321" rtl="0" eaLnBrk="0" fontAlgn="base" latinLnBrk="1" hangingPunct="0">
              <a:spcBef>
                <a:spcPct val="20000"/>
              </a:spcBef>
              <a:spcAft>
                <a:spcPct val="0"/>
              </a:spcAft>
              <a:buFont typeface="Arial" panose="020B0604020202020204" pitchFamily="34" charset="0"/>
              <a:buChar char="•"/>
              <a:defRPr sz="24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2660074" indent="-374569" algn="l" defTabSz="1517321" rtl="0" eaLnBrk="0" fontAlgn="base" latinLnBrk="1" hangingPunct="0">
              <a:spcBef>
                <a:spcPct val="20000"/>
              </a:spcBef>
              <a:spcAft>
                <a:spcPct val="0"/>
              </a:spcAft>
              <a:buFont typeface="Arial" panose="020B0604020202020204" pitchFamily="34" charset="0"/>
              <a:buChar char="–"/>
              <a:defRPr sz="2133"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3421909" indent="-374569" algn="l" defTabSz="1517321" rtl="0" eaLnBrk="0" fontAlgn="base" latinLnBrk="1" hangingPunct="0">
              <a:spcBef>
                <a:spcPct val="20000"/>
              </a:spcBef>
              <a:spcAft>
                <a:spcPct val="0"/>
              </a:spcAft>
              <a:buFont typeface="Arial" panose="020B0604020202020204" pitchFamily="34" charset="0"/>
              <a:buChar char="»"/>
              <a:defRPr sz="2133"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4188184"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6pPr>
            <a:lvl7pPr marL="494967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7pPr>
            <a:lvl8pPr marL="571116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8pPr>
            <a:lvl9pPr marL="6472648"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9pPr>
          </a:lstStyle>
          <a:p>
            <a:pPr marL="565029" lvl="1" indent="-565029">
              <a:buFont typeface="Arial" panose="020B0604020202020204" pitchFamily="34" charset="0"/>
              <a:buChar char="•"/>
            </a:pPr>
            <a:r>
              <a:rPr kumimoji="0" lang="en-US" altLang="ko-KR" sz="2400" b="1" smtClean="0">
                <a:solidFill>
                  <a:srgbClr val="0067A6"/>
                </a:solidFill>
              </a:rPr>
              <a:t>Proposed Objectives</a:t>
            </a:r>
            <a:endParaRPr kumimoji="0" lang="en-US" altLang="ko-KR" sz="2400" b="1" dirty="0" smtClean="0">
              <a:solidFill>
                <a:srgbClr val="0067A6"/>
              </a:solidFill>
            </a:endParaRPr>
          </a:p>
          <a:p>
            <a:pPr lvl="1"/>
            <a:r>
              <a:rPr kumimoji="0" lang="en-US" altLang="ko-KR" sz="1800" dirty="0" smtClean="0">
                <a:solidFill>
                  <a:schemeClr val="tx1"/>
                </a:solidFill>
              </a:rPr>
              <a:t>PC 1.5 UE for intra-band contiguous CA with or without UL MIMO with 2Tx</a:t>
            </a:r>
          </a:p>
          <a:p>
            <a:pPr lvl="1"/>
            <a:r>
              <a:rPr kumimoji="0" lang="en-US" altLang="ko-KR" sz="1800" dirty="0" smtClean="0">
                <a:solidFill>
                  <a:schemeClr val="tx1"/>
                </a:solidFill>
              </a:rPr>
              <a:t>PC 1.5 UE for intra-band non-contiguous CA without UL MIMO with 2Tx</a:t>
            </a:r>
          </a:p>
          <a:p>
            <a:pPr lvl="1"/>
            <a:r>
              <a:rPr kumimoji="0" lang="en-US" altLang="ko-KR" sz="1800" dirty="0" smtClean="0">
                <a:solidFill>
                  <a:schemeClr val="tx1"/>
                </a:solidFill>
              </a:rPr>
              <a:t>PC 1.5 UE for inter-band CA with 3Tx</a:t>
            </a:r>
          </a:p>
          <a:p>
            <a:pPr lvl="1"/>
            <a:r>
              <a:rPr kumimoji="0" lang="en-US" altLang="ko-KR" sz="1800" dirty="0" smtClean="0">
                <a:solidFill>
                  <a:schemeClr val="tx1"/>
                </a:solidFill>
              </a:rPr>
              <a:t>PC 1.5 UE for inter-band EN-DC with 3Tx</a:t>
            </a:r>
          </a:p>
          <a:p>
            <a:pPr lvl="1"/>
            <a:r>
              <a:rPr kumimoji="0" lang="en-US" altLang="ko-KR" sz="1800" dirty="0" smtClean="0">
                <a:solidFill>
                  <a:schemeClr val="tx1"/>
                </a:solidFill>
              </a:rPr>
              <a:t>Targeting UE type</a:t>
            </a:r>
          </a:p>
          <a:p>
            <a:pPr lvl="2"/>
            <a:r>
              <a:rPr kumimoji="0" lang="en-US" altLang="ko-KR" sz="1800" dirty="0" smtClean="0">
                <a:solidFill>
                  <a:schemeClr val="tx1"/>
                </a:solidFill>
              </a:rPr>
              <a:t>Handheld, non-handheld</a:t>
            </a:r>
          </a:p>
          <a:p>
            <a:pPr lvl="1"/>
            <a:r>
              <a:rPr kumimoji="0" lang="en-US" altLang="ko-KR" sz="1800" dirty="0" smtClean="0">
                <a:solidFill>
                  <a:schemeClr val="tx1"/>
                </a:solidFill>
              </a:rPr>
              <a:t>Generic framework of support increasing UE power high limit for inter-band CA HPUE (only for TN) for different power classes</a:t>
            </a:r>
            <a:endParaRPr kumimoji="0" lang="en-US" altLang="ko-KR" sz="1800" dirty="0">
              <a:solidFill>
                <a:schemeClr val="tx1"/>
              </a:solidFill>
            </a:endParaRPr>
          </a:p>
        </p:txBody>
      </p:sp>
    </p:spTree>
    <p:extLst>
      <p:ext uri="{BB962C8B-B14F-4D97-AF65-F5344CB8AC3E}">
        <p14:creationId xmlns:p14="http://schemas.microsoft.com/office/powerpoint/2010/main" val="1966799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Power boosting and/or MPR reduction</a:t>
            </a:r>
          </a:p>
        </p:txBody>
      </p:sp>
      <p:sp>
        <p:nvSpPr>
          <p:cNvPr id="3" name="내용 개체 틀 2"/>
          <p:cNvSpPr>
            <a:spLocks noGrp="1"/>
          </p:cNvSpPr>
          <p:nvPr>
            <p:ph idx="1"/>
          </p:nvPr>
        </p:nvSpPr>
        <p:spPr>
          <a:xfrm>
            <a:off x="419200" y="1333922"/>
            <a:ext cx="6552728" cy="6611516"/>
          </a:xfrm>
        </p:spPr>
        <p:txBody>
          <a:bodyPr/>
          <a:lstStyle/>
          <a:p>
            <a:r>
              <a:rPr lang="en-US" altLang="ko-KR" sz="2400" dirty="0"/>
              <a:t>Motivation</a:t>
            </a:r>
          </a:p>
          <a:p>
            <a:pPr lvl="1"/>
            <a:r>
              <a:rPr lang="en-US" altLang="ko-KR" sz="2000" dirty="0" smtClean="0">
                <a:solidFill>
                  <a:schemeClr val="tx1"/>
                </a:solidFill>
              </a:rPr>
              <a:t>As of now, </a:t>
            </a:r>
            <a:r>
              <a:rPr lang="en-US" altLang="ko-KR" sz="2000" dirty="0" smtClean="0">
                <a:solidFill>
                  <a:schemeClr val="tx1"/>
                </a:solidFill>
              </a:rPr>
              <a:t>power boosting is defined for Pi/2 BPSK and QPSK for PC3 in FR1 single carrier considering FDSS</a:t>
            </a:r>
          </a:p>
          <a:p>
            <a:pPr lvl="1"/>
            <a:r>
              <a:rPr lang="en-US" altLang="ko-KR" sz="2000" dirty="0" smtClean="0">
                <a:solidFill>
                  <a:schemeClr val="tx1"/>
                </a:solidFill>
              </a:rPr>
              <a:t>To enhance UL coverage, power boosting and/or MPR reduction are needed in FR1 with ACLR relaxation for a single carrier and UL contiguous CA</a:t>
            </a:r>
          </a:p>
          <a:p>
            <a:pPr lvl="1"/>
            <a:r>
              <a:rPr lang="en-US" altLang="ko-KR" sz="2000" dirty="0" smtClean="0">
                <a:solidFill>
                  <a:schemeClr val="tx1"/>
                </a:solidFill>
              </a:rPr>
              <a:t>Propose to focus on </a:t>
            </a:r>
            <a:r>
              <a:rPr lang="en-US" altLang="ko-KR" sz="2000" dirty="0" smtClean="0">
                <a:solidFill>
                  <a:schemeClr val="tx1"/>
                </a:solidFill>
              </a:rPr>
              <a:t>FR1 only </a:t>
            </a:r>
            <a:r>
              <a:rPr lang="en-US" altLang="ko-KR" sz="2000" dirty="0" smtClean="0">
                <a:solidFill>
                  <a:schemeClr val="tx1"/>
                </a:solidFill>
              </a:rPr>
              <a:t>considering work load and commercial deployment</a:t>
            </a:r>
          </a:p>
          <a:p>
            <a:pPr marL="761834" lvl="1" indent="0">
              <a:buNone/>
            </a:pPr>
            <a:endParaRPr lang="en-US" altLang="ko-KR" sz="2000" dirty="0" smtClean="0">
              <a:solidFill>
                <a:schemeClr val="tx1"/>
              </a:solidFill>
            </a:endParaRPr>
          </a:p>
          <a:p>
            <a:pPr marL="761834" lvl="1" indent="0">
              <a:buNone/>
            </a:pPr>
            <a:r>
              <a:rPr lang="en-US" altLang="ko-KR" sz="2000" dirty="0" smtClean="0">
                <a:solidFill>
                  <a:schemeClr val="tx1"/>
                </a:solidFill>
              </a:rPr>
              <a:t>Further </a:t>
            </a:r>
            <a:r>
              <a:rPr lang="en-US" altLang="ko-KR" sz="2000" dirty="0">
                <a:solidFill>
                  <a:schemeClr val="tx1"/>
                </a:solidFill>
              </a:rPr>
              <a:t>coverage </a:t>
            </a:r>
            <a:r>
              <a:rPr lang="en-US" altLang="ko-KR" sz="2000" dirty="0" smtClean="0">
                <a:solidFill>
                  <a:schemeClr val="tx1"/>
                </a:solidFill>
              </a:rPr>
              <a:t>enhancement requirement </a:t>
            </a:r>
            <a:r>
              <a:rPr lang="en-US" altLang="ko-KR" sz="2000" dirty="0">
                <a:solidFill>
                  <a:schemeClr val="tx1"/>
                </a:solidFill>
              </a:rPr>
              <a:t>is needed with </a:t>
            </a:r>
            <a:r>
              <a:rPr lang="en-US" altLang="ko-KR" sz="2000" dirty="0" smtClean="0">
                <a:solidFill>
                  <a:schemeClr val="tx1"/>
                </a:solidFill>
              </a:rPr>
              <a:t>Power boosting and/or MPR reduction</a:t>
            </a:r>
            <a:endParaRPr lang="en-US" altLang="ko-KR" sz="2000" dirty="0">
              <a:solidFill>
                <a:schemeClr val="tx1"/>
              </a:solidFill>
            </a:endParaRPr>
          </a:p>
          <a:p>
            <a:pPr lvl="1"/>
            <a:endParaRPr lang="en-US" altLang="ko-KR" sz="2000" dirty="0" smtClean="0">
              <a:solidFill>
                <a:schemeClr val="tx1"/>
              </a:solidFill>
            </a:endParaRPr>
          </a:p>
          <a:p>
            <a:pPr lvl="1"/>
            <a:endParaRPr lang="en-US" altLang="ko-KR" sz="2400" dirty="0" smtClean="0"/>
          </a:p>
        </p:txBody>
      </p:sp>
      <p:sp>
        <p:nvSpPr>
          <p:cNvPr id="5" name="내용 개체 틀 2"/>
          <p:cNvSpPr txBox="1">
            <a:spLocks/>
          </p:cNvSpPr>
          <p:nvPr/>
        </p:nvSpPr>
        <p:spPr bwMode="auto">
          <a:xfrm>
            <a:off x="7403976" y="1332820"/>
            <a:ext cx="7200800" cy="661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565029" indent="-565029" algn="l" defTabSz="1517321" rtl="0" eaLnBrk="0" fontAlgn="base" latinLnBrk="1" hangingPunct="0">
              <a:spcBef>
                <a:spcPct val="20000"/>
              </a:spcBef>
              <a:spcAft>
                <a:spcPct val="0"/>
              </a:spcAft>
              <a:buFont typeface="Arial" panose="020B0604020202020204" pitchFamily="34" charset="0"/>
              <a:buChar char="•"/>
              <a:defRPr sz="3733" b="1" kern="1200">
                <a:solidFill>
                  <a:srgbClr val="0067A6"/>
                </a:solidFill>
                <a:latin typeface="Arial" panose="020B0604020202020204" pitchFamily="34" charset="0"/>
                <a:ea typeface="LG스마트체 Regular" panose="020B0600000101010101" pitchFamily="50" charset="-127"/>
                <a:cs typeface="Arial" panose="020B0604020202020204" pitchFamily="34" charset="0"/>
              </a:defRPr>
            </a:lvl1pPr>
            <a:lvl2pPr marL="1231632" indent="-469798" algn="l" defTabSz="1517321" rtl="0" eaLnBrk="0" fontAlgn="base" latinLnBrk="1" hangingPunct="0">
              <a:spcBef>
                <a:spcPct val="20000"/>
              </a:spcBef>
              <a:spcAft>
                <a:spcPct val="0"/>
              </a:spcAft>
              <a:buFont typeface="Arial" panose="020B0604020202020204" pitchFamily="34" charset="0"/>
              <a:buChar char="–"/>
              <a:defRPr sz="2666"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898238" indent="-374569" algn="l" defTabSz="1517321" rtl="0" eaLnBrk="0" fontAlgn="base" latinLnBrk="1" hangingPunct="0">
              <a:spcBef>
                <a:spcPct val="20000"/>
              </a:spcBef>
              <a:spcAft>
                <a:spcPct val="0"/>
              </a:spcAft>
              <a:buFont typeface="Arial" panose="020B0604020202020204" pitchFamily="34" charset="0"/>
              <a:buChar char="•"/>
              <a:defRPr sz="24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2660074" indent="-374569" algn="l" defTabSz="1517321" rtl="0" eaLnBrk="0" fontAlgn="base" latinLnBrk="1" hangingPunct="0">
              <a:spcBef>
                <a:spcPct val="20000"/>
              </a:spcBef>
              <a:spcAft>
                <a:spcPct val="0"/>
              </a:spcAft>
              <a:buFont typeface="Arial" panose="020B0604020202020204" pitchFamily="34" charset="0"/>
              <a:buChar char="–"/>
              <a:defRPr sz="2133"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3421909" indent="-374569" algn="l" defTabSz="1517321" rtl="0" eaLnBrk="0" fontAlgn="base" latinLnBrk="1" hangingPunct="0">
              <a:spcBef>
                <a:spcPct val="20000"/>
              </a:spcBef>
              <a:spcAft>
                <a:spcPct val="0"/>
              </a:spcAft>
              <a:buFont typeface="Arial" panose="020B0604020202020204" pitchFamily="34" charset="0"/>
              <a:buChar char="»"/>
              <a:defRPr sz="2133"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4188184"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6pPr>
            <a:lvl7pPr marL="494967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7pPr>
            <a:lvl8pPr marL="5711162"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8pPr>
            <a:lvl9pPr marL="6472648" indent="-380745" algn="l" defTabSz="1522976" rtl="0" eaLnBrk="1" latinLnBrk="1" hangingPunct="1">
              <a:spcBef>
                <a:spcPct val="20000"/>
              </a:spcBef>
              <a:buFont typeface="Arial" pitchFamily="34" charset="0"/>
              <a:buChar char="•"/>
              <a:defRPr sz="3333" kern="1200">
                <a:solidFill>
                  <a:schemeClr val="tx1"/>
                </a:solidFill>
                <a:latin typeface="+mn-lt"/>
                <a:ea typeface="+mn-ea"/>
                <a:cs typeface="+mn-cs"/>
              </a:defRPr>
            </a:lvl9pPr>
          </a:lstStyle>
          <a:p>
            <a:r>
              <a:rPr kumimoji="0" lang="en-US" altLang="ko-KR" sz="2400" dirty="0" smtClean="0"/>
              <a:t>Proposed Objectives</a:t>
            </a:r>
          </a:p>
          <a:p>
            <a:pPr lvl="1"/>
            <a:r>
              <a:rPr kumimoji="0" lang="en-US" altLang="ko-KR" sz="2000" dirty="0" smtClean="0">
                <a:solidFill>
                  <a:schemeClr val="tx1"/>
                </a:solidFill>
              </a:rPr>
              <a:t>Study FR1 ACLR relaxation to be allowed for power boosting and/or MPR reduction </a:t>
            </a:r>
          </a:p>
          <a:p>
            <a:pPr lvl="1"/>
            <a:r>
              <a:rPr kumimoji="0" lang="en-US" altLang="ko-KR" sz="2000" dirty="0" smtClean="0">
                <a:solidFill>
                  <a:schemeClr val="tx1"/>
                </a:solidFill>
              </a:rPr>
              <a:t>Then, specify the power boosting and/or MPR reduction in FR1 with the ACLR relaxation</a:t>
            </a:r>
          </a:p>
          <a:p>
            <a:pPr lvl="2"/>
            <a:r>
              <a:rPr kumimoji="0" lang="en-US" altLang="ko-KR" sz="1800" dirty="0" smtClean="0">
                <a:solidFill>
                  <a:schemeClr val="tx1"/>
                </a:solidFill>
              </a:rPr>
              <a:t>PC3 and PC2 in a single carrier</a:t>
            </a:r>
          </a:p>
          <a:p>
            <a:pPr lvl="2"/>
            <a:r>
              <a:rPr kumimoji="0" lang="en-US" altLang="ko-KR" sz="1800" dirty="0" smtClean="0">
                <a:solidFill>
                  <a:schemeClr val="tx1"/>
                </a:solidFill>
              </a:rPr>
              <a:t>PC3 and PC2 in UL contiguous </a:t>
            </a:r>
            <a:r>
              <a:rPr kumimoji="0" lang="en-US" altLang="ko-KR" sz="1800" dirty="0" smtClean="0">
                <a:solidFill>
                  <a:schemeClr val="tx1"/>
                </a:solidFill>
              </a:rPr>
              <a:t>CA / a </a:t>
            </a:r>
            <a:r>
              <a:rPr kumimoji="0" lang="en-US" altLang="ko-KR" sz="1800" dirty="0" smtClean="0">
                <a:solidFill>
                  <a:schemeClr val="tx1"/>
                </a:solidFill>
              </a:rPr>
              <a:t>single active UL carrier</a:t>
            </a:r>
          </a:p>
          <a:p>
            <a:pPr lvl="1"/>
            <a:r>
              <a:rPr kumimoji="0" lang="en-US" altLang="ko-KR" sz="2000" dirty="0" smtClean="0">
                <a:solidFill>
                  <a:schemeClr val="tx1"/>
                </a:solidFill>
              </a:rPr>
              <a:t>FR2 requirement </a:t>
            </a:r>
            <a:r>
              <a:rPr kumimoji="0" lang="en-US" altLang="ko-KR" sz="2000" dirty="0" smtClean="0">
                <a:solidFill>
                  <a:schemeClr val="tx1"/>
                </a:solidFill>
              </a:rPr>
              <a:t>can be </a:t>
            </a:r>
            <a:r>
              <a:rPr kumimoji="0" lang="en-US" altLang="ko-KR" sz="2000" dirty="0" smtClean="0">
                <a:solidFill>
                  <a:schemeClr val="tx1"/>
                </a:solidFill>
              </a:rPr>
              <a:t>considered after </a:t>
            </a:r>
            <a:r>
              <a:rPr kumimoji="0" lang="en-US" altLang="ko-KR" sz="2000" dirty="0">
                <a:solidFill>
                  <a:schemeClr val="tx1"/>
                </a:solidFill>
              </a:rPr>
              <a:t>FR1 requirement is completed, </a:t>
            </a:r>
            <a:endParaRPr kumimoji="0" lang="ko-KR" altLang="en-US" sz="2000" dirty="0">
              <a:solidFill>
                <a:schemeClr val="tx1"/>
              </a:solidFill>
            </a:endParaRPr>
          </a:p>
        </p:txBody>
      </p:sp>
    </p:spTree>
    <p:extLst>
      <p:ext uri="{BB962C8B-B14F-4D97-AF65-F5344CB8AC3E}">
        <p14:creationId xmlns:p14="http://schemas.microsoft.com/office/powerpoint/2010/main" val="3749250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28976</TotalTime>
  <Words>579</Words>
  <Application>Microsoft Office PowerPoint</Application>
  <PresentationFormat>사용자 지정</PresentationFormat>
  <Paragraphs>60</Paragraphs>
  <Slides>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4</vt:i4>
      </vt:variant>
    </vt:vector>
  </HeadingPairs>
  <TitlesOfParts>
    <vt:vector size="10" baseType="lpstr">
      <vt:lpstr>LG스마트체 Bold</vt:lpstr>
      <vt:lpstr>LG스마트체 Regular</vt:lpstr>
      <vt:lpstr>굴림</vt:lpstr>
      <vt:lpstr>맑은 고딕</vt:lpstr>
      <vt:lpstr>Arial</vt:lpstr>
      <vt:lpstr>Office 테마</vt:lpstr>
      <vt:lpstr>Proposals on Rel-19 RAN4-led UE RF</vt:lpstr>
      <vt:lpstr>Topics on UE RF Enhancement</vt:lpstr>
      <vt:lpstr>High power UE for CA/EN-DC in TN</vt:lpstr>
      <vt:lpstr>Power boosting and/or MPR reduction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cp:lastModifiedBy>
  <cp:revision>2211</cp:revision>
  <dcterms:created xsi:type="dcterms:W3CDTF">2016-10-11T04:12:52Z</dcterms:created>
  <dcterms:modified xsi:type="dcterms:W3CDTF">2024-03-11T14:16:28Z</dcterms:modified>
</cp:coreProperties>
</file>