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0" r:id="rId2"/>
    <p:sldMasterId id="2147483685" r:id="rId3"/>
    <p:sldMasterId id="2147483688" r:id="rId4"/>
    <p:sldMasterId id="2147483707" r:id="rId5"/>
  </p:sldMasterIdLst>
  <p:notesMasterIdLst>
    <p:notesMasterId r:id="rId10"/>
  </p:notesMasterIdLst>
  <p:handoutMasterIdLst>
    <p:handoutMasterId r:id="rId11"/>
  </p:handoutMasterIdLst>
  <p:sldIdLst>
    <p:sldId id="9730" r:id="rId6"/>
    <p:sldId id="11090763" r:id="rId7"/>
    <p:sldId id="11090776" r:id="rId8"/>
    <p:sldId id="1109077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FECA"/>
    <a:srgbClr val="C9FFE9"/>
    <a:srgbClr val="014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80920" autoAdjust="0"/>
  </p:normalViewPr>
  <p:slideViewPr>
    <p:cSldViewPr snapToGrid="0">
      <p:cViewPr varScale="1">
        <p:scale>
          <a:sx n="58" d="100"/>
          <a:sy n="58" d="100"/>
        </p:scale>
        <p:origin x="11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7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8075F64-C15E-82F9-7855-FAE7AAF269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07520A-3322-8ABC-B6F9-27BB0D049B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B05BC-65C9-4958-B5AF-94B21643E3A5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52766A-3D78-9B68-9009-F7692AADCB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DAF8BA-1C52-F07F-1DE5-590CEC16750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B853D-B732-43A4-B8B0-3E4130E84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43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F0856-A199-4DCF-A07E-B46EAC843CEB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041AC-2742-4C26-86F9-8D2EC67D4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48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F041AC-2742-4C26-86F9-8D2EC67D4F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45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3775" y="6915150"/>
            <a:ext cx="7951788" cy="56578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314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1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854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204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93B6CB2D-6AC8-9C9A-8621-EF4C840CD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38" y="1124841"/>
            <a:ext cx="11174641" cy="528036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63166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93B6CB2D-6AC8-9C9A-8621-EF4C840CD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38" y="1124841"/>
            <a:ext cx="11174641" cy="528036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3490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001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70" y="6315318"/>
            <a:ext cx="18716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557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659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485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6D55-10F7-4D7E-9EC5-462535082E51}" type="datetime1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477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6A01E-5075-4E14-ADB1-4457A4D03C74}" type="datetime1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29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7732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5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972032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92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4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226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80240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0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20538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155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238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72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266704"/>
            <a:ext cx="8776564" cy="427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301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84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09600" y="273376"/>
            <a:ext cx="10972800" cy="72673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214422"/>
            <a:ext cx="10972800" cy="51435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1461" y="1071546"/>
            <a:ext cx="11144328" cy="1588"/>
          </a:xfrm>
          <a:prstGeom prst="line">
            <a:avLst/>
          </a:prstGeom>
          <a:ln w="28575" cmpd="dbl">
            <a:solidFill>
              <a:srgbClr val="0330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881F81A-D3D6-4305-BF73-D95A980360B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450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6" descr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0124" y="190917"/>
            <a:ext cx="2384906" cy="539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背景1.jpg" descr="背景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" y="0"/>
            <a:ext cx="12190616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287566" y="647976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849871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6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599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93" r:id="rId5"/>
    <p:sldLayoutId id="2147483696" r:id="rId6"/>
    <p:sldLayoutId id="2147483699" r:id="rId7"/>
    <p:sldLayoutId id="2147483700" r:id="rId8"/>
    <p:sldLayoutId id="2147483704" r:id="rId9"/>
    <p:sldLayoutId id="2147483706" r:id="rId10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500"/>
          <a:stretch>
            <a:fillRect/>
          </a:stretch>
        </p:blipFill>
        <p:spPr>
          <a:xfrm>
            <a:off x="0" y="4657092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8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98" r:id="rId3"/>
    <p:sldLayoutId id="2147483702" r:id="rId4"/>
    <p:sldLayoutId id="2147483703" r:id="rId5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30" y="239211"/>
            <a:ext cx="2338607" cy="26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2592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8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5031DC-381E-38B3-4407-DBA8613E9427}"/>
              </a:ext>
            </a:extLst>
          </p:cNvPr>
          <p:cNvSpPr txBox="1"/>
          <p:nvPr/>
        </p:nvSpPr>
        <p:spPr>
          <a:xfrm>
            <a:off x="947138" y="3181818"/>
            <a:ext cx="98548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/>
              <a:t>Views</a:t>
            </a:r>
            <a:r>
              <a:rPr lang="zh-CN" altLang="en-US" sz="4800" b="1" dirty="0"/>
              <a:t> on 6G </a:t>
            </a:r>
            <a:r>
              <a:rPr lang="en-US" altLang="zh-CN" sz="4800" b="1" dirty="0"/>
              <a:t>timeline from CAICT</a:t>
            </a:r>
            <a:endParaRPr lang="zh-CN" altLang="en-US" sz="4800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5ED5D-7F23-2905-E9C1-D06605188987}"/>
              </a:ext>
            </a:extLst>
          </p:cNvPr>
          <p:cNvSpPr txBox="1"/>
          <p:nvPr/>
        </p:nvSpPr>
        <p:spPr>
          <a:xfrm>
            <a:off x="5275545" y="4769192"/>
            <a:ext cx="164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2024.03</a:t>
            </a:r>
            <a:endParaRPr lang="zh-CN" alt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EE0244-2613-0CA8-C3FB-6C7B37F6AAB3}"/>
              </a:ext>
            </a:extLst>
          </p:cNvPr>
          <p:cNvSpPr/>
          <p:nvPr/>
        </p:nvSpPr>
        <p:spPr>
          <a:xfrm>
            <a:off x="305594" y="765368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RAN#103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    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RP-240322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Maastricht, Netherlands, March 18-21, 2024</a:t>
            </a:r>
          </a:p>
          <a:p>
            <a:r>
              <a:rPr lang="en-US" altLang="zh-CN" b="1" dirty="0"/>
              <a:t>Agenda Item:	15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4177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03C8F29-B03D-8725-759D-6DDBA0354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38" y="239273"/>
            <a:ext cx="8776564" cy="427037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956B19-9C73-F115-767A-76538F0A4F93}"/>
              </a:ext>
            </a:extLst>
          </p:cNvPr>
          <p:cNvSpPr txBox="1"/>
          <p:nvPr/>
        </p:nvSpPr>
        <p:spPr>
          <a:xfrm>
            <a:off x="194232" y="732778"/>
            <a:ext cx="1134383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ea"/>
              </a:rPr>
              <a:t>Some consensus have been achieved in last plenary for 6G timeline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/>
              <a:t>First TSG-wide 6G workshop </a:t>
            </a:r>
            <a:r>
              <a:rPr lang="en-US" altLang="zh-CN" sz="2000" dirty="0"/>
              <a:t>is expected to be in </a:t>
            </a:r>
            <a:r>
              <a:rPr lang="en-US" altLang="zh-CN" sz="2000" b="1" dirty="0"/>
              <a:t>March 2025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/>
              <a:t>Studies for 6G </a:t>
            </a:r>
            <a:r>
              <a:rPr lang="en-US" altLang="zh-CN" sz="2000" dirty="0"/>
              <a:t>in 3GPP are expected to start from </a:t>
            </a:r>
            <a:r>
              <a:rPr lang="en-US" altLang="zh-CN" sz="2000" b="1" dirty="0"/>
              <a:t>Release 20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SA1 SID </a:t>
            </a:r>
            <a:r>
              <a:rPr lang="en-US" altLang="zh-CN" sz="2000" dirty="0"/>
              <a:t>is expected to be approved in</a:t>
            </a:r>
            <a:r>
              <a:rPr lang="en-US" altLang="zh-CN" sz="2000" b="1" dirty="0"/>
              <a:t> Sept’2024.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RAN plenary SID </a:t>
            </a:r>
            <a:r>
              <a:rPr lang="en-US" altLang="zh-CN" sz="2000" dirty="0"/>
              <a:t>(e.g., radio requirements and KPIs) is expected to be approved </a:t>
            </a:r>
            <a:r>
              <a:rPr lang="en-US" altLang="zh-CN" sz="2000" b="1" dirty="0"/>
              <a:t>TBD</a:t>
            </a:r>
            <a:r>
              <a:rPr lang="en-US" altLang="zh-CN" sz="2000" dirty="0"/>
              <a:t> (</a:t>
            </a:r>
            <a:r>
              <a:rPr lang="en-US" altLang="zh-CN" sz="2000" i="1" dirty="0">
                <a:solidFill>
                  <a:srgbClr val="FF0000"/>
                </a:solidFill>
              </a:rPr>
              <a:t>to be decided at RAN#103</a:t>
            </a:r>
            <a:r>
              <a:rPr lang="en-US" altLang="zh-CN" sz="2000" dirty="0"/>
              <a:t>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SA2 SID </a:t>
            </a:r>
            <a:r>
              <a:rPr lang="en-US" altLang="zh-CN" sz="2000" dirty="0"/>
              <a:t>is expected to be approved in </a:t>
            </a:r>
            <a:r>
              <a:rPr lang="en-US" altLang="zh-CN" sz="2000" b="1" dirty="0"/>
              <a:t>June’2025. </a:t>
            </a:r>
            <a:r>
              <a:rPr lang="en-US" altLang="zh-CN" sz="2000" dirty="0"/>
              <a:t>Other SA-WG SIDs (e.g., Security, etc.) are expected to be approved TBD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RAN-WG SIDs </a:t>
            </a:r>
            <a:r>
              <a:rPr lang="en-US" altLang="zh-CN" sz="2000" dirty="0"/>
              <a:t>are expected to be approved in </a:t>
            </a:r>
            <a:r>
              <a:rPr lang="en-US" altLang="zh-CN" sz="2000" b="1" dirty="0"/>
              <a:t>June’2025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CT-WG SIDs</a:t>
            </a:r>
            <a:r>
              <a:rPr lang="en-US" altLang="zh-CN" sz="2000" dirty="0"/>
              <a:t> are expected to be approved TBD</a:t>
            </a:r>
            <a:endParaRPr lang="en-US" altLang="zh-CN" sz="2000" b="1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/>
              <a:t>IMT-2030 submission and normative work for 6G </a:t>
            </a:r>
            <a:r>
              <a:rPr lang="en-US" altLang="zh-CN" sz="2000" dirty="0"/>
              <a:t>in 3GPP are expected to start from </a:t>
            </a:r>
            <a:r>
              <a:rPr lang="en-US" altLang="zh-CN" sz="2000" b="1" dirty="0"/>
              <a:t>Release 21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Release 21 </a:t>
            </a:r>
            <a:r>
              <a:rPr lang="en-US" altLang="zh-CN" sz="2000" dirty="0"/>
              <a:t>is expected to produce the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set of 3GPP </a:t>
            </a:r>
            <a:r>
              <a:rPr lang="en-US" altLang="zh-CN" sz="2000" b="1" dirty="0"/>
              <a:t>6G technical specifications</a:t>
            </a:r>
            <a:r>
              <a:rPr lang="en-US" altLang="zh-CN" sz="2000" dirty="0"/>
              <a:t>, and will be the release for </a:t>
            </a:r>
            <a:r>
              <a:rPr lang="en-US" altLang="zh-CN" sz="2000" b="1" dirty="0"/>
              <a:t>IMT-2030 submission </a:t>
            </a:r>
            <a:r>
              <a:rPr lang="en-US" altLang="zh-CN" sz="2000" dirty="0"/>
              <a:t>before 2030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Release 21 </a:t>
            </a:r>
            <a:r>
              <a:rPr lang="en-US" altLang="zh-CN" sz="2000" dirty="0"/>
              <a:t>is expected to be delivered with a </a:t>
            </a:r>
            <a:r>
              <a:rPr lang="en-US" altLang="zh-CN" sz="2000" b="1" dirty="0"/>
              <a:t>single drop </a:t>
            </a:r>
            <a:r>
              <a:rPr lang="en-US" altLang="zh-CN" sz="2000" dirty="0"/>
              <a:t>(i.e., a single code freeze)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Target </a:t>
            </a:r>
            <a:r>
              <a:rPr lang="en-US" altLang="zh-CN" sz="2000" b="1" dirty="0"/>
              <a:t>TSG#103 (March’2024) </a:t>
            </a:r>
            <a:r>
              <a:rPr lang="en-US" altLang="zh-CN" sz="2000" dirty="0"/>
              <a:t>for </a:t>
            </a:r>
            <a:r>
              <a:rPr lang="en-US" altLang="zh-CN" sz="2000" dirty="0">
                <a:solidFill>
                  <a:srgbClr val="FF0000"/>
                </a:solidFill>
              </a:rPr>
              <a:t>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77560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>
            <a:extLst>
              <a:ext uri="{FF2B5EF4-FFF2-40B4-BE49-F238E27FC236}">
                <a16:creationId xmlns:a16="http://schemas.microsoft.com/office/drawing/2014/main" id="{AA68C88B-86F5-B3DD-4E3D-AB3ABCC24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28" y="836644"/>
            <a:ext cx="11520797" cy="2911075"/>
          </a:xfrm>
          <a:prstGeom prst="rect">
            <a:avLst/>
          </a:prstGeom>
        </p:spPr>
      </p:pic>
      <p:sp>
        <p:nvSpPr>
          <p:cNvPr id="164" name="箭头: V 形 163">
            <a:extLst>
              <a:ext uri="{FF2B5EF4-FFF2-40B4-BE49-F238E27FC236}">
                <a16:creationId xmlns:a16="http://schemas.microsoft.com/office/drawing/2014/main" id="{397F1757-5B07-FCD9-5FE1-221A4466763F}"/>
              </a:ext>
            </a:extLst>
          </p:cNvPr>
          <p:cNvSpPr/>
          <p:nvPr/>
        </p:nvSpPr>
        <p:spPr>
          <a:xfrm>
            <a:off x="719629" y="5144004"/>
            <a:ext cx="1824127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R18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5" name="箭头: V 形 164">
            <a:extLst>
              <a:ext uri="{FF2B5EF4-FFF2-40B4-BE49-F238E27FC236}">
                <a16:creationId xmlns:a16="http://schemas.microsoft.com/office/drawing/2014/main" id="{72DFEF99-AF90-6477-58D6-7346FD83DE55}"/>
              </a:ext>
            </a:extLst>
          </p:cNvPr>
          <p:cNvSpPr/>
          <p:nvPr/>
        </p:nvSpPr>
        <p:spPr>
          <a:xfrm>
            <a:off x="2447748" y="5144004"/>
            <a:ext cx="2208153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R19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6" name="箭头: V 形 165">
            <a:extLst>
              <a:ext uri="{FF2B5EF4-FFF2-40B4-BE49-F238E27FC236}">
                <a16:creationId xmlns:a16="http://schemas.microsoft.com/office/drawing/2014/main" id="{24356E6C-9757-5549-6493-F9E1E1257161}"/>
              </a:ext>
            </a:extLst>
          </p:cNvPr>
          <p:cNvSpPr/>
          <p:nvPr/>
        </p:nvSpPr>
        <p:spPr>
          <a:xfrm>
            <a:off x="4559895" y="5144004"/>
            <a:ext cx="5376372" cy="38402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</a:rPr>
              <a:t>R20/21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F51FED7A-0033-8098-1C5C-0EC51B25F51C}"/>
              </a:ext>
            </a:extLst>
          </p:cNvPr>
          <p:cNvSpPr txBox="1"/>
          <p:nvPr/>
        </p:nvSpPr>
        <p:spPr>
          <a:xfrm>
            <a:off x="1" y="2269574"/>
            <a:ext cx="864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ITU</a:t>
            </a:r>
            <a:endParaRPr lang="zh-CN" altLang="en-US" sz="1600" b="1" dirty="0"/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FB8A2A9B-453D-2D0C-980C-7134C3C833B8}"/>
              </a:ext>
            </a:extLst>
          </p:cNvPr>
          <p:cNvSpPr txBox="1"/>
          <p:nvPr/>
        </p:nvSpPr>
        <p:spPr>
          <a:xfrm>
            <a:off x="-48423" y="5144005"/>
            <a:ext cx="864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3GPP</a:t>
            </a:r>
            <a:endParaRPr lang="zh-CN" altLang="en-US" sz="1600" b="1" dirty="0"/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8CB1CFAA-BBAB-41A3-0846-B1A140847DB0}"/>
              </a:ext>
            </a:extLst>
          </p:cNvPr>
          <p:cNvSpPr/>
          <p:nvPr/>
        </p:nvSpPr>
        <p:spPr>
          <a:xfrm>
            <a:off x="7080302" y="4802126"/>
            <a:ext cx="2663951" cy="2864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WG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EFD8953C-4383-C1C3-EAED-CC4E1337AF13}"/>
              </a:ext>
            </a:extLst>
          </p:cNvPr>
          <p:cNvSpPr/>
          <p:nvPr/>
        </p:nvSpPr>
        <p:spPr>
          <a:xfrm>
            <a:off x="4559894" y="4802127"/>
            <a:ext cx="2496172" cy="2864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WG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3437B46C-B6C8-4C1D-64BC-296BBEE0FE54}"/>
              </a:ext>
            </a:extLst>
          </p:cNvPr>
          <p:cNvSpPr/>
          <p:nvPr/>
        </p:nvSpPr>
        <p:spPr>
          <a:xfrm>
            <a:off x="3551824" y="3623957"/>
            <a:ext cx="2760301" cy="2735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SA1 SI +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3B84F6B5-B57E-60D7-F03F-75689385C755}"/>
              </a:ext>
            </a:extLst>
          </p:cNvPr>
          <p:cNvSpPr/>
          <p:nvPr/>
        </p:nvSpPr>
        <p:spPr>
          <a:xfrm>
            <a:off x="4544207" y="4377521"/>
            <a:ext cx="1839814" cy="2728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RAN Req.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EB047966-449A-8C33-633E-FB014DACC7F9}"/>
              </a:ext>
            </a:extLst>
          </p:cNvPr>
          <p:cNvSpPr/>
          <p:nvPr/>
        </p:nvSpPr>
        <p:spPr>
          <a:xfrm>
            <a:off x="4544208" y="3904979"/>
            <a:ext cx="1977737" cy="2864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SA2 SI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B27C10F8-E97D-424E-DD1E-0F6908CAB6C5}"/>
              </a:ext>
            </a:extLst>
          </p:cNvPr>
          <p:cNvSpPr/>
          <p:nvPr/>
        </p:nvSpPr>
        <p:spPr>
          <a:xfrm>
            <a:off x="6576035" y="3897487"/>
            <a:ext cx="2540656" cy="2864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</a:rPr>
              <a:t>SA2 WI</a:t>
            </a:r>
            <a:endParaRPr lang="zh-CN" altLang="en-US" sz="1867" dirty="0">
              <a:solidFill>
                <a:schemeClr val="bg1"/>
              </a:solidFill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35A94D53-FDCF-9E97-7AAE-1CA3AB3C1C31}"/>
              </a:ext>
            </a:extLst>
          </p:cNvPr>
          <p:cNvSpPr txBox="1"/>
          <p:nvPr/>
        </p:nvSpPr>
        <p:spPr>
          <a:xfrm>
            <a:off x="-62882" y="3830715"/>
            <a:ext cx="1735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Proposed timeline</a:t>
            </a:r>
            <a:endParaRPr lang="zh-CN" altLang="en-US" sz="1600" b="1" dirty="0"/>
          </a:p>
        </p:txBody>
      </p:sp>
      <p:sp>
        <p:nvSpPr>
          <p:cNvPr id="176" name="等腰三角形 175">
            <a:extLst>
              <a:ext uri="{FF2B5EF4-FFF2-40B4-BE49-F238E27FC236}">
                <a16:creationId xmlns:a16="http://schemas.microsoft.com/office/drawing/2014/main" id="{17BDF371-30D6-1D46-B445-13CE7BFE620E}"/>
              </a:ext>
            </a:extLst>
          </p:cNvPr>
          <p:cNvSpPr/>
          <p:nvPr/>
        </p:nvSpPr>
        <p:spPr>
          <a:xfrm>
            <a:off x="2927883" y="3525007"/>
            <a:ext cx="192013" cy="28645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7" name="等腰三角形 176">
            <a:extLst>
              <a:ext uri="{FF2B5EF4-FFF2-40B4-BE49-F238E27FC236}">
                <a16:creationId xmlns:a16="http://schemas.microsoft.com/office/drawing/2014/main" id="{280709D7-0B98-E02D-3F92-7CD4CEA29320}"/>
              </a:ext>
            </a:extLst>
          </p:cNvPr>
          <p:cNvSpPr/>
          <p:nvPr/>
        </p:nvSpPr>
        <p:spPr>
          <a:xfrm>
            <a:off x="4079860" y="4073213"/>
            <a:ext cx="192013" cy="286451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8" name="标题 1">
            <a:extLst>
              <a:ext uri="{FF2B5EF4-FFF2-40B4-BE49-F238E27FC236}">
                <a16:creationId xmlns:a16="http://schemas.microsoft.com/office/drawing/2014/main" id="{4D1A9221-7EF0-A6C8-668F-59348F710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</p:spPr>
        <p:txBody>
          <a:bodyPr/>
          <a:lstStyle/>
          <a:p>
            <a:r>
              <a:rPr lang="en-US" altLang="zh-CN" dirty="0"/>
              <a:t>Overall 6G timeline proposal </a:t>
            </a:r>
            <a:endParaRPr lang="zh-CN" altLang="en-US" dirty="0"/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4472B0A8-64F8-5F5F-1FF1-AC91623200BD}"/>
              </a:ext>
            </a:extLst>
          </p:cNvPr>
          <p:cNvSpPr txBox="1"/>
          <p:nvPr/>
        </p:nvSpPr>
        <p:spPr>
          <a:xfrm>
            <a:off x="220658" y="5597631"/>
            <a:ext cx="11174643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/>
              <a:t>RAN plenary SID </a:t>
            </a:r>
            <a:r>
              <a:rPr lang="en-US" altLang="zh-CN" sz="1800" dirty="0"/>
              <a:t>(e.g., radio requirements and KPIs) is proposed to be approved in </a:t>
            </a:r>
            <a:r>
              <a:rPr lang="en-US" altLang="zh-CN" sz="1800" b="1" dirty="0"/>
              <a:t>June’2025 (</a:t>
            </a:r>
            <a:r>
              <a:rPr lang="en-US" altLang="zh-CN" sz="1800" dirty="0"/>
              <a:t>no earlier than SA/RAN workshop)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+mn-ea"/>
              </a:rPr>
              <a:t>21 month(R20)+21month(R21) is proposed to ensure the quality of 6G spec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74615-3B6D-8877-DDA3-085D14355DFF}"/>
              </a:ext>
            </a:extLst>
          </p:cNvPr>
          <p:cNvSpPr txBox="1"/>
          <p:nvPr/>
        </p:nvSpPr>
        <p:spPr>
          <a:xfrm>
            <a:off x="2468347" y="3785422"/>
            <a:ext cx="1453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+mn-ea"/>
              </a:rPr>
              <a:t>SA1 6G workshop</a:t>
            </a:r>
            <a:endParaRPr lang="zh-CN" altLang="en-US" sz="1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ACB46B-D429-3A2D-ABE0-55702857DE51}"/>
              </a:ext>
            </a:extLst>
          </p:cNvPr>
          <p:cNvSpPr txBox="1"/>
          <p:nvPr/>
        </p:nvSpPr>
        <p:spPr>
          <a:xfrm>
            <a:off x="3140966" y="4352035"/>
            <a:ext cx="1590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+mn-ea"/>
              </a:rPr>
              <a:t>SA+RAN 6G workshop</a:t>
            </a:r>
            <a:endParaRPr lang="zh-CN" altLang="en-US" sz="1600" dirty="0"/>
          </a:p>
        </p:txBody>
      </p:sp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DA94F113-40AE-84F0-66CC-0C0E2716A27B}"/>
              </a:ext>
            </a:extLst>
          </p:cNvPr>
          <p:cNvCxnSpPr>
            <a:cxnSpLocks/>
          </p:cNvCxnSpPr>
          <p:nvPr/>
        </p:nvCxnSpPr>
        <p:spPr>
          <a:xfrm rot="5400000">
            <a:off x="7264762" y="3245200"/>
            <a:ext cx="4975919" cy="16933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75765FF-9242-CDA6-368D-E4BF2820254F}"/>
              </a:ext>
            </a:extLst>
          </p:cNvPr>
          <p:cNvSpPr txBox="1"/>
          <p:nvPr/>
        </p:nvSpPr>
        <p:spPr>
          <a:xfrm>
            <a:off x="8784187" y="4150473"/>
            <a:ext cx="24001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first 6G ASN.1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frozen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76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03106" y="2559178"/>
            <a:ext cx="8776564" cy="427037"/>
          </a:xfrm>
        </p:spPr>
        <p:txBody>
          <a:bodyPr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35114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6701</TotalTime>
  <Words>322</Words>
  <Application>Microsoft Office PowerPoint</Application>
  <PresentationFormat>宽屏</PresentationFormat>
  <Paragraphs>39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Source Han Sans CN</vt:lpstr>
      <vt:lpstr>等线</vt:lpstr>
      <vt:lpstr>黑体</vt:lpstr>
      <vt:lpstr>微软雅黑</vt:lpstr>
      <vt:lpstr>Arial</vt:lpstr>
      <vt:lpstr>Times New Roman</vt:lpstr>
      <vt:lpstr>2_Office 主题​​</vt:lpstr>
      <vt:lpstr>3_Office 主题​​</vt:lpstr>
      <vt:lpstr>4_Office 主题​​</vt:lpstr>
      <vt:lpstr>5_Office 主题​​</vt:lpstr>
      <vt:lpstr>1_Office 主题​​</vt:lpstr>
      <vt:lpstr>PowerPoint 演示文稿</vt:lpstr>
      <vt:lpstr>Background</vt:lpstr>
      <vt:lpstr>Overall 6G timeline proposal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CAICT</dc:creator>
  <cp:lastModifiedBy>liuxiaofeng@ritt.cn</cp:lastModifiedBy>
  <cp:revision>588</cp:revision>
  <dcterms:created xsi:type="dcterms:W3CDTF">2022-04-11T08:30:00Z</dcterms:created>
  <dcterms:modified xsi:type="dcterms:W3CDTF">2024-03-08T07:02:38Z</dcterms:modified>
</cp:coreProperties>
</file>