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8"/>
  </p:notesMasterIdLst>
  <p:handoutMasterIdLst>
    <p:handoutMasterId r:id="rId9"/>
  </p:handoutMasterIdLst>
  <p:sldIdLst>
    <p:sldId id="256" r:id="rId3"/>
    <p:sldId id="439" r:id="rId4"/>
    <p:sldId id="548" r:id="rId5"/>
    <p:sldId id="549" r:id="rId6"/>
    <p:sldId id="269" r:id="rId7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FFFFFF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4826" autoAdjust="0"/>
  </p:normalViewPr>
  <p:slideViewPr>
    <p:cSldViewPr snapToGrid="0" snapToObjects="1">
      <p:cViewPr>
        <p:scale>
          <a:sx n="35" d="100"/>
          <a:sy n="35" d="100"/>
        </p:scale>
        <p:origin x="696" y="8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2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882A500-E440-74F1-07DE-053654461A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EF7655-A5F7-66FB-0560-213526B4E2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42E23-083A-4B10-BDA0-E446EB7F7972}" type="datetimeFigureOut">
              <a:rPr lang="en-US" smtClean="0"/>
              <a:t>3/10/2024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B51301-7286-8AEB-9943-84EBE40B0F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8A08AD-1CA7-CCC7-9FF5-90AE0017E5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E9997-44ED-4154-9F5E-16610BF6B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98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2C733F8-47CC-3667-BC70-04BC92897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2024/3/10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84598" y="3369824"/>
            <a:ext cx="20014805" cy="7573992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 sz="72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Discussion on clarifying Ambient IoT SID</a:t>
            </a:r>
            <a:br>
              <a:rPr lang="en-US" altLang="zh-CN" sz="72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Agenda Item</a:t>
            </a:r>
            <a:r>
              <a:rPr lang="en-US" altLang="zh-CN" sz="4000" dirty="0"/>
              <a:t>:		9.2.3</a:t>
            </a: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Source</a:t>
            </a:r>
            <a:r>
              <a:rPr lang="en-US" altLang="zh-CN" sz="4000" dirty="0"/>
              <a:t>:			      OPPO</a:t>
            </a:r>
            <a:b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</a:br>
            <a:r>
              <a:rPr lang="en-US" altLang="zh-CN" sz="4000" b="0" u="sng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Document for</a:t>
            </a: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:	      Discussion &amp; Decision</a:t>
            </a:r>
            <a:endParaRPr lang="zh-CN" altLang="zh-CN" sz="4000" b="1" dirty="0">
              <a:effectLst/>
              <a:latin typeface="OPPOSans M" panose="00020600040101010101" pitchFamily="18" charset="-122"/>
              <a:ea typeface="OPPOSans M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4E2E0D-D761-41B4-8860-1846EE327F16}"/>
              </a:ext>
            </a:extLst>
          </p:cNvPr>
          <p:cNvSpPr txBox="1"/>
          <p:nvPr/>
        </p:nvSpPr>
        <p:spPr>
          <a:xfrm>
            <a:off x="414268" y="387570"/>
            <a:ext cx="14325860" cy="1857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l">
              <a:lnSpc>
                <a:spcPct val="150000"/>
              </a:lnSpc>
            </a:pP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3GPP TSG RAN #103	</a:t>
            </a:r>
          </a:p>
          <a:p>
            <a:pPr marL="1143000" indent="-1143000" algn="l">
              <a:lnSpc>
                <a:spcPct val="150000"/>
              </a:lnSpc>
            </a:pP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Maastricht, The Netherlands, March 18-21, 2024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077F73-BA0D-46B0-A841-940D518D3DCA}"/>
              </a:ext>
            </a:extLst>
          </p:cNvPr>
          <p:cNvSpPr txBox="1"/>
          <p:nvPr/>
        </p:nvSpPr>
        <p:spPr>
          <a:xfrm>
            <a:off x="18470880" y="677274"/>
            <a:ext cx="4453831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r"/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RP-240305</a:t>
            </a:r>
            <a:endParaRPr lang="zh-CN" altLang="zh-CN" sz="4000" b="0" dirty="0">
              <a:solidFill>
                <a:srgbClr val="046A38"/>
              </a:solidFill>
              <a:latin typeface="OPPOSans B" charset="-122"/>
              <a:ea typeface="OPPOSans B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30AF95-7A94-4EE0-B1D0-B01C258C9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F2C4B8-B6B4-4037-AED9-AE3E5E20EB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359152"/>
            <a:ext cx="22841774" cy="10424160"/>
          </a:xfrm>
        </p:spPr>
        <p:txBody>
          <a:bodyPr>
            <a:noAutofit/>
          </a:bodyPr>
          <a:lstStyle/>
          <a:p>
            <a:pPr lvl="1"/>
            <a:r>
              <a:rPr lang="en-US" altLang="zh-CN" sz="4000" dirty="0"/>
              <a:t>The SID RP-234058 for Ambient IoT includes following objective: </a:t>
            </a:r>
          </a:p>
          <a:p>
            <a:pPr lvl="2"/>
            <a:r>
              <a:rPr lang="en-US" altLang="zh-CN" sz="3600" i="1" dirty="0">
                <a:latin typeface="Arial" panose="020B0604020202020204" pitchFamily="34" charset="0"/>
                <a:cs typeface="Arial" panose="020B0604020202020204" pitchFamily="34" charset="0"/>
              </a:rPr>
              <a:t>“Study the feasibility and required functionalities for </a:t>
            </a:r>
            <a:r>
              <a:rPr lang="en-US" altLang="zh-CN" sz="3600" i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proximity</a:t>
            </a:r>
            <a:r>
              <a:rPr lang="en-US" altLang="zh-CN" sz="3600" i="1" dirty="0">
                <a:latin typeface="Arial" panose="020B0604020202020204" pitchFamily="34" charset="0"/>
                <a:cs typeface="Arial" panose="020B0604020202020204" pitchFamily="34" charset="0"/>
              </a:rPr>
              <a:t> determination (coordination with SA3 is required for privacy aspects).“</a:t>
            </a:r>
          </a:p>
          <a:p>
            <a:pPr lvl="1"/>
            <a:r>
              <a:rPr lang="en-US" altLang="zh-CN" sz="4000" dirty="0"/>
              <a:t>In RAN1#116, the meaning of the term 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“proximity” </a:t>
            </a:r>
            <a:r>
              <a:rPr lang="en-US" altLang="zh-CN" sz="4000" dirty="0"/>
              <a:t>was discussed the first time, but companies have 2 different understanding on the meaning of proximity:</a:t>
            </a:r>
          </a:p>
          <a:p>
            <a:pPr lvl="2"/>
            <a:r>
              <a:rPr lang="en-US" altLang="zh-CN" sz="3600" dirty="0"/>
              <a:t>Alt.1:  relative distance between the reader and A-IoT device;</a:t>
            </a:r>
          </a:p>
          <a:p>
            <a:pPr lvl="2"/>
            <a:r>
              <a:rPr lang="en-US" altLang="zh-CN" sz="3600" dirty="0"/>
              <a:t>Alt 2: binary distance between the reader and the A-IoT device (i.e., near or far).</a:t>
            </a:r>
          </a:p>
          <a:p>
            <a:pPr lvl="1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“Proximity” </a:t>
            </a:r>
            <a:r>
              <a:rPr lang="en-US" altLang="zh-CN" sz="4000" dirty="0"/>
              <a:t>was not studied in the RAN study item on A-IoT and thus there is no description on it in TR 38.848, further clarification in RANP would be helpful to facilitate RAN1 discussion in the future.</a:t>
            </a:r>
          </a:p>
        </p:txBody>
      </p:sp>
    </p:spTree>
    <p:extLst>
      <p:ext uri="{BB962C8B-B14F-4D97-AF65-F5344CB8AC3E}">
        <p14:creationId xmlns:p14="http://schemas.microsoft.com/office/powerpoint/2010/main" val="1699323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491830"/>
            <a:ext cx="22841774" cy="10126564"/>
          </a:xfrm>
        </p:spPr>
        <p:txBody>
          <a:bodyPr>
            <a:normAutofit/>
          </a:bodyPr>
          <a:lstStyle/>
          <a:p>
            <a:pPr lvl="1"/>
            <a:r>
              <a:rPr lang="en-US" altLang="zh-CN" sz="4100" dirty="0"/>
              <a:t>Referring to the definition of Proximity based Services (</a:t>
            </a:r>
            <a:r>
              <a:rPr lang="en-US" altLang="zh-CN" sz="4100" dirty="0" err="1"/>
              <a:t>ProSe</a:t>
            </a:r>
            <a:r>
              <a:rPr lang="en-US" altLang="zh-CN" sz="4100" dirty="0"/>
              <a:t>) in SA2 “</a:t>
            </a:r>
            <a:r>
              <a:rPr lang="en-US" altLang="zh-CN" sz="4100" i="1" dirty="0"/>
              <a:t>Proximity based Services (</a:t>
            </a:r>
            <a:r>
              <a:rPr lang="en-US" altLang="zh-CN" sz="4100" i="1" dirty="0" err="1"/>
              <a:t>ProSe</a:t>
            </a:r>
            <a:r>
              <a:rPr lang="en-US" altLang="zh-CN" sz="4100" i="1" dirty="0"/>
              <a:t>) are services that can be provided by the 5GS based on UEs being in proximity to each other.</a:t>
            </a:r>
            <a:r>
              <a:rPr lang="en-US" altLang="zh-CN" sz="4100" dirty="0"/>
              <a:t>”, “proximity” in the objective should be interpreted as </a:t>
            </a:r>
            <a:r>
              <a:rPr lang="en-US" altLang="zh-CN" sz="4100" u="sng" dirty="0"/>
              <a:t>A-IoT device and reader is in proximity to each other</a:t>
            </a:r>
            <a:r>
              <a:rPr lang="en-US" altLang="zh-CN" sz="4100" dirty="0"/>
              <a:t>, i.e., Alt 2 in the previous page.</a:t>
            </a:r>
          </a:p>
          <a:p>
            <a:pPr marL="635000" lvl="1" indent="0">
              <a:buNone/>
            </a:pPr>
            <a:endParaRPr lang="en-US" altLang="zh-CN" sz="4100" dirty="0"/>
          </a:p>
          <a:p>
            <a:pPr lvl="1"/>
            <a:r>
              <a:rPr lang="en-US" altLang="zh-CN" sz="4100" b="1" dirty="0"/>
              <a:t>Proposal: </a:t>
            </a:r>
          </a:p>
          <a:p>
            <a:pPr lvl="2"/>
            <a:r>
              <a:rPr lang="en-US" altLang="zh-CN" sz="3700" b="1" dirty="0"/>
              <a:t>Make following </a:t>
            </a:r>
            <a:r>
              <a:rPr lang="en-US" altLang="zh-CN" sz="3700" b="1" dirty="0">
                <a:solidFill>
                  <a:srgbClr val="00B050"/>
                </a:solidFill>
              </a:rPr>
              <a:t>clarification</a:t>
            </a:r>
            <a:r>
              <a:rPr lang="en-US" altLang="zh-CN" sz="3700" b="1" dirty="0"/>
              <a:t> on the objective for proximity: 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altLang="zh-CN" sz="2800" b="1" i="1" dirty="0"/>
              <a:t>Study the feasibility and required functionalities for </a:t>
            </a:r>
            <a:r>
              <a:rPr lang="en-US" altLang="zh-CN" sz="2800" b="1" i="1" strike="sngStrike" dirty="0">
                <a:solidFill>
                  <a:srgbClr val="00B050"/>
                </a:solidFill>
              </a:rPr>
              <a:t>proximity</a:t>
            </a:r>
            <a:r>
              <a:rPr lang="en-US" altLang="zh-CN" sz="2800" b="1" i="1" dirty="0"/>
              <a:t> determination </a:t>
            </a:r>
            <a:r>
              <a:rPr lang="en-US" altLang="zh-CN" sz="2800" b="1" i="1" dirty="0">
                <a:solidFill>
                  <a:srgbClr val="00B050"/>
                </a:solidFill>
              </a:rPr>
              <a:t>of whether reader and ambient IoT device are in proximity to each other or not </a:t>
            </a:r>
            <a:r>
              <a:rPr lang="en-US" altLang="zh-CN" sz="2800" b="1" i="1" dirty="0"/>
              <a:t>(coordination with SA3 is required for privacy aspects).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5F95D-3055-C836-55C7-7F4F2319A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1DAD29-85BB-643C-59AA-BEE9B50CD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Editorial correction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62F968-7DB2-1A9C-833E-D1ACBF4E71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359152"/>
            <a:ext cx="22841774" cy="10424160"/>
          </a:xfrm>
        </p:spPr>
        <p:txBody>
          <a:bodyPr>
            <a:normAutofit/>
          </a:bodyPr>
          <a:lstStyle/>
          <a:p>
            <a:pPr lvl="1"/>
            <a:r>
              <a:rPr lang="en-US" altLang="zh-CN" dirty="0"/>
              <a:t>There is one typo in the SID RP-234058 : </a:t>
            </a:r>
          </a:p>
          <a:p>
            <a:pPr lvl="2"/>
            <a:r>
              <a:rPr lang="en-US" altLang="zh-CN" sz="3600" i="1" dirty="0"/>
              <a:t>“ii. ≤ a few hundred µW peak power consumption1, has energy storage, initial sampling frequency offset (SFO) up to 10X ppm, </a:t>
            </a:r>
            <a:r>
              <a:rPr lang="en-US" altLang="zh-CN" sz="3600" i="1" dirty="0">
                <a:highlight>
                  <a:srgbClr val="00FFFF"/>
                </a:highlight>
              </a:rPr>
              <a:t>both</a:t>
            </a:r>
            <a:r>
              <a:rPr lang="en-US" altLang="zh-CN" sz="3600" i="1" dirty="0"/>
              <a:t> DL </a:t>
            </a:r>
            <a:r>
              <a:rPr lang="en-US" altLang="zh-CN" sz="3600" i="1" dirty="0">
                <a:highlight>
                  <a:srgbClr val="00FFFF"/>
                </a:highlight>
              </a:rPr>
              <a:t>and/or</a:t>
            </a:r>
            <a:r>
              <a:rPr lang="en-US" altLang="zh-CN" sz="3600" i="1" dirty="0"/>
              <a:t> UL amplification in the device. The device’s UL transmission may be generated internally by the device, or be backscattered on a carrier wave provided externally.”</a:t>
            </a:r>
          </a:p>
          <a:p>
            <a:pPr lvl="2"/>
            <a:endParaRPr lang="en-US" altLang="zh-CN" sz="3600" i="1" dirty="0"/>
          </a:p>
          <a:p>
            <a:pPr marL="1270000" lvl="2" indent="0">
              <a:buNone/>
            </a:pPr>
            <a:endParaRPr lang="en-US" altLang="zh-CN" sz="3600" i="1" dirty="0"/>
          </a:p>
          <a:p>
            <a:pPr lvl="1"/>
            <a:r>
              <a:rPr lang="en-US" altLang="zh-CN" sz="4100" b="1" dirty="0"/>
              <a:t>Proposal: </a:t>
            </a:r>
          </a:p>
          <a:p>
            <a:pPr lvl="2"/>
            <a:r>
              <a:rPr lang="en-US" altLang="zh-CN" sz="3700" b="1" dirty="0"/>
              <a:t>Make following </a:t>
            </a:r>
            <a:r>
              <a:rPr lang="en-US" altLang="zh-CN" sz="3700" b="1">
                <a:solidFill>
                  <a:srgbClr val="00B050"/>
                </a:solidFill>
              </a:rPr>
              <a:t>correction </a:t>
            </a:r>
            <a:r>
              <a:rPr lang="en-US" altLang="zh-CN" sz="3700" b="1" dirty="0"/>
              <a:t>in the SID</a:t>
            </a:r>
            <a:r>
              <a:rPr lang="en-US" altLang="zh-CN" sz="3700" b="1"/>
              <a:t>: </a:t>
            </a:r>
            <a:endParaRPr lang="en-US" altLang="zh-CN" sz="3700" b="1" dirty="0"/>
          </a:p>
          <a:p>
            <a:pPr lvl="3">
              <a:buFont typeface="Arial" panose="020B0604020202020204" pitchFamily="34" charset="0"/>
              <a:buChar char="•"/>
            </a:pPr>
            <a:r>
              <a:rPr lang="en-US" altLang="zh-CN" sz="2800" b="1" i="1" dirty="0"/>
              <a:t>“ii. ≤ a few hundred µW peak power consumption1, has energy storage, initial sampling frequency offset (SFO) up to 10X ppm, </a:t>
            </a:r>
            <a:r>
              <a:rPr lang="en-US" altLang="zh-CN" sz="2800" b="1" i="1" strike="sngStrike" dirty="0">
                <a:solidFill>
                  <a:srgbClr val="00B050"/>
                </a:solidFill>
              </a:rPr>
              <a:t>both</a:t>
            </a:r>
            <a:r>
              <a:rPr lang="en-US" altLang="zh-CN" sz="2800" b="1" i="1" dirty="0"/>
              <a:t> DL and/or UL amplification in the device. The device’s UL transmission may be generated internally by the device, or be backscattered on a carrier wave provided externally.”</a:t>
            </a:r>
          </a:p>
        </p:txBody>
      </p:sp>
    </p:spTree>
    <p:extLst>
      <p:ext uri="{BB962C8B-B14F-4D97-AF65-F5344CB8AC3E}">
        <p14:creationId xmlns:p14="http://schemas.microsoft.com/office/powerpoint/2010/main" val="1626436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4048</TotalTime>
  <Words>440</Words>
  <Application>Microsoft Office PowerPoint</Application>
  <PresentationFormat>自定义</PresentationFormat>
  <Paragraphs>25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Helvetica Neue</vt:lpstr>
      <vt:lpstr>Helvetica Neue Medium</vt:lpstr>
      <vt:lpstr>OPPOSans B</vt:lpstr>
      <vt:lpstr>OPPOSans M</vt:lpstr>
      <vt:lpstr>OPPOSans R</vt:lpstr>
      <vt:lpstr>Arial</vt:lpstr>
      <vt:lpstr>Wingdings</vt:lpstr>
      <vt:lpstr>White 白底</vt:lpstr>
      <vt:lpstr>Black 黑底</vt:lpstr>
      <vt:lpstr>Discussion on clarifying Ambient IoT SID  Agenda Item:  9.2.3 Source:         OPPO Document for:       Discussion &amp; Decision</vt:lpstr>
      <vt:lpstr>Background</vt:lpstr>
      <vt:lpstr>Discussion</vt:lpstr>
      <vt:lpstr>Editorial correction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Shichang Zhang</cp:lastModifiedBy>
  <cp:revision>1334</cp:revision>
  <cp:lastPrinted>2021-12-23T08:17:57Z</cp:lastPrinted>
  <dcterms:created xsi:type="dcterms:W3CDTF">2021-12-20T23:35:37Z</dcterms:created>
  <dcterms:modified xsi:type="dcterms:W3CDTF">2024-03-10T06:32:24Z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