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9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6"/>
    <p:sldMasterId id="2147483841" r:id="rId7"/>
    <p:sldMasterId id="2147483911" r:id="rId8"/>
  </p:sldMasterIdLst>
  <p:notesMasterIdLst>
    <p:notesMasterId r:id="rId12"/>
  </p:notesMasterIdLst>
  <p:sldIdLst>
    <p:sldId id="2147475565" r:id="rId9"/>
    <p:sldId id="2147475569" r:id="rId10"/>
    <p:sldId id="2147473441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  <p188:author id="{4C5E8A02-9C24-826D-1A80-322B094C04B1}" name="Matthew Baker 2" initials="MPJB" userId="Matthew Baker 2" providerId="None"/>
  <p188:author id="{B0AA6F31-FCA2-FC19-8557-746B6A09BC2C}" name="Samantha Caporal del Barrio (Nokia)" initials="SCdB(" userId="S::samantha.caporal_del_barrio@nokia.com::90599e05-2bf2-472b-a2a4-7d7fefa84182" providerId="AD"/>
  <p188:author id="{BBE2ED4D-7C30-1A7A-8236-9E3A31F889E8}" name="Rafael Paiva (Nokia)" initials="RP(" userId="S::rafael.paiva@nokia.com::f2244b69-757d-4dea-abbd-cd8eb512804e" providerId="AD"/>
  <p188:author id="{52330059-3764-95ED-E15C-641F8F442F84}" name="Petri J. Vasenkari (Nokia)" initials="P(" userId="S::petri.j.vasenkari@nokia.com::45ab63b8-482e-4d1b-9753-9204e852db48" providerId="AD"/>
  <p188:author id="{7C97276F-CA75-1F9E-6925-52C2D38907D5}" name="Matthew Baker" initials="MPJB" userId="Matthew Baker" providerId="None"/>
  <p188:author id="{28930073-21D1-1B32-9C4D-071306DCCD41}" name="Tero Henttonen (Nokia)" initials="TH(" userId="S::tero.henttonen@nokia.com::8c59b07f-d54f-43e4-8a38-fa95699606b6" providerId="AD"/>
  <p188:author id="{C96139DC-DD86-DC24-1A1B-14CEB62FABF3}" name="Murat Gursu (Nokia)" initials="MG(" userId="S::murat.gursu@nokia-bell-labs.com::18102de9-ee45-4f1a-a734-fc730e019b6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B10"/>
    <a:srgbClr val="FFFB00"/>
    <a:srgbClr val="FFFFBE"/>
    <a:srgbClr val="CCCCCC"/>
    <a:srgbClr val="E1E1E1"/>
    <a:srgbClr val="001135"/>
    <a:srgbClr val="001D47"/>
    <a:srgbClr val="0A0908"/>
    <a:srgbClr val="666666"/>
    <a:srgbClr val="333333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81CB70-46B1-42C7-871E-4986651E25A3}" v="58" vWet="60" dt="2024-03-11T18:42:16.365"/>
    <p1510:client id="{9DBD8F2F-F371-4EDA-9F72-B2DAB52F6B58}" v="19" dt="2024-03-11T18:43:39.099"/>
    <p1510:client id="{CF6917D1-944A-4358-AFBE-B6259FE6C2B3}" v="41" vWet="45" dt="2024-03-11T11:34:59.0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8" d="100"/>
          <a:sy n="158" d="100"/>
        </p:scale>
        <p:origin x="885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slide" Target="slides/slide2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8390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1222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466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8895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8889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6002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172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3127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5639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9201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8390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12222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4664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889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88892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60025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17240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3127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5639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92012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1 - End BlueGreen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897789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3 - End BlueGreen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06626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4 - End PurpleBlue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5271785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5 - End Blue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694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RP-240259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6 - End 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266987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8 -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RP-240259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600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320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7818652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2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1988">
                <a:latin typeface="+mj-lt"/>
              </a:defRPr>
            </a:lvl2pPr>
            <a:lvl3pPr>
              <a:defRPr sz="1988">
                <a:latin typeface="+mj-lt"/>
              </a:defRPr>
            </a:lvl3pPr>
            <a:lvl4pPr>
              <a:defRPr sz="1988">
                <a:latin typeface="+mj-lt"/>
              </a:defRPr>
            </a:lvl4pPr>
            <a:lvl5pPr>
              <a:defRPr sz="1988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RP-240259</a:t>
            </a:r>
            <a:endParaRPr lang="en-US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836EC8E-5F24-405B-AED7-22B300A206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280991"/>
            <a:ext cx="8308800" cy="30935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headline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4022782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3.xml"/><Relationship Id="rId6" Type="http://schemas.openxmlformats.org/officeDocument/2006/relationships/image" Target="../media/image22.png"/><Relationship Id="rId5" Type="http://schemas.openxmlformats.org/officeDocument/2006/relationships/image" Target="../media/image21.emf"/><Relationship Id="rId4" Type="http://schemas.openxmlformats.org/officeDocument/2006/relationships/oleObject" Target="../embeddings/oleObject1.bin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  <p:sldLayoutId id="2147484012" r:id="rId12"/>
    <p:sldLayoutId id="2147484013" r:id="rId13"/>
    <p:sldLayoutId id="2147484014" r:id="rId14"/>
    <p:sldLayoutId id="2147484015" r:id="rId15"/>
    <p:sldLayoutId id="2147484016" r:id="rId16"/>
    <p:sldLayoutId id="2147484017" r:id="rId17"/>
    <p:sldLayoutId id="2147484018" r:id="rId18"/>
    <p:sldLayoutId id="2147484019" r:id="rId19"/>
    <p:sldLayoutId id="2147484020" r:id="rId20"/>
    <p:sldLayoutId id="2147484021" r:id="rId21"/>
    <p:sldLayoutId id="2147484022" r:id="rId22"/>
    <p:sldLayoutId id="2147484023" r:id="rId23"/>
    <p:sldLayoutId id="2147484024" r:id="rId24"/>
    <p:sldLayoutId id="2147484025" r:id="rId25"/>
    <p:sldLayoutId id="2147483963" r:id="rId26"/>
    <p:sldLayoutId id="2147483923" r:id="rId27"/>
    <p:sldLayoutId id="2147483946" r:id="rId28"/>
    <p:sldLayoutId id="2147484026" r:id="rId29"/>
    <p:sldLayoutId id="2147484027" r:id="rId30"/>
    <p:sldLayoutId id="2147484028" r:id="rId31"/>
    <p:sldLayoutId id="2147483950" r:id="rId32"/>
    <p:sldLayoutId id="2147484029" r:id="rId33"/>
    <p:sldLayoutId id="2147484030" r:id="rId34"/>
    <p:sldLayoutId id="2147484031" r:id="rId35"/>
    <p:sldLayoutId id="2147484032" r:id="rId36"/>
    <p:sldLayoutId id="2147484033" r:id="rId37"/>
    <p:sldLayoutId id="2147484034" r:id="rId38"/>
    <p:sldLayoutId id="2147484035" r:id="rId39"/>
    <p:sldLayoutId id="2147484036" r:id="rId40"/>
    <p:sldLayoutId id="2147484037" r:id="rId41"/>
    <p:sldLayoutId id="2147484038" r:id="rId42"/>
    <p:sldLayoutId id="2147484039" r:id="rId43"/>
    <p:sldLayoutId id="2147483663" r:id="rId44"/>
    <p:sldLayoutId id="2147483726" r:id="rId45"/>
    <p:sldLayoutId id="2147483776" r:id="rId46"/>
    <p:sldLayoutId id="2147483778" r:id="rId47"/>
    <p:sldLayoutId id="2147483779" r:id="rId48"/>
    <p:sldLayoutId id="2147483780" r:id="rId49"/>
    <p:sldLayoutId id="2147483781" r:id="rId50"/>
    <p:sldLayoutId id="2147483777" r:id="rId51"/>
    <p:sldLayoutId id="2147483796" r:id="rId52"/>
    <p:sldLayoutId id="2147483763" r:id="rId53"/>
    <p:sldLayoutId id="2147483794" r:id="rId54"/>
    <p:sldLayoutId id="2147483775" r:id="rId55"/>
    <p:sldLayoutId id="2147483795" r:id="rId56"/>
    <p:sldLayoutId id="2147483816" r:id="rId57"/>
    <p:sldLayoutId id="2147483817" r:id="rId58"/>
    <p:sldLayoutId id="2147483818" r:id="rId59"/>
    <p:sldLayoutId id="2147483819" r:id="rId60"/>
    <p:sldLayoutId id="2147483820" r:id="rId61"/>
    <p:sldLayoutId id="2147483821" r:id="rId62"/>
    <p:sldLayoutId id="2147483822" r:id="rId63"/>
    <p:sldLayoutId id="2147483823" r:id="rId64"/>
    <p:sldLayoutId id="2147483824" r:id="rId65"/>
    <p:sldLayoutId id="2147483753" r:id="rId66"/>
    <p:sldLayoutId id="2147483757" r:id="rId67"/>
    <p:sldLayoutId id="2147483758" r:id="rId68"/>
    <p:sldLayoutId id="2147483815" r:id="rId69"/>
    <p:sldLayoutId id="2147483760" r:id="rId70"/>
    <p:sldLayoutId id="2147483761" r:id="rId71"/>
    <p:sldLayoutId id="2147483762" r:id="rId72"/>
    <p:sldLayoutId id="2147483774" r:id="rId73"/>
    <p:sldLayoutId id="2147483755" r:id="rId74"/>
    <p:sldLayoutId id="2147483756" r:id="rId75"/>
    <p:sldLayoutId id="2147483793" r:id="rId76"/>
    <p:sldLayoutId id="2147483814" r:id="rId77"/>
    <p:sldLayoutId id="2147483751" r:id="rId78"/>
    <p:sldLayoutId id="2147483746" r:id="rId79"/>
    <p:sldLayoutId id="2147483791" r:id="rId80"/>
    <p:sldLayoutId id="2147483749" r:id="rId81"/>
    <p:sldLayoutId id="2147483747" r:id="rId82"/>
    <p:sldLayoutId id="2147483748" r:id="rId83"/>
    <p:sldLayoutId id="2147483750" r:id="rId84"/>
    <p:sldLayoutId id="2147483772" r:id="rId85"/>
    <p:sldLayoutId id="2147483677" r:id="rId86"/>
    <p:sldLayoutId id="2147483792" r:id="rId87"/>
    <p:sldLayoutId id="2147483833" r:id="rId88"/>
    <p:sldLayoutId id="2147483769" r:id="rId89"/>
    <p:sldLayoutId id="2147483773" r:id="rId90"/>
    <p:sldLayoutId id="2147483771" r:id="rId91"/>
    <p:sldLayoutId id="2147483679" r:id="rId92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28751686-9367-4189-91D9-91E4C614B60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7" imgH="277" progId="TCLayout.ActiveDocument.1">
                  <p:embed/>
                </p:oleObj>
              </mc:Choice>
              <mc:Fallback>
                <p:oleObj name="think-cell Slide" r:id="rId4" imgW="277" imgH="277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28751686-9367-4189-91D9-91E4C614B6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/>
              <a:t>RP-240259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259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 userDrawn="1"/>
        </p:nvSpPr>
        <p:spPr>
          <a:xfrm>
            <a:off x="755777" y="4816698"/>
            <a:ext cx="797771" cy="122341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3" y="4816860"/>
            <a:ext cx="252000" cy="122341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795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994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3999" y="4816800"/>
            <a:ext cx="2628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RP-240259</a:t>
            </a:r>
            <a:endParaRPr lang="en-US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75E626D8-2123-46C2-96D3-42E300B759F1}"/>
              </a:ext>
            </a:extLst>
          </p:cNvPr>
          <p:cNvGrpSpPr/>
          <p:nvPr userDrawn="1"/>
        </p:nvGrpSpPr>
        <p:grpSpPr>
          <a:xfrm>
            <a:off x="-179387" y="-147638"/>
            <a:ext cx="9503900" cy="5464226"/>
            <a:chOff x="-179388" y="-147638"/>
            <a:chExt cx="9503900" cy="5464226"/>
          </a:xfrm>
        </p:grpSpPr>
        <p:sp>
          <p:nvSpPr>
            <p:cNvPr id="10" name="Line 9">
              <a:extLst>
                <a:ext uri="{FF2B5EF4-FFF2-40B4-BE49-F238E27FC236}">
                  <a16:creationId xmlns:a16="http://schemas.microsoft.com/office/drawing/2014/main" id="{63EF7259-2A6E-47F4-9715-664693E20E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11" name="Line 12">
              <a:extLst>
                <a:ext uri="{FF2B5EF4-FFF2-40B4-BE49-F238E27FC236}">
                  <a16:creationId xmlns:a16="http://schemas.microsoft.com/office/drawing/2014/main" id="{1D8E364D-F5BC-4555-8591-0635AE39BF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2" name="Line 9">
              <a:extLst>
                <a:ext uri="{FF2B5EF4-FFF2-40B4-BE49-F238E27FC236}">
                  <a16:creationId xmlns:a16="http://schemas.microsoft.com/office/drawing/2014/main" id="{9F6CEECC-3E35-46E0-9E65-FCA64664C5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3" name="Line 10">
              <a:extLst>
                <a:ext uri="{FF2B5EF4-FFF2-40B4-BE49-F238E27FC236}">
                  <a16:creationId xmlns:a16="http://schemas.microsoft.com/office/drawing/2014/main" id="{14A357EE-267E-40D6-A629-729DDE1F9F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179388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4" name="Line 12">
              <a:extLst>
                <a:ext uri="{FF2B5EF4-FFF2-40B4-BE49-F238E27FC236}">
                  <a16:creationId xmlns:a16="http://schemas.microsoft.com/office/drawing/2014/main" id="{172C827D-FAC4-489A-AC92-BC41F30998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B5DD1171-DDCD-4F11-8236-99EDDF20F9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79388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6" name="Line 14">
              <a:extLst>
                <a:ext uri="{FF2B5EF4-FFF2-40B4-BE49-F238E27FC236}">
                  <a16:creationId xmlns:a16="http://schemas.microsoft.com/office/drawing/2014/main" id="{5CB81B44-1D25-419B-9E45-B2FE2FE467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79388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7" name="Line 15">
              <a:extLst>
                <a:ext uri="{FF2B5EF4-FFF2-40B4-BE49-F238E27FC236}">
                  <a16:creationId xmlns:a16="http://schemas.microsoft.com/office/drawing/2014/main" id="{77B8D310-F8E6-458A-9601-8C2B24808E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7513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8" name="Line 17">
              <a:extLst>
                <a:ext uri="{FF2B5EF4-FFF2-40B4-BE49-F238E27FC236}">
                  <a16:creationId xmlns:a16="http://schemas.microsoft.com/office/drawing/2014/main" id="{2F9E619D-1FFF-47B7-A2E4-25A7A6E16D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56638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0" name="Line 9">
              <a:extLst>
                <a:ext uri="{FF2B5EF4-FFF2-40B4-BE49-F238E27FC236}">
                  <a16:creationId xmlns:a16="http://schemas.microsoft.com/office/drawing/2014/main" id="{63CFE0CF-842C-4156-96A9-1955A42F36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22" name="Line 12">
              <a:extLst>
                <a:ext uri="{FF2B5EF4-FFF2-40B4-BE49-F238E27FC236}">
                  <a16:creationId xmlns:a16="http://schemas.microsoft.com/office/drawing/2014/main" id="{09A43713-E8A6-4848-ABAC-E686CBEF90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4" name="Line 9">
              <a:extLst>
                <a:ext uri="{FF2B5EF4-FFF2-40B4-BE49-F238E27FC236}">
                  <a16:creationId xmlns:a16="http://schemas.microsoft.com/office/drawing/2014/main" id="{A23F96BE-AB65-49CE-B033-4C2B704D54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5" name="Line 10">
              <a:extLst>
                <a:ext uri="{FF2B5EF4-FFF2-40B4-BE49-F238E27FC236}">
                  <a16:creationId xmlns:a16="http://schemas.microsoft.com/office/drawing/2014/main" id="{49456F82-7FAD-4DA8-B4C4-BE676C6819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9180512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6" name="Line 12">
              <a:extLst>
                <a:ext uri="{FF2B5EF4-FFF2-40B4-BE49-F238E27FC236}">
                  <a16:creationId xmlns:a16="http://schemas.microsoft.com/office/drawing/2014/main" id="{BEBED2BB-2938-410A-BCEA-9C530C4696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7" name="Line 13">
              <a:extLst>
                <a:ext uri="{FF2B5EF4-FFF2-40B4-BE49-F238E27FC236}">
                  <a16:creationId xmlns:a16="http://schemas.microsoft.com/office/drawing/2014/main" id="{B29057E5-40CF-4341-9ED6-795E8FCBED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 flipV="1">
              <a:off x="9180512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8" name="Line 14">
              <a:extLst>
                <a:ext uri="{FF2B5EF4-FFF2-40B4-BE49-F238E27FC236}">
                  <a16:creationId xmlns:a16="http://schemas.microsoft.com/office/drawing/2014/main" id="{9EAABA67-27A4-40A1-963F-298DCD2EAB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80512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9" name="Line 15">
              <a:extLst>
                <a:ext uri="{FF2B5EF4-FFF2-40B4-BE49-F238E27FC236}">
                  <a16:creationId xmlns:a16="http://schemas.microsoft.com/office/drawing/2014/main" id="{365D9848-FC41-4F8E-AE01-181684EE17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17513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30" name="Line 17">
              <a:extLst>
                <a:ext uri="{FF2B5EF4-FFF2-40B4-BE49-F238E27FC236}">
                  <a16:creationId xmlns:a16="http://schemas.microsoft.com/office/drawing/2014/main" id="{ECD0CD1B-0DE4-4BA2-9715-10D5F6FB15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56638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</p:grp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C9F7C012-EBCF-4BA4-9A27-93B7A3350C6A}"/>
              </a:ext>
            </a:extLst>
          </p:cNvPr>
          <p:cNvSpPr>
            <a:spLocks noChangeAspect="1"/>
          </p:cNvSpPr>
          <p:nvPr userDrawn="1"/>
        </p:nvSpPr>
        <p:spPr>
          <a:xfrm>
            <a:off x="8035126" y="4805996"/>
            <a:ext cx="690457" cy="112293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en-US" sz="1800">
              <a:latin typeface="+mn-lt"/>
            </a:endParaRPr>
          </a:p>
        </p:txBody>
      </p:sp>
      <p:sp>
        <p:nvSpPr>
          <p:cNvPr id="34" name="Title Placeholder 1">
            <a:extLst>
              <a:ext uri="{FF2B5EF4-FFF2-40B4-BE49-F238E27FC236}">
                <a16:creationId xmlns:a16="http://schemas.microsoft.com/office/drawing/2014/main" id="{4F82A268-B90C-4847-B1A7-4E340190348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17600" y="280991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56972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</p:sldLayoutIdLst>
  <p:transition spd="slow">
    <p:fade/>
  </p:transition>
  <p:hf sldNum="0" hdr="0" dt="0"/>
  <p:txStyles>
    <p:titleStyle>
      <a:lvl1pPr algn="l" defTabSz="908685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757" indent="-340757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80" kern="1200">
          <a:solidFill>
            <a:schemeClr val="tx1"/>
          </a:solidFill>
          <a:latin typeface="+mn-lt"/>
          <a:ea typeface="+mn-ea"/>
          <a:cs typeface="+mn-cs"/>
        </a:defRPr>
      </a:lvl1pPr>
      <a:lvl2pPr marL="738308" indent="-283964" algn="l" defTabSz="90868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83" kern="1200">
          <a:solidFill>
            <a:schemeClr val="tx1"/>
          </a:solidFill>
          <a:latin typeface="+mn-lt"/>
          <a:ea typeface="+mn-ea"/>
          <a:cs typeface="+mn-cs"/>
        </a:defRPr>
      </a:lvl2pPr>
      <a:lvl3pPr marL="1135856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85" kern="1200">
          <a:solidFill>
            <a:schemeClr val="tx1"/>
          </a:solidFill>
          <a:latin typeface="+mn-lt"/>
          <a:ea typeface="+mn-ea"/>
          <a:cs typeface="+mn-cs"/>
        </a:defRPr>
      </a:lvl3pPr>
      <a:lvl4pPr marL="1590200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88" kern="1200">
          <a:solidFill>
            <a:schemeClr val="tx1"/>
          </a:solidFill>
          <a:latin typeface="+mn-lt"/>
          <a:ea typeface="+mn-ea"/>
          <a:cs typeface="+mn-cs"/>
        </a:defRPr>
      </a:lvl4pPr>
      <a:lvl5pPr marL="2044542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»"/>
        <a:defRPr sz="1988" kern="1200">
          <a:solidFill>
            <a:schemeClr val="tx1"/>
          </a:solidFill>
          <a:latin typeface="+mn-lt"/>
          <a:ea typeface="+mn-ea"/>
          <a:cs typeface="+mn-cs"/>
        </a:defRPr>
      </a:lvl5pPr>
      <a:lvl6pPr marL="2498885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6pPr>
      <a:lvl7pPr marL="2953227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7pPr>
      <a:lvl8pPr marL="3407570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8pPr>
      <a:lvl9pPr marL="3861914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1pPr>
      <a:lvl2pPr marL="454343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2pPr>
      <a:lvl3pPr marL="908685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3pPr>
      <a:lvl4pPr marL="1363028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4pPr>
      <a:lvl5pPr marL="1817371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5pPr>
      <a:lvl6pPr marL="2271713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6pPr>
      <a:lvl7pPr marL="2726056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7pPr>
      <a:lvl8pPr marL="3180400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8pPr>
      <a:lvl9pPr marL="3634742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9E9242-8D67-72EA-4F37-5C39D927E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0" y="1634673"/>
            <a:ext cx="5027617" cy="1244465"/>
          </a:xfrm>
        </p:spPr>
        <p:txBody>
          <a:bodyPr/>
          <a:lstStyle/>
          <a:p>
            <a:r>
              <a:rPr lang="en-US"/>
              <a:t>OTA topics for Rel-19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FB0485A-FD1C-9AB2-E18F-92E2E2FC0496}"/>
              </a:ext>
            </a:extLst>
          </p:cNvPr>
          <p:cNvSpPr txBox="1">
            <a:spLocks/>
          </p:cNvSpPr>
          <p:nvPr/>
        </p:nvSpPr>
        <p:spPr>
          <a:xfrm>
            <a:off x="417531" y="367393"/>
            <a:ext cx="5027618" cy="44195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RP-240259</a:t>
            </a:r>
            <a:endParaRPr lang="it-IT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24EABF-5451-E0EA-4464-23DBFEEF6177}"/>
              </a:ext>
            </a:extLst>
          </p:cNvPr>
          <p:cNvSpPr txBox="1">
            <a:spLocks/>
          </p:cNvSpPr>
          <p:nvPr/>
        </p:nvSpPr>
        <p:spPr>
          <a:xfrm>
            <a:off x="417530" y="3332187"/>
            <a:ext cx="5996521" cy="1099518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3GPP TSG RAN Meeting #103</a:t>
            </a:r>
          </a:p>
          <a:p>
            <a:r>
              <a:rPr lang="en-US"/>
              <a:t>Maastricht, The Netherlands, 18</a:t>
            </a:r>
            <a:r>
              <a:rPr lang="en-US" baseline="30000"/>
              <a:t>th</a:t>
            </a:r>
            <a:r>
              <a:rPr lang="en-US"/>
              <a:t> – 21</a:t>
            </a:r>
            <a:r>
              <a:rPr lang="en-US" baseline="30000"/>
              <a:t>st</a:t>
            </a:r>
            <a:r>
              <a:rPr lang="en-US"/>
              <a:t> March, 2024</a:t>
            </a:r>
          </a:p>
          <a:p>
            <a:r>
              <a:rPr lang="en-US"/>
              <a:t>Agenda Item 9.1.4.3</a:t>
            </a:r>
          </a:p>
          <a:p>
            <a:r>
              <a:rPr lang="it-IT"/>
              <a:t>Source: Nokia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E432C-0C67-B2FF-1856-9B40AA7D37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RP-240259</a:t>
            </a:r>
          </a:p>
        </p:txBody>
      </p:sp>
    </p:spTree>
    <p:extLst>
      <p:ext uri="{BB962C8B-B14F-4D97-AF65-F5344CB8AC3E}">
        <p14:creationId xmlns:p14="http://schemas.microsoft.com/office/powerpoint/2010/main" val="3330557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478A08F-B48D-C17F-54E7-ECA79EDFB6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OTA testing enhancement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50A5107-F955-6F26-B95A-06500ABD2CF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7" y="961422"/>
            <a:ext cx="8308800" cy="3194061"/>
          </a:xfrm>
        </p:spPr>
        <p:txBody>
          <a:bodyPr lIns="0" tIns="0" rIns="0" bIns="0" anchor="t"/>
          <a:lstStyle/>
          <a:p>
            <a:pPr>
              <a:spcAft>
                <a:spcPts val="0"/>
              </a:spcAft>
            </a:pPr>
            <a:r>
              <a:rPr lang="en-US" b="1" u="sng" dirty="0">
                <a:ea typeface="Nokia Pure Text" panose="020B0504040602060303" pitchFamily="34" charset="0"/>
                <a:cs typeface="Nokia Pure Text" panose="020B0504040602060303" pitchFamily="34" charset="0"/>
              </a:rPr>
              <a:t>Motivation:</a:t>
            </a:r>
            <a:endParaRPr lang="en-US" dirty="0"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171450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ea typeface="Nokia Pure Text" panose="020B0504040602060303" pitchFamily="34" charset="0"/>
                <a:cs typeface="Nokia Pure Text" panose="020B0504040602060303" pitchFamily="34" charset="0"/>
              </a:rPr>
              <a:t>With the introduction of more complex antenna systems in FR1 and beam forming in FR2 it has become more relevant to look further at OTA testing of UEs. </a:t>
            </a:r>
          </a:p>
          <a:p>
            <a:pPr marL="351450" lvl="1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ea typeface="Nokia Pure Text" panose="020B0504040602060303" pitchFamily="34" charset="0"/>
                <a:cs typeface="Nokia Pure Text" panose="020B0504040602060303" pitchFamily="34" charset="0"/>
              </a:rPr>
              <a:t>Utilizing OTA testing ensures aspects related to antennas also are included when assessing the performance of the UEs. </a:t>
            </a:r>
          </a:p>
          <a:p>
            <a:pPr marL="351450" lvl="1" indent="-1714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ea typeface="Nokia Pure Text" panose="020B0504040602060303" pitchFamily="34" charset="0"/>
                <a:cs typeface="Nokia Pure Text" panose="020B0504040602060303" pitchFamily="34" charset="0"/>
              </a:rPr>
              <a:t>Work has been ongoing within Rel-18, e.g., 2*2x2 MIMO/4x4 MIMO OTA testing in multi-Rx, but some work remains and/or can be enhanced which can be addressed in Rel-19. </a:t>
            </a:r>
            <a:br>
              <a:rPr lang="en-US" dirty="0">
                <a:ea typeface="Nokia Pure Text" panose="020B0504040602060303" pitchFamily="34" charset="0"/>
                <a:cs typeface="Nokia Pure Text" panose="020B0504040602060303" pitchFamily="34" charset="0"/>
              </a:rPr>
            </a:br>
            <a:endParaRPr lang="en-US" dirty="0"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à"/>
            </a:pPr>
            <a:r>
              <a:rPr lang="en-US" b="1" dirty="0">
                <a:ea typeface="Nokia Pure Text" panose="020B0504040602060303" pitchFamily="34" charset="0"/>
                <a:cs typeface="Nokia Pure Text" panose="020B0504040602060303" pitchFamily="34" charset="0"/>
              </a:rPr>
              <a:t>Rel-19 can enhance OTA testing of UEs</a:t>
            </a:r>
          </a:p>
          <a:p>
            <a:pPr marL="285750" indent="-285750" defTabSz="914354">
              <a:buFont typeface="Arial" panose="020B0604020202020204" pitchFamily="34" charset="0"/>
              <a:buChar char="•"/>
            </a:pPr>
            <a:endParaRPr lang="en-US" dirty="0">
              <a:sym typeface="Wingdings" panose="05000000000000000000" pitchFamily="2" charset="2"/>
            </a:endParaRPr>
          </a:p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8F12D16-1C6D-FE25-47E4-243ED9FB2730}"/>
              </a:ext>
            </a:extLst>
          </p:cNvPr>
          <p:cNvSpPr txBox="1"/>
          <p:nvPr/>
        </p:nvSpPr>
        <p:spPr>
          <a:xfrm>
            <a:off x="391031" y="4271308"/>
            <a:ext cx="8404000" cy="340654"/>
          </a:xfrm>
          <a:prstGeom prst="rect">
            <a:avLst/>
          </a:prstGeom>
          <a:solidFill>
            <a:schemeClr val="accent1"/>
          </a:solidFill>
        </p:spPr>
        <p:txBody>
          <a:bodyPr wrap="square" lIns="90000" tIns="0" rIns="72000" bIns="0" rtlCol="0" anchor="ctr">
            <a:noAutofit/>
          </a:bodyPr>
          <a:lstStyle/>
          <a:p>
            <a:pPr marL="228594" indent="-228594" algn="ctr" defTabSz="609585" fontAlgn="base">
              <a:spcAft>
                <a:spcPct val="0"/>
              </a:spcAft>
            </a:pPr>
            <a:r>
              <a:rPr lang="en-US" sz="1200" b="1" dirty="0">
                <a:solidFill>
                  <a:srgbClr val="FFFFFF"/>
                </a:solidFill>
                <a:latin typeface="Nokia Pure Text" panose="020B0503020202020204" pitchFamily="34" charset="0"/>
                <a:ea typeface="Nokia Pure Text" panose="020B0503020202020204" pitchFamily="34" charset="0"/>
              </a:rPr>
              <a:t>OTA testing has advantages for UEs with complex antenna systems  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CDE271-674A-167B-C783-577DFF2F98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RP-240259</a:t>
            </a:r>
          </a:p>
        </p:txBody>
      </p:sp>
    </p:spTree>
    <p:extLst>
      <p:ext uri="{BB962C8B-B14F-4D97-AF65-F5344CB8AC3E}">
        <p14:creationId xmlns:p14="http://schemas.microsoft.com/office/powerpoint/2010/main" val="24709238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06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B4A126FF-C6CE-4A69-B5C5-BC11574908D1}" vid="{4E46BE80-07DA-49CD-8549-587C898E8144}"/>
    </a:ext>
  </a:extLst>
</a:theme>
</file>

<file path=ppt/theme/theme3.xml><?xml version="1.0" encoding="utf-8"?>
<a:theme xmlns:a="http://schemas.openxmlformats.org/drawingml/2006/main" name="2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 w="3175">
          <a:noFill/>
          <a:prstDash val="solid"/>
        </a:ln>
      </a:spPr>
      <a:bodyPr rot="0" spcFirstLastPara="0" vertOverflow="overflow" horzOverflow="overflow" vert="horz" wrap="square" lIns="90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lnSpc>
            <a:spcPct val="90000"/>
          </a:lnSpc>
          <a:spcAft>
            <a:spcPts val="600"/>
          </a:spcAft>
          <a:defRPr sz="1200" dirty="0" smtClean="0">
            <a:solidFill>
              <a:schemeClr val="tx2"/>
            </a:solidFill>
            <a:latin typeface="+mj-lt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algn="l" fontAlgn="auto">
          <a:lnSpc>
            <a:spcPct val="90000"/>
          </a:lnSpc>
          <a:spcAft>
            <a:spcPts val="600"/>
          </a:spcAft>
          <a:defRPr sz="1600" dirty="0">
            <a:solidFill>
              <a:sysClr val="windowText" lastClr="00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6205CDBA-22D6-4D7B-AFCF-904B849D1A79}" vid="{4B5F5FB7-7E9B-4B8B-941F-65FF29DB7DBE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RBI5PAMIO524-485775681-77</_dlc_DocId>
    <_dlc_DocIdUrl xmlns="71c5aaf6-e6ce-465b-b873-5148d2a4c105">
      <Url>https://nokia.sharepoint.com/sites/gxp/_layouts/15/DocIdRedir.aspx?ID=RBI5PAMIO524-485775681-77</Url>
      <Description>RBI5PAMIO524-485775681-77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5B424B673583543B6F776E103F2A363" ma:contentTypeVersion="6" ma:contentTypeDescription="Create a new document." ma:contentTypeScope="" ma:versionID="1418040a5fb08aee1bd4ee6bed2159ec">
  <xsd:schema xmlns:xsd="http://www.w3.org/2001/XMLSchema" xmlns:xs="http://www.w3.org/2001/XMLSchema" xmlns:p="http://schemas.microsoft.com/office/2006/metadata/properties" xmlns:ns2="71c5aaf6-e6ce-465b-b873-5148d2a4c105" xmlns:ns3="fd29e756-1e88-48a1-974b-d7d8a56481f3" xmlns:ns4="7275bb01-7583-478d-bc14-e839a2dd5989" targetNamespace="http://schemas.microsoft.com/office/2006/metadata/properties" ma:root="true" ma:fieldsID="cf2b2c59e383efc14bffb89283c1a0e6" ns2:_="" ns3:_="" ns4:_="">
    <xsd:import namespace="71c5aaf6-e6ce-465b-b873-5148d2a4c105"/>
    <xsd:import namespace="fd29e756-1e88-48a1-974b-d7d8a56481f3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4:SharedWithUsers" minOccurs="0"/>
                <xsd:element ref="ns4:SharedWithDetail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29e756-1e88-48a1-974b-d7d8a56481f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5E462D1-5CF9-4D72-A078-AF08B6564B1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03EEF9D-B5AB-4DBE-87AC-FA36ED83ACE5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29F34A3B-01BA-4606-87DA-3E7B0B064FD5}">
  <ds:schemaRefs>
    <ds:schemaRef ds:uri="http://schemas.microsoft.com/office/infopath/2007/PartnerControls"/>
    <ds:schemaRef ds:uri="http://schemas.microsoft.com/office/2006/metadata/properties"/>
    <ds:schemaRef ds:uri="http://purl.org/dc/dcmitype/"/>
    <ds:schemaRef ds:uri="fd29e756-1e88-48a1-974b-d7d8a56481f3"/>
    <ds:schemaRef ds:uri="http://schemas.microsoft.com/office/2006/documentManagement/types"/>
    <ds:schemaRef ds:uri="http://www.w3.org/XML/1998/namespace"/>
    <ds:schemaRef ds:uri="http://purl.org/dc/elements/1.1/"/>
    <ds:schemaRef ds:uri="7275bb01-7583-478d-bc14-e839a2dd5989"/>
    <ds:schemaRef ds:uri="http://schemas.openxmlformats.org/package/2006/metadata/core-properties"/>
    <ds:schemaRef ds:uri="71c5aaf6-e6ce-465b-b873-5148d2a4c105"/>
    <ds:schemaRef ds:uri="http://purl.org/dc/terms/"/>
  </ds:schemaRefs>
</ds:datastoreItem>
</file>

<file path=customXml/itemProps4.xml><?xml version="1.0" encoding="utf-8"?>
<ds:datastoreItem xmlns:ds="http://schemas.openxmlformats.org/officeDocument/2006/customXml" ds:itemID="{5D08B932-C052-4FF8-BEF1-5A00252B255C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BB209B2D-C17F-4075-86A3-E2F6F9C719D5}">
  <ds:schemaRefs>
    <ds:schemaRef ds:uri="71c5aaf6-e6ce-465b-b873-5148d2a4c105"/>
    <ds:schemaRef ds:uri="7275bb01-7583-478d-bc14-e839a2dd5989"/>
    <ds:schemaRef ds:uri="fd29e756-1e88-48a1-974b-d7d8a56481f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b1aa2129-79ec-42c0-bfac-e5b7a0374572}" enabled="1" method="Privileged" siteId="{5d471751-9675-428d-917b-70f44f9630b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139</Words>
  <Application>Microsoft Office PowerPoint</Application>
  <PresentationFormat>On-screen Show (16:9)</PresentationFormat>
  <Paragraphs>15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4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Wingdings</vt:lpstr>
      <vt:lpstr>1. Master</vt:lpstr>
      <vt:lpstr>1. White master</vt:lpstr>
      <vt:lpstr>2_Nokia White Master with headline</vt:lpstr>
      <vt:lpstr>think-cell Slide</vt:lpstr>
      <vt:lpstr>OTA topics for Rel-19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Release 19</dc:title>
  <dc:creator>Matthew Baker (Nokia)</dc:creator>
  <cp:lastModifiedBy>Matthew Baker</cp:lastModifiedBy>
  <cp:revision>2</cp:revision>
  <dcterms:created xsi:type="dcterms:W3CDTF">2023-02-07T12:57:47Z</dcterms:created>
  <dcterms:modified xsi:type="dcterms:W3CDTF">2024-03-11T18:43:40Z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2023-02-27T22:05:02Z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78c89d18-b6a3-445a-8216-8f7e5a5d4a63</vt:lpwstr>
  </property>
  <property fmtid="{D5CDD505-2E9C-101B-9397-08002B2CF9AE}" pid="8" name="MSIP_Label_b1aa2129-79ec-42c0-bfac-e5b7a0374572_ContentBits">
    <vt:lpwstr>0</vt:lpwstr>
  </property>
  <property fmtid="{D5CDD505-2E9C-101B-9397-08002B2CF9AE}" pid="9" name="ContentTypeId">
    <vt:lpwstr>0x01010085B424B673583543B6F776E103F2A363</vt:lpwstr>
  </property>
  <property fmtid="{D5CDD505-2E9C-101B-9397-08002B2CF9AE}" pid="10" name="_dlc_DocIdItemGuid">
    <vt:lpwstr>596eee1b-8480-4ef8-a8ea-71ac86d1b735</vt:lpwstr>
  </property>
  <property fmtid="{D5CDD505-2E9C-101B-9397-08002B2CF9AE}" pid="11" name="MediaServiceImageTags">
    <vt:lpwstr/>
  </property>
</Properties>
</file>