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6"/>
  </p:notesMasterIdLst>
  <p:handoutMasterIdLst>
    <p:handoutMasterId r:id="rId7"/>
  </p:handoutMasterIdLst>
  <p:sldIdLst>
    <p:sldId id="2357" r:id="rId2"/>
    <p:sldId id="2359" r:id="rId3"/>
    <p:sldId id="2361" r:id="rId4"/>
    <p:sldId id="2358" r:id="rId5"/>
  </p:sldIdLst>
  <p:sldSz cx="9144000" cy="5143500" type="screen16x9"/>
  <p:notesSz cx="6797675" cy="987266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ierry Berisot" initials="TB [23]" lastIdx="1" clrIdx="0"/>
  <p:cmAuthor id="2" name="Jerome Bell" initials="JB" lastIdx="9" clrIdx="1"/>
  <p:cmAuthor id="3" name="Thierry Berisot" initials="TB [8]" lastIdx="1" clrIdx="2"/>
  <p:cmAuthor id="4" name="Thierry Berisot" initials="TB [9]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98A2AE"/>
    <a:srgbClr val="27F9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01" autoAdjust="0"/>
    <p:restoredTop sz="86323" autoAdjust="0"/>
  </p:normalViewPr>
  <p:slideViewPr>
    <p:cSldViewPr>
      <p:cViewPr varScale="1">
        <p:scale>
          <a:sx n="152" d="100"/>
          <a:sy n="152" d="100"/>
        </p:scale>
        <p:origin x="184" y="176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2808" y="29"/>
      </p:cViewPr>
      <p:guideLst>
        <p:guide orient="horz" pos="2880"/>
        <p:guide pos="2160"/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419B2F-358F-49E8-AA4C-3CCBF980E92D}" type="datetimeFigureOut">
              <a:rPr lang="fr-FR"/>
              <a:pPr>
                <a:defRPr/>
              </a:pPr>
              <a:t>07/03/2024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A41666-3582-438F-AF1B-B5FBB2EC317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219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0DADF3-1C88-41A0-B138-876CB3C20240}" type="datetimeFigureOut">
              <a:rPr lang="fr-FR"/>
              <a:pPr>
                <a:defRPr/>
              </a:pPr>
              <a:t>07/03/2024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A602E30-61EE-4150-94DB-FBB717E710B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64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9966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091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09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4702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359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1894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du numéro de diapositive 5"/>
          <p:cNvSpPr txBox="1">
            <a:spLocks/>
          </p:cNvSpPr>
          <p:nvPr userDrawn="1"/>
        </p:nvSpPr>
        <p:spPr>
          <a:xfrm>
            <a:off x="35496" y="4918720"/>
            <a:ext cx="539552" cy="17331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B843D4B4-55EE-47AE-9227-24BAD3C53284}" type="slidenum">
              <a:rPr lang="fr-BE" sz="700" smtClean="0">
                <a:solidFill>
                  <a:srgbClr val="002060"/>
                </a:solidFill>
              </a:rPr>
              <a:pPr>
                <a:defRPr/>
              </a:pPr>
              <a:t>‹#›</a:t>
            </a:fld>
            <a:endParaRPr lang="fr-BE" sz="700" dirty="0">
              <a:solidFill>
                <a:srgbClr val="00206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13" r:id="rId5"/>
    <p:sldLayoutId id="2147483714" r:id="rId6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318720-C85F-4369-8596-1A067EF7A20D}"/>
              </a:ext>
            </a:extLst>
          </p:cNvPr>
          <p:cNvSpPr txBox="1"/>
          <p:nvPr/>
        </p:nvSpPr>
        <p:spPr>
          <a:xfrm>
            <a:off x="6876256" y="348016"/>
            <a:ext cx="2124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RP-240256 </a:t>
            </a:r>
          </a:p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Agenda Item: 9.1.5</a:t>
            </a:r>
          </a:p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Type: Discussion</a:t>
            </a:r>
          </a:p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Document for: Discussion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E1B338-72BE-45B2-B1DB-71E45ED0FD32}"/>
              </a:ext>
            </a:extLst>
          </p:cNvPr>
          <p:cNvSpPr txBox="1"/>
          <p:nvPr/>
        </p:nvSpPr>
        <p:spPr>
          <a:xfrm>
            <a:off x="403412" y="301270"/>
            <a:ext cx="2716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3GPP TSG RAN#103</a:t>
            </a:r>
          </a:p>
          <a:p>
            <a:r>
              <a:rPr lang="en-US" sz="1200" dirty="0">
                <a:solidFill>
                  <a:srgbClr val="002060"/>
                </a:solidFill>
                <a:latin typeface="+mn-lt"/>
              </a:rPr>
              <a:t>Maastricht/The Netherlands</a:t>
            </a:r>
          </a:p>
          <a:p>
            <a:r>
              <a:rPr lang="en-US" sz="1200" dirty="0">
                <a:solidFill>
                  <a:srgbClr val="002060"/>
                </a:solidFill>
                <a:latin typeface="+mn-lt"/>
              </a:rPr>
              <a:t>Mars 18 - 22, 2024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0E2D7E-7F50-4248-A2EF-3A2F219E8EB2}"/>
              </a:ext>
            </a:extLst>
          </p:cNvPr>
          <p:cNvSpPr txBox="1">
            <a:spLocks/>
          </p:cNvSpPr>
          <p:nvPr/>
        </p:nvSpPr>
        <p:spPr>
          <a:xfrm>
            <a:off x="755576" y="2067694"/>
            <a:ext cx="7272808" cy="100811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3200" dirty="0">
                <a:solidFill>
                  <a:srgbClr val="002060"/>
                </a:solidFill>
                <a:latin typeface="+mn-lt"/>
              </a:rPr>
              <a:t>	Potential new bands designations </a:t>
            </a: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+mn-lt"/>
              </a:rPr>
              <a:t>for </a:t>
            </a:r>
            <a:r>
              <a:rPr lang="en-US" sz="3200" dirty="0" err="1">
                <a:solidFill>
                  <a:srgbClr val="002060"/>
                </a:solidFill>
                <a:latin typeface="+mn-lt"/>
              </a:rPr>
              <a:t>mMTC</a:t>
            </a:r>
            <a:r>
              <a:rPr lang="en-US" sz="3200" dirty="0">
                <a:solidFill>
                  <a:srgbClr val="002060"/>
                </a:solidFill>
                <a:latin typeface="+mn-lt"/>
              </a:rPr>
              <a:t> for private LTE and verticals </a:t>
            </a: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+mn-lt"/>
              </a:rPr>
              <a:t>in Rel-19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9A4101-2CD6-4199-8D53-1D872B1B25E3}"/>
              </a:ext>
            </a:extLst>
          </p:cNvPr>
          <p:cNvSpPr txBox="1"/>
          <p:nvPr/>
        </p:nvSpPr>
        <p:spPr>
          <a:xfrm>
            <a:off x="403412" y="3777256"/>
            <a:ext cx="7768988" cy="358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300"/>
              </a:spcAft>
            </a:pPr>
            <a:r>
              <a:rPr lang="en-US" sz="1600" b="1" u="sng" dirty="0">
                <a:solidFill>
                  <a:srgbClr val="002060"/>
                </a:solidFill>
                <a:latin typeface="+mn-lt"/>
              </a:rPr>
              <a:t>Source:</a:t>
            </a:r>
            <a:r>
              <a:rPr lang="en-US" sz="1600" dirty="0">
                <a:solidFill>
                  <a:srgbClr val="002060"/>
                </a:solidFill>
                <a:latin typeface="+mn-lt"/>
              </a:rPr>
              <a:t> Novamint </a:t>
            </a:r>
          </a:p>
        </p:txBody>
      </p:sp>
    </p:spTree>
    <p:extLst>
      <p:ext uri="{BB962C8B-B14F-4D97-AF65-F5344CB8AC3E}">
        <p14:creationId xmlns:p14="http://schemas.microsoft.com/office/powerpoint/2010/main" val="1942419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251520" y="740470"/>
            <a:ext cx="8784976" cy="3919512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Private LTE is ramping up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Support of </a:t>
            </a:r>
            <a:r>
              <a:rPr lang="en-GB" sz="1600" dirty="0" err="1">
                <a:solidFill>
                  <a:srgbClr val="002060"/>
                </a:solidFill>
              </a:rPr>
              <a:t>mMTC</a:t>
            </a:r>
            <a:r>
              <a:rPr lang="en-GB" sz="1600" dirty="0">
                <a:solidFill>
                  <a:srgbClr val="002060"/>
                </a:solidFill>
              </a:rPr>
              <a:t> (NB-IoT, </a:t>
            </a:r>
            <a:r>
              <a:rPr lang="en-GB" sz="1600" dirty="0" err="1">
                <a:solidFill>
                  <a:srgbClr val="002060"/>
                </a:solidFill>
              </a:rPr>
              <a:t>eMTC</a:t>
            </a:r>
            <a:r>
              <a:rPr lang="en-GB" sz="1600" dirty="0">
                <a:solidFill>
                  <a:srgbClr val="002060"/>
                </a:solidFill>
              </a:rPr>
              <a:t>) is required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Main markets:</a:t>
            </a:r>
          </a:p>
          <a:p>
            <a:pPr lvl="1"/>
            <a:r>
              <a:rPr lang="en-GB" sz="1400" dirty="0">
                <a:solidFill>
                  <a:srgbClr val="002060"/>
                </a:solidFill>
              </a:rPr>
              <a:t>Smart Grid/Utilities</a:t>
            </a:r>
          </a:p>
          <a:p>
            <a:pPr lvl="1"/>
            <a:r>
              <a:rPr lang="en-GB" sz="1400" dirty="0">
                <a:solidFill>
                  <a:srgbClr val="002060"/>
                </a:solidFill>
              </a:rPr>
              <a:t>Ports</a:t>
            </a:r>
          </a:p>
          <a:p>
            <a:pPr lvl="1"/>
            <a:r>
              <a:rPr lang="en-GB" sz="1400" dirty="0">
                <a:solidFill>
                  <a:srgbClr val="002060"/>
                </a:solidFill>
              </a:rPr>
              <a:t>Airports</a:t>
            </a:r>
          </a:p>
          <a:p>
            <a:pPr lvl="1"/>
            <a:r>
              <a:rPr lang="en-GB" sz="1400" dirty="0">
                <a:solidFill>
                  <a:srgbClr val="002060"/>
                </a:solidFill>
              </a:rPr>
              <a:t>Warehouses</a:t>
            </a:r>
          </a:p>
          <a:p>
            <a:pPr marL="457200" lvl="1" indent="0">
              <a:buNone/>
            </a:pPr>
            <a:endParaRPr lang="en-GB" sz="1400" dirty="0">
              <a:solidFill>
                <a:srgbClr val="002060"/>
              </a:solidFill>
            </a:endParaRPr>
          </a:p>
          <a:p>
            <a:r>
              <a:rPr lang="en-GB" sz="1600" dirty="0">
                <a:solidFill>
                  <a:srgbClr val="002060"/>
                </a:solidFill>
              </a:rPr>
              <a:t>Several bands are not yet supported by 3GPP for </a:t>
            </a:r>
            <a:r>
              <a:rPr lang="en-GB" sz="1600" dirty="0" err="1">
                <a:solidFill>
                  <a:srgbClr val="002060"/>
                </a:solidFill>
              </a:rPr>
              <a:t>mMTC</a:t>
            </a:r>
            <a:r>
              <a:rPr lang="en-GB" sz="1600" dirty="0">
                <a:solidFill>
                  <a:srgbClr val="002060"/>
                </a:solidFill>
              </a:rPr>
              <a:t> for private LTE for the relevant markets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832DAAFA-F955-4A56-ADEF-01EEF57A73D9}"/>
              </a:ext>
            </a:extLst>
          </p:cNvPr>
          <p:cNvSpPr txBox="1">
            <a:spLocks/>
          </p:cNvSpPr>
          <p:nvPr/>
        </p:nvSpPr>
        <p:spPr>
          <a:xfrm>
            <a:off x="179512" y="51471"/>
            <a:ext cx="8964488" cy="5760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800" dirty="0">
                <a:solidFill>
                  <a:srgbClr val="002060"/>
                </a:solidFill>
                <a:latin typeface="+mn-lt"/>
              </a:rPr>
              <a:t>Private LTE ramping up for </a:t>
            </a:r>
            <a:r>
              <a:rPr lang="en-GB" sz="2800" dirty="0" err="1">
                <a:solidFill>
                  <a:srgbClr val="002060"/>
                </a:solidFill>
                <a:latin typeface="+mn-lt"/>
              </a:rPr>
              <a:t>mMTC</a:t>
            </a:r>
            <a:endParaRPr lang="en-US" sz="28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595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C40F8A5-BDA2-4526-885D-781D0D3F368A}"/>
              </a:ext>
            </a:extLst>
          </p:cNvPr>
          <p:cNvSpPr txBox="1">
            <a:spLocks/>
          </p:cNvSpPr>
          <p:nvPr/>
        </p:nvSpPr>
        <p:spPr>
          <a:xfrm>
            <a:off x="107504" y="99331"/>
            <a:ext cx="8784976" cy="672219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olidFill>
                  <a:srgbClr val="002060"/>
                </a:solidFill>
                <a:latin typeface="+mn-lt"/>
              </a:rPr>
              <a:t>Potential new bands designations for </a:t>
            </a:r>
            <a:r>
              <a:rPr lang="en-US" sz="2800" dirty="0" err="1">
                <a:solidFill>
                  <a:srgbClr val="002060"/>
                </a:solidFill>
                <a:latin typeface="+mn-lt"/>
              </a:rPr>
              <a:t>mMTC</a:t>
            </a:r>
            <a:r>
              <a:rPr lang="en-US" sz="2800" dirty="0">
                <a:solidFill>
                  <a:srgbClr val="002060"/>
                </a:solidFill>
                <a:latin typeface="+mn-lt"/>
              </a:rPr>
              <a:t> for private LTE</a:t>
            </a:r>
            <a:endParaRPr lang="en-GB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4587974"/>
            <a:ext cx="38266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>
                <a:solidFill>
                  <a:srgbClr val="002060"/>
                </a:solidFill>
                <a:latin typeface="+mn-lt"/>
              </a:rPr>
              <a:t>1) Decisions expected in 2024 for some allocations for private Network</a:t>
            </a:r>
          </a:p>
          <a:p>
            <a:r>
              <a:rPr lang="en-US" sz="1000" i="1" dirty="0">
                <a:solidFill>
                  <a:srgbClr val="002060"/>
                </a:solidFill>
                <a:latin typeface="+mn-lt"/>
              </a:rPr>
              <a:t>2) May be used for Ambient IoT in the future too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A8C03A8-3E4D-0BFC-5871-ED1128FF74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929118"/>
              </p:ext>
            </p:extLst>
          </p:nvPr>
        </p:nvGraphicFramePr>
        <p:xfrm>
          <a:off x="539552" y="915566"/>
          <a:ext cx="7848872" cy="340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816">
                  <a:extLst>
                    <a:ext uri="{9D8B030D-6E8A-4147-A177-3AD203B41FA5}">
                      <a16:colId xmlns:a16="http://schemas.microsoft.com/office/drawing/2014/main" val="973801329"/>
                    </a:ext>
                  </a:extLst>
                </a:gridCol>
                <a:gridCol w="2231520">
                  <a:extLst>
                    <a:ext uri="{9D8B030D-6E8A-4147-A177-3AD203B41FA5}">
                      <a16:colId xmlns:a16="http://schemas.microsoft.com/office/drawing/2014/main" val="338315322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6694456"/>
                    </a:ext>
                  </a:extLst>
                </a:gridCol>
                <a:gridCol w="2318658">
                  <a:extLst>
                    <a:ext uri="{9D8B030D-6E8A-4147-A177-3AD203B41FA5}">
                      <a16:colId xmlns:a16="http://schemas.microsoft.com/office/drawing/2014/main" val="3752756357"/>
                    </a:ext>
                  </a:extLst>
                </a:gridCol>
                <a:gridCol w="1569774">
                  <a:extLst>
                    <a:ext uri="{9D8B030D-6E8A-4147-A177-3AD203B41FA5}">
                      <a16:colId xmlns:a16="http://schemas.microsoft.com/office/drawing/2014/main" val="13076939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FR" dirty="0"/>
                        <a:t>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dirty="0"/>
                        <a:t>Frequency bands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dirty="0"/>
                        <a:t>Current 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dirty="0"/>
                        <a:t>Market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328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109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rgbClr val="002060"/>
                          </a:solidFill>
                        </a:rPr>
                        <a:t>1800-1830</a:t>
                      </a:r>
                    </a:p>
                    <a:p>
                      <a:endParaRPr lang="en-FR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rgbClr val="002060"/>
                          </a:solidFill>
                        </a:rPr>
                        <a:t>FDD</a:t>
                      </a:r>
                      <a:endParaRPr lang="en-FR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Licensed</a:t>
                      </a:r>
                    </a:p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(WIMAX)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North America (Canada)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125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rgbClr val="002060"/>
                          </a:solidFill>
                        </a:rPr>
                        <a:t>1800-1830</a:t>
                      </a:r>
                      <a:endParaRPr lang="en-FR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TDD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Licensed</a:t>
                      </a:r>
                    </a:p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(WIMAX)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North America (Canada)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2511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110?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rgbClr val="002060"/>
                          </a:solidFill>
                        </a:rPr>
                        <a:t>902-928</a:t>
                      </a:r>
                      <a:endParaRPr lang="en-FR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FDD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ISM (LoRa…)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North America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7899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rgbClr val="002060"/>
                          </a:solidFill>
                        </a:rPr>
                        <a:t>915-928 </a:t>
                      </a:r>
                      <a:endParaRPr lang="en-FR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TDD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ISM (LoRa…)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rgbClr val="002060"/>
                          </a:solidFill>
                        </a:rPr>
                        <a:t>ANZ</a:t>
                      </a:r>
                      <a:endParaRPr lang="en-FR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2278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UHF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rgbClr val="002060"/>
                          </a:solidFill>
                        </a:rPr>
                        <a:t>470-694 MHz</a:t>
                      </a:r>
                      <a:endParaRPr lang="en-FR" sz="18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FDD?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Expected to be licensed </a:t>
                      </a:r>
                      <a:r>
                        <a:rPr lang="en-FR" sz="1800" baseline="30000" dirty="0">
                          <a:solidFill>
                            <a:srgbClr val="002060"/>
                          </a:solidFill>
                        </a:rPr>
                        <a:t>1)/2)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sz="1800" dirty="0">
                          <a:solidFill>
                            <a:srgbClr val="002060"/>
                          </a:solidFill>
                        </a:rPr>
                        <a:t>Europe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3947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FR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FR" dirty="0">
                          <a:solidFill>
                            <a:srgbClr val="002060"/>
                          </a:solidFill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FR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FR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FR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5980177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5692B85-544C-42BF-C6B0-6936226B4455}"/>
              </a:ext>
            </a:extLst>
          </p:cNvPr>
          <p:cNvSpPr/>
          <p:nvPr/>
        </p:nvSpPr>
        <p:spPr>
          <a:xfrm>
            <a:off x="251520" y="1275606"/>
            <a:ext cx="8496944" cy="672219"/>
          </a:xfrm>
          <a:prstGeom prst="rect">
            <a:avLst/>
          </a:prstGeom>
          <a:noFill/>
          <a:ln>
            <a:solidFill>
              <a:srgbClr val="002060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R"/>
          </a:p>
        </p:txBody>
      </p:sp>
    </p:spTree>
    <p:extLst>
      <p:ext uri="{BB962C8B-B14F-4D97-AF65-F5344CB8AC3E}">
        <p14:creationId xmlns:p14="http://schemas.microsoft.com/office/powerpoint/2010/main" val="1626896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0F8A5-BDA2-4526-885D-781D0D3F368A}"/>
              </a:ext>
            </a:extLst>
          </p:cNvPr>
          <p:cNvSpPr txBox="1">
            <a:spLocks/>
          </p:cNvSpPr>
          <p:nvPr/>
        </p:nvSpPr>
        <p:spPr>
          <a:xfrm>
            <a:off x="107504" y="99331"/>
            <a:ext cx="8784976" cy="672219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2800" dirty="0">
                <a:solidFill>
                  <a:srgbClr val="002060"/>
                </a:solidFill>
                <a:latin typeface="+mn-lt"/>
              </a:rPr>
              <a:t>Next Steps &amp; Recommendations</a:t>
            </a: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179512" y="843558"/>
            <a:ext cx="8712968" cy="399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>
                <a:srgbClr val="002060"/>
              </a:buClr>
            </a:pPr>
            <a:r>
              <a:rPr lang="en-GB" sz="1600" dirty="0">
                <a:solidFill>
                  <a:srgbClr val="002060"/>
                </a:solidFill>
              </a:rPr>
              <a:t>Private LTE and </a:t>
            </a:r>
            <a:r>
              <a:rPr lang="en-GB" sz="1600" dirty="0" err="1">
                <a:solidFill>
                  <a:srgbClr val="002060"/>
                </a:solidFill>
              </a:rPr>
              <a:t>mMTC</a:t>
            </a:r>
            <a:r>
              <a:rPr lang="en-GB" sz="1600" dirty="0">
                <a:solidFill>
                  <a:srgbClr val="002060"/>
                </a:solidFill>
              </a:rPr>
              <a:t> (NB-IoT / </a:t>
            </a:r>
            <a:r>
              <a:rPr lang="en-GB" sz="1600" dirty="0" err="1">
                <a:solidFill>
                  <a:srgbClr val="002060"/>
                </a:solidFill>
              </a:rPr>
              <a:t>eMTC</a:t>
            </a:r>
            <a:r>
              <a:rPr lang="en-GB" sz="1600" dirty="0">
                <a:solidFill>
                  <a:srgbClr val="002060"/>
                </a:solidFill>
              </a:rPr>
              <a:t>) likely to be remaining for 20-30 years</a:t>
            </a:r>
          </a:p>
          <a:p>
            <a:pPr eaLnBrk="1" hangingPunct="1">
              <a:buClr>
                <a:srgbClr val="002060"/>
              </a:buClr>
            </a:pPr>
            <a:endParaRPr lang="en-GB" sz="1600" dirty="0">
              <a:solidFill>
                <a:srgbClr val="002060"/>
              </a:solidFill>
            </a:endParaRPr>
          </a:p>
          <a:p>
            <a:pPr eaLnBrk="1" hangingPunct="1">
              <a:buClr>
                <a:srgbClr val="002060"/>
              </a:buClr>
            </a:pPr>
            <a:r>
              <a:rPr lang="en-GB" sz="1600" dirty="0">
                <a:solidFill>
                  <a:srgbClr val="002060"/>
                </a:solidFill>
              </a:rPr>
              <a:t>Several bands are missing to be supported by 3GPP</a:t>
            </a:r>
          </a:p>
          <a:p>
            <a:pPr eaLnBrk="1" hangingPunct="1">
              <a:buClr>
                <a:srgbClr val="002060"/>
              </a:buClr>
            </a:pPr>
            <a:endParaRPr lang="en-GB" sz="1600" dirty="0">
              <a:solidFill>
                <a:srgbClr val="002060"/>
              </a:solidFill>
            </a:endParaRPr>
          </a:p>
          <a:p>
            <a:pPr eaLnBrk="1" hangingPunct="1">
              <a:buClr>
                <a:srgbClr val="002060"/>
              </a:buClr>
            </a:pPr>
            <a:r>
              <a:rPr lang="en-GB" sz="1600" dirty="0">
                <a:solidFill>
                  <a:srgbClr val="002060"/>
                </a:solidFill>
              </a:rPr>
              <a:t>Strong market needs - in particular for utilities</a:t>
            </a:r>
          </a:p>
          <a:p>
            <a:pPr eaLnBrk="1" hangingPunct="1">
              <a:buClr>
                <a:srgbClr val="002060"/>
              </a:buClr>
            </a:pPr>
            <a:endParaRPr lang="en-GB" sz="1600" dirty="0">
              <a:solidFill>
                <a:srgbClr val="002060"/>
              </a:solidFill>
            </a:endParaRPr>
          </a:p>
          <a:p>
            <a:pPr eaLnBrk="1" hangingPunct="1">
              <a:buClr>
                <a:srgbClr val="002060"/>
              </a:buClr>
            </a:pPr>
            <a:r>
              <a:rPr lang="en-GB" sz="1600" dirty="0">
                <a:solidFill>
                  <a:srgbClr val="002060"/>
                </a:solidFill>
              </a:rPr>
              <a:t>Do not forget LTE for spectrum consideration =&gt; key for 3GPP (RAN4) to keep an LTE spectrum track </a:t>
            </a:r>
          </a:p>
          <a:p>
            <a:pPr eaLnBrk="1" hangingPunct="1">
              <a:buClr>
                <a:srgbClr val="002060"/>
              </a:buClr>
            </a:pPr>
            <a:endParaRPr lang="en-GB" sz="1600" dirty="0">
              <a:solidFill>
                <a:srgbClr val="002060"/>
              </a:solidFill>
            </a:endParaRPr>
          </a:p>
          <a:p>
            <a:pPr eaLnBrk="1" hangingPunct="1">
              <a:buClr>
                <a:srgbClr val="002060"/>
              </a:buClr>
            </a:pPr>
            <a:r>
              <a:rPr lang="en-GB" sz="1600" dirty="0">
                <a:solidFill>
                  <a:srgbClr val="002060"/>
                </a:solidFill>
              </a:rPr>
              <a:t>1</a:t>
            </a:r>
            <a:r>
              <a:rPr lang="en-GB" sz="1600" baseline="30000" dirty="0">
                <a:solidFill>
                  <a:srgbClr val="002060"/>
                </a:solidFill>
              </a:rPr>
              <a:t>st</a:t>
            </a:r>
            <a:r>
              <a:rPr lang="en-GB" sz="1600" dirty="0">
                <a:solidFill>
                  <a:srgbClr val="002060"/>
                </a:solidFill>
              </a:rPr>
              <a:t> Priority candidate for Rel-19: Band 109 (1800-1830 FDD)</a:t>
            </a:r>
          </a:p>
        </p:txBody>
      </p:sp>
    </p:spTree>
    <p:extLst>
      <p:ext uri="{BB962C8B-B14F-4D97-AF65-F5344CB8AC3E}">
        <p14:creationId xmlns:p14="http://schemas.microsoft.com/office/powerpoint/2010/main" val="360779374"/>
      </p:ext>
    </p:extLst>
  </p:cSld>
  <p:clrMapOvr>
    <a:masterClrMapping/>
  </p:clrMapOvr>
</p:sld>
</file>

<file path=ppt/theme/theme1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8753</TotalTime>
  <Words>258</Words>
  <Application>Microsoft Macintosh PowerPoint</Application>
  <PresentationFormat>On-screen Show (16:9)</PresentationFormat>
  <Paragraphs>67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2_Thème Office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Réflexion</dc:title>
  <dc:creator>JB</dc:creator>
  <cp:lastModifiedBy>Thierry Berisot</cp:lastModifiedBy>
  <cp:revision>1946</cp:revision>
  <cp:lastPrinted>2017-02-14T13:41:51Z</cp:lastPrinted>
  <dcterms:created xsi:type="dcterms:W3CDTF">2015-12-08T18:09:12Z</dcterms:created>
  <dcterms:modified xsi:type="dcterms:W3CDTF">2024-03-11T20:03:09Z</dcterms:modified>
</cp:coreProperties>
</file>