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57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1" d="100"/>
          <a:sy n="131" d="100"/>
        </p:scale>
        <p:origin x="10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1936E90B-3451-4351-845C-D9732EA41478}"/>
    <pc:docChg chg="modSld">
      <pc:chgData name="Matthew Baker (Nokia)" userId="a9b24780-4d38-4db9-8296-a6542d27e350" providerId="ADAL" clId="{1936E90B-3451-4351-845C-D9732EA41478}" dt="2024-03-11T11:16:32.844" v="25" actId="20577"/>
      <pc:docMkLst>
        <pc:docMk/>
      </pc:docMkLst>
      <pc:sldChg chg="modSp mod">
        <pc:chgData name="Matthew Baker (Nokia)" userId="a9b24780-4d38-4db9-8296-a6542d27e350" providerId="ADAL" clId="{1936E90B-3451-4351-845C-D9732EA41478}" dt="2024-03-11T11:16:32.844" v="25" actId="20577"/>
        <pc:sldMkLst>
          <pc:docMk/>
          <pc:sldMk cId="3421332272" sldId="256"/>
        </pc:sldMkLst>
        <pc:spChg chg="mod">
          <ac:chgData name="Matthew Baker (Nokia)" userId="a9b24780-4d38-4db9-8296-a6542d27e350" providerId="ADAL" clId="{1936E90B-3451-4351-845C-D9732EA41478}" dt="2024-03-11T11:16:32.844" v="25" actId="20577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  <pc:docChgLst>
    <pc:chgData name="Tukmanov,A,Anvar,TUD2 R" userId="b39286ea-6a0a-48de-8ddd-429d165c755a" providerId="ADAL" clId="{5E46F829-3C91-4F77-95E1-D1ABDE8974E3}"/>
    <pc:docChg chg="modSld">
      <pc:chgData name="Tukmanov,A,Anvar,TUD2 R" userId="b39286ea-6a0a-48de-8ddd-429d165c755a" providerId="ADAL" clId="{5E46F829-3C91-4F77-95E1-D1ABDE8974E3}" dt="2024-03-11T19:12:49.245" v="7"/>
      <pc:docMkLst>
        <pc:docMk/>
      </pc:docMkLst>
      <pc:sldChg chg="modSp mod">
        <pc:chgData name="Tukmanov,A,Anvar,TUD2 R" userId="b39286ea-6a0a-48de-8ddd-429d165c755a" providerId="ADAL" clId="{5E46F829-3C91-4F77-95E1-D1ABDE8974E3}" dt="2024-03-11T19:12:49.245" v="7"/>
        <pc:sldMkLst>
          <pc:docMk/>
          <pc:sldMk cId="3421332272" sldId="256"/>
        </pc:sldMkLst>
        <pc:spChg chg="mod">
          <ac:chgData name="Tukmanov,A,Anvar,TUD2 R" userId="b39286ea-6a0a-48de-8ddd-429d165c755a" providerId="ADAL" clId="{5E46F829-3C91-4F77-95E1-D1ABDE8974E3}" dt="2024-03-11T19:12:49.245" v="7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110/Docs/R4-240277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RAN/WG4_Radio/TSGR4_110/Docs/R4-240227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Way Forward on Spatial Channel Modelling in Rel-19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RP-240254</a:t>
            </a:r>
            <a:endParaRPr lang="it-IT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Deutsche Telekom, Ericsson, Intel,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Orange,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>
                <a:solidFill>
                  <a:schemeClr val="tx1"/>
                </a:solidFill>
              </a:rPr>
              <a:t> &amp; Schwarz, SK Telecom, Telecom Italia, Telenor, Telia Company, Telstra, T-Mobile USA, Verizon, Vodafone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388" y="277007"/>
            <a:ext cx="10515600" cy="461547"/>
          </a:xfrm>
        </p:spPr>
        <p:txBody>
          <a:bodyPr>
            <a:normAutofit fontScale="90000"/>
          </a:bodyPr>
          <a:lstStyle/>
          <a:p>
            <a:r>
              <a:rPr lang="en-US"/>
              <a:t>Motivation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388" y="835270"/>
            <a:ext cx="11251222" cy="371802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GB" sz="1600" dirty="0"/>
              <a:t>Demodulation performance requirements in RAN4 are currently limited to the spatially-agnostic TDL channel model. 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Per-layer variability is not observed, unlike in real deployment scenarios. Hence the receiver’s ability to take advantage of spatial diversity provided by the channel/network is not subject to any requirements. 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In 8Rx SU-MIMO, where the 2 codewords are mapped to different sets of layers, no performance differentiation between the codewords is visible.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MU-MIMO performance can only be tested when the UEs’ channels are spatially separable, which is not possible with the TDL channel model. Hence full benefits of operator investment in MU-MIMO cannot be verified.</a:t>
            </a:r>
          </a:p>
          <a:p>
            <a:pPr>
              <a:lnSpc>
                <a:spcPct val="110000"/>
              </a:lnSpc>
            </a:pPr>
            <a:r>
              <a:rPr lang="en-GB" sz="1600" dirty="0"/>
              <a:t>Spatially realistic performance requirements are motivated for both 5G-Advanced and 6G: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Help to underpin good performance for MIMO features in today’s 5G-Advanced networks, and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Ensure that 6G uses spatially realistic methodology for performance requirements from day 1. </a:t>
            </a:r>
          </a:p>
          <a:p>
            <a:pPr>
              <a:lnSpc>
                <a:spcPct val="110000"/>
              </a:lnSpc>
            </a:pPr>
            <a:r>
              <a:rPr lang="en-GB" sz="1600" dirty="0"/>
              <a:t>TR38.827 can provide a simple, testable, repeatable framework for spatial channel modelling requirements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Previous discussions of spatial channel modelling in RAN4 revolved around the 38.901 spatial channel model, which had challenges with complexity and repeatability when used for testing. Now, TR38.827 presents a tuned model that enables alignment between companies and straightforward repeatability. </a:t>
            </a:r>
          </a:p>
          <a:p>
            <a:pPr>
              <a:lnSpc>
                <a:spcPct val="110000"/>
              </a:lnSpc>
            </a:pPr>
            <a:r>
              <a:rPr lang="en-GB" sz="1600"/>
              <a:t>Widespread support for addressing this topic in Rel-19 was expressed on the RAN reflector in RAN#102</a:t>
            </a:r>
          </a:p>
          <a:p>
            <a:pPr lvl="1">
              <a:lnSpc>
                <a:spcPct val="110000"/>
              </a:lnSpc>
            </a:pPr>
            <a:r>
              <a:rPr lang="en-GB" sz="1400" dirty="0"/>
              <a:t>At RAN4#110 in February 2024, a multi-company proposal was submitted explaining the rationale [1], and extensive technical details were provided in [2].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470388" y="4553290"/>
            <a:ext cx="11251223" cy="134634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>
                <a:solidFill>
                  <a:schemeClr val="bg1"/>
                </a:solidFill>
              </a:rPr>
              <a:t>Observation: </a:t>
            </a:r>
            <a:r>
              <a:rPr lang="en-US" sz="1800">
                <a:solidFill>
                  <a:schemeClr val="bg1"/>
                </a:solidFill>
              </a:rPr>
              <a:t>RAN1 has developed advanced SU- and MU-MIMO features, and MNOs invest heavily in 5G NR MIMO systems, but performance requirements for MIMO features do not provide confidence in a minimum real-world performance.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b="1">
                <a:solidFill>
                  <a:schemeClr val="bg1"/>
                </a:solidFill>
              </a:rPr>
              <a:t>Proposal: </a:t>
            </a:r>
            <a:r>
              <a:rPr lang="en-US" sz="1800">
                <a:solidFill>
                  <a:schemeClr val="bg1"/>
                </a:solidFill>
              </a:rPr>
              <a:t>A spatial component is needed in the channel modelling used in RAN4 for MIMO performance requirements.</a:t>
            </a:r>
            <a:endParaRPr lang="en-GB" sz="180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0BA135-D42C-EE0C-461B-76E73B6C23C9}"/>
              </a:ext>
            </a:extLst>
          </p:cNvPr>
          <p:cNvSpPr txBox="1">
            <a:spLocks/>
          </p:cNvSpPr>
          <p:nvPr/>
        </p:nvSpPr>
        <p:spPr>
          <a:xfrm>
            <a:off x="470388" y="6022730"/>
            <a:ext cx="11251222" cy="813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200" dirty="0"/>
              <a:t>[1] </a:t>
            </a:r>
            <a:r>
              <a:rPr lang="en-US" sz="1200" dirty="0">
                <a:hlinkClick r:id="rId3"/>
              </a:rPr>
              <a:t>R4-2402774</a:t>
            </a:r>
            <a:r>
              <a:rPr lang="en-US" sz="1200" dirty="0"/>
              <a:t>, “</a:t>
            </a:r>
            <a:r>
              <a:rPr lang="en-US" sz="1200" i="1" dirty="0"/>
              <a:t>Channel Models with Spatial Features</a:t>
            </a:r>
            <a:r>
              <a:rPr lang="en-US" sz="1200" dirty="0"/>
              <a:t>”, BT, Nokia, Nokia Shanghai Bell, Bell Mobility, CMCC, Deutsche Telekom, Ericsson, Intel, Orange, Telecom Italia, Telenor, Verizon, Vodafone, T-Mobile USA 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200" dirty="0"/>
              <a:t>[2] </a:t>
            </a:r>
            <a:r>
              <a:rPr lang="en-US" sz="1200" dirty="0">
                <a:hlinkClick r:id="rId4"/>
              </a:rPr>
              <a:t>R4-2402277</a:t>
            </a:r>
            <a:r>
              <a:rPr lang="en-US" sz="1200" dirty="0"/>
              <a:t>, “</a:t>
            </a:r>
            <a:r>
              <a:rPr lang="en-US" sz="1200" i="1" dirty="0"/>
              <a:t>Discussion on 8Rx general demodulation aspects and spatial channel models</a:t>
            </a:r>
            <a:r>
              <a:rPr lang="en-US" sz="1200" dirty="0"/>
              <a:t>”, Nokia, Nokia Shanghai Bell, BT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336745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Item to identify and define practical spatial channel modelling methodology for RAN4 demodulation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2000" dirty="0"/>
              <a:t>Use the tuned repeatable spatial channel model of TR38.827 as the basis 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GB" sz="2000" dirty="0"/>
              <a:t>Methodology shall be applicable to SU-MIMO as well as being extended to be applicable to MU-MIMO.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The methodology shall include both FR1 and FR2</a:t>
            </a:r>
            <a:endParaRPr lang="en-GB" sz="20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20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2000" dirty="0"/>
              <a:t>Target completion Q1 2025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838200" y="4632671"/>
            <a:ext cx="10515600" cy="169012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5000"/>
              </a:lnSpc>
              <a:buNone/>
            </a:pPr>
            <a:r>
              <a:rPr lang="en-US" b="1">
                <a:solidFill>
                  <a:schemeClr val="bg1"/>
                </a:solidFill>
              </a:rPr>
              <a:t>Notes: </a:t>
            </a:r>
            <a:endParaRPr lang="en-US">
              <a:solidFill>
                <a:schemeClr val="bg1"/>
              </a:solidFill>
            </a:endParaRPr>
          </a:p>
          <a:p>
            <a:pPr marL="514350" indent="-514350">
              <a:lnSpc>
                <a:spcPct val="95000"/>
              </a:lnSpc>
              <a:buFont typeface="+mj-lt"/>
              <a:buAutoNum type="arabicPeriod"/>
            </a:pPr>
            <a:r>
              <a:rPr lang="en-US">
                <a:solidFill>
                  <a:schemeClr val="bg1"/>
                </a:solidFill>
              </a:rPr>
              <a:t>When the study is complete, consider normative work to define performance requirements using the identified spatial channel modelling methodology for:</a:t>
            </a:r>
          </a:p>
          <a:p>
            <a:pPr marL="971550" lvl="1" indent="-514350">
              <a:lnSpc>
                <a:spcPct val="95000"/>
              </a:lnSpc>
              <a:buFont typeface="+mj-lt"/>
              <a:buAutoNum type="alphaLcParenR"/>
            </a:pPr>
            <a:r>
              <a:rPr lang="en-US">
                <a:solidFill>
                  <a:schemeClr val="bg1"/>
                </a:solidFill>
              </a:rPr>
              <a:t>8Rx (SU-MIMO) 2-codeword requirements for PDSCH </a:t>
            </a:r>
            <a:r>
              <a:rPr lang="en-US" err="1">
                <a:solidFill>
                  <a:schemeClr val="bg1"/>
                </a:solidFill>
              </a:rPr>
              <a:t>demod</a:t>
            </a:r>
            <a:r>
              <a:rPr lang="en-US">
                <a:solidFill>
                  <a:schemeClr val="bg1"/>
                </a:solidFill>
              </a:rPr>
              <a:t>, CQI and PMI.</a:t>
            </a:r>
          </a:p>
          <a:p>
            <a:pPr marL="971550" lvl="1" indent="-514350">
              <a:lnSpc>
                <a:spcPct val="95000"/>
              </a:lnSpc>
              <a:buFont typeface="+mj-lt"/>
              <a:buAutoNum type="alphaLcParenR"/>
            </a:pPr>
            <a:r>
              <a:rPr lang="en-US">
                <a:solidFill>
                  <a:schemeClr val="bg1"/>
                </a:solidFill>
              </a:rPr>
              <a:t>CQI and PMI (</a:t>
            </a:r>
            <a:r>
              <a:rPr lang="en-US" err="1">
                <a:solidFill>
                  <a:schemeClr val="bg1"/>
                </a:solidFill>
              </a:rPr>
              <a:t>eTypeII</a:t>
            </a:r>
            <a:r>
              <a:rPr lang="en-US">
                <a:solidFill>
                  <a:schemeClr val="bg1"/>
                </a:solidFill>
              </a:rPr>
              <a:t>) for 4Rx MU-MIMO</a:t>
            </a:r>
          </a:p>
          <a:p>
            <a:pPr marL="514350" indent="-514350">
              <a:lnSpc>
                <a:spcPct val="95000"/>
              </a:lnSpc>
              <a:buFont typeface="+mj-lt"/>
              <a:buAutoNum type="arabicPeriod"/>
            </a:pPr>
            <a:r>
              <a:rPr lang="en-US">
                <a:solidFill>
                  <a:schemeClr val="bg1"/>
                </a:solidFill>
              </a:rPr>
              <a:t>Existing performance requirements in previous releases shall not be modified. Enhanced requirements for existing or new cases could be introduced with a UE capability and/or applicability rule to not increase testing load.</a:t>
            </a:r>
          </a:p>
          <a:p>
            <a:pPr>
              <a:lnSpc>
                <a:spcPct val="95000"/>
              </a:lnSpc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640</Words>
  <Application>Microsoft Office PowerPoint</Application>
  <PresentationFormat>Widescreen</PresentationFormat>
  <Paragraphs>37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Spatial Channel Modelling in Rel-19</vt:lpstr>
      <vt:lpstr>Motivation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Tukmanov,A,Anvar,TUD2 R</cp:lastModifiedBy>
  <cp:revision>4</cp:revision>
  <dcterms:created xsi:type="dcterms:W3CDTF">2024-03-01T14:58:02Z</dcterms:created>
  <dcterms:modified xsi:type="dcterms:W3CDTF">2024-03-11T19:12:52Z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