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4" r:id="rId5"/>
    <p:sldId id="276" r:id="rId6"/>
    <p:sldId id="280" r:id="rId7"/>
    <p:sldId id="281" r:id="rId8"/>
    <p:sldId id="282" r:id="rId9"/>
    <p:sldId id="283" r:id="rId10"/>
    <p:sldId id="284" r:id="rId11"/>
    <p:sldId id="277" r:id="rId12"/>
    <p:sldId id="278" r:id="rId13"/>
    <p:sldId id="279" r:id="rId14"/>
    <p:sldId id="285" r:id="rId1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1A0990-06EE-4765-97A4-1E078EF6B79B}" v="2" dt="2024-03-11T16:32:56.4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33" y="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Bergljung" userId="b6ed368b-e657-4ae7-b07c-b1d9abf42404" providerId="ADAL" clId="{551A0990-06EE-4765-97A4-1E078EF6B79B}"/>
    <pc:docChg chg="undo custSel delSld modSld sldOrd">
      <pc:chgData name="Christian Bergljung" userId="b6ed368b-e657-4ae7-b07c-b1d9abf42404" providerId="ADAL" clId="{551A0990-06EE-4765-97A4-1E078EF6B79B}" dt="2024-03-11T19:54:10.823" v="1703" actId="20577"/>
      <pc:docMkLst>
        <pc:docMk/>
      </pc:docMkLst>
      <pc:sldChg chg="del">
        <pc:chgData name="Christian Bergljung" userId="b6ed368b-e657-4ae7-b07c-b1d9abf42404" providerId="ADAL" clId="{551A0990-06EE-4765-97A4-1E078EF6B79B}" dt="2024-03-11T16:02:13.774" v="300" actId="47"/>
        <pc:sldMkLst>
          <pc:docMk/>
          <pc:sldMk cId="1034293765" sldId="256"/>
        </pc:sldMkLst>
      </pc:sldChg>
      <pc:sldChg chg="del">
        <pc:chgData name="Christian Bergljung" userId="b6ed368b-e657-4ae7-b07c-b1d9abf42404" providerId="ADAL" clId="{551A0990-06EE-4765-97A4-1E078EF6B79B}" dt="2024-03-11T16:02:17.127" v="301" actId="47"/>
        <pc:sldMkLst>
          <pc:docMk/>
          <pc:sldMk cId="3384456836" sldId="262"/>
        </pc:sldMkLst>
      </pc:sldChg>
      <pc:sldChg chg="del">
        <pc:chgData name="Christian Bergljung" userId="b6ed368b-e657-4ae7-b07c-b1d9abf42404" providerId="ADAL" clId="{551A0990-06EE-4765-97A4-1E078EF6B79B}" dt="2024-03-11T16:02:23.464" v="304" actId="47"/>
        <pc:sldMkLst>
          <pc:docMk/>
          <pc:sldMk cId="1674750324" sldId="263"/>
        </pc:sldMkLst>
      </pc:sldChg>
      <pc:sldChg chg="del">
        <pc:chgData name="Christian Bergljung" userId="b6ed368b-e657-4ae7-b07c-b1d9abf42404" providerId="ADAL" clId="{551A0990-06EE-4765-97A4-1E078EF6B79B}" dt="2024-03-11T16:02:18.905" v="302" actId="47"/>
        <pc:sldMkLst>
          <pc:docMk/>
          <pc:sldMk cId="1403396776" sldId="267"/>
        </pc:sldMkLst>
      </pc:sldChg>
      <pc:sldChg chg="del">
        <pc:chgData name="Christian Bergljung" userId="b6ed368b-e657-4ae7-b07c-b1d9abf42404" providerId="ADAL" clId="{551A0990-06EE-4765-97A4-1E078EF6B79B}" dt="2024-03-11T16:02:21.016" v="303" actId="47"/>
        <pc:sldMkLst>
          <pc:docMk/>
          <pc:sldMk cId="2457622429" sldId="268"/>
        </pc:sldMkLst>
      </pc:sldChg>
      <pc:sldChg chg="del">
        <pc:chgData name="Christian Bergljung" userId="b6ed368b-e657-4ae7-b07c-b1d9abf42404" providerId="ADAL" clId="{551A0990-06EE-4765-97A4-1E078EF6B79B}" dt="2024-03-11T16:02:25.593" v="305" actId="47"/>
        <pc:sldMkLst>
          <pc:docMk/>
          <pc:sldMk cId="3992496592" sldId="269"/>
        </pc:sldMkLst>
      </pc:sldChg>
      <pc:sldChg chg="del">
        <pc:chgData name="Christian Bergljung" userId="b6ed368b-e657-4ae7-b07c-b1d9abf42404" providerId="ADAL" clId="{551A0990-06EE-4765-97A4-1E078EF6B79B}" dt="2024-03-11T16:02:27.529" v="306" actId="47"/>
        <pc:sldMkLst>
          <pc:docMk/>
          <pc:sldMk cId="4143523546" sldId="272"/>
        </pc:sldMkLst>
      </pc:sldChg>
      <pc:sldChg chg="modSp mod">
        <pc:chgData name="Christian Bergljung" userId="b6ed368b-e657-4ae7-b07c-b1d9abf42404" providerId="ADAL" clId="{551A0990-06EE-4765-97A4-1E078EF6B79B}" dt="2024-03-11T15:49:07.944" v="39" actId="1038"/>
        <pc:sldMkLst>
          <pc:docMk/>
          <pc:sldMk cId="413669871" sldId="274"/>
        </pc:sldMkLst>
        <pc:spChg chg="mod">
          <ac:chgData name="Christian Bergljung" userId="b6ed368b-e657-4ae7-b07c-b1d9abf42404" providerId="ADAL" clId="{551A0990-06EE-4765-97A4-1E078EF6B79B}" dt="2024-03-11T15:49:07.944" v="39" actId="1038"/>
          <ac:spMkLst>
            <pc:docMk/>
            <pc:sldMk cId="413669871" sldId="274"/>
            <ac:spMk id="7" creationId="{2DB41044-9E22-9A4C-B4C1-008E77F9C41E}"/>
          </ac:spMkLst>
        </pc:spChg>
      </pc:sldChg>
      <pc:sldChg chg="del">
        <pc:chgData name="Christian Bergljung" userId="b6ed368b-e657-4ae7-b07c-b1d9abf42404" providerId="ADAL" clId="{551A0990-06EE-4765-97A4-1E078EF6B79B}" dt="2024-03-11T16:02:11.730" v="299" actId="47"/>
        <pc:sldMkLst>
          <pc:docMk/>
          <pc:sldMk cId="2017830421" sldId="275"/>
        </pc:sldMkLst>
      </pc:sldChg>
      <pc:sldChg chg="modSp mod">
        <pc:chgData name="Christian Bergljung" userId="b6ed368b-e657-4ae7-b07c-b1d9abf42404" providerId="ADAL" clId="{551A0990-06EE-4765-97A4-1E078EF6B79B}" dt="2024-03-11T15:49:18.606" v="40" actId="115"/>
        <pc:sldMkLst>
          <pc:docMk/>
          <pc:sldMk cId="2054711380" sldId="276"/>
        </pc:sldMkLst>
        <pc:spChg chg="mod">
          <ac:chgData name="Christian Bergljung" userId="b6ed368b-e657-4ae7-b07c-b1d9abf42404" providerId="ADAL" clId="{551A0990-06EE-4765-97A4-1E078EF6B79B}" dt="2024-03-11T15:49:18.606" v="40" actId="115"/>
          <ac:spMkLst>
            <pc:docMk/>
            <pc:sldMk cId="2054711380" sldId="276"/>
            <ac:spMk id="3" creationId="{02EBAA91-5888-4DEA-E5F3-8072E307FCC8}"/>
          </ac:spMkLst>
        </pc:spChg>
      </pc:sldChg>
      <pc:sldChg chg="modSp mod ord">
        <pc:chgData name="Christian Bergljung" userId="b6ed368b-e657-4ae7-b07c-b1d9abf42404" providerId="ADAL" clId="{551A0990-06EE-4765-97A4-1E078EF6B79B}" dt="2024-03-11T18:31:08.681" v="1190" actId="20577"/>
        <pc:sldMkLst>
          <pc:docMk/>
          <pc:sldMk cId="1167193821" sldId="277"/>
        </pc:sldMkLst>
        <pc:spChg chg="mod">
          <ac:chgData name="Christian Bergljung" userId="b6ed368b-e657-4ae7-b07c-b1d9abf42404" providerId="ADAL" clId="{551A0990-06EE-4765-97A4-1E078EF6B79B}" dt="2024-03-11T18:31:08.681" v="1190" actId="20577"/>
          <ac:spMkLst>
            <pc:docMk/>
            <pc:sldMk cId="1167193821" sldId="277"/>
            <ac:spMk id="3" creationId="{3E58393A-8585-2C19-F708-DC79B1CF0C2E}"/>
          </ac:spMkLst>
        </pc:spChg>
      </pc:sldChg>
      <pc:sldChg chg="modSp mod">
        <pc:chgData name="Christian Bergljung" userId="b6ed368b-e657-4ae7-b07c-b1d9abf42404" providerId="ADAL" clId="{551A0990-06EE-4765-97A4-1E078EF6B79B}" dt="2024-03-11T19:54:10.823" v="1703" actId="20577"/>
        <pc:sldMkLst>
          <pc:docMk/>
          <pc:sldMk cId="1991894447" sldId="278"/>
        </pc:sldMkLst>
        <pc:spChg chg="mod">
          <ac:chgData name="Christian Bergljung" userId="b6ed368b-e657-4ae7-b07c-b1d9abf42404" providerId="ADAL" clId="{551A0990-06EE-4765-97A4-1E078EF6B79B}" dt="2024-03-11T19:54:10.823" v="1703" actId="20577"/>
          <ac:spMkLst>
            <pc:docMk/>
            <pc:sldMk cId="1991894447" sldId="278"/>
            <ac:spMk id="3" creationId="{EF9F1ADC-EE59-9CCF-37EF-7BEECDD8772E}"/>
          </ac:spMkLst>
        </pc:spChg>
      </pc:sldChg>
      <pc:sldChg chg="modSp mod ord">
        <pc:chgData name="Christian Bergljung" userId="b6ed368b-e657-4ae7-b07c-b1d9abf42404" providerId="ADAL" clId="{551A0990-06EE-4765-97A4-1E078EF6B79B}" dt="2024-03-11T19:28:54.285" v="1551" actId="114"/>
        <pc:sldMkLst>
          <pc:docMk/>
          <pc:sldMk cId="1715550443" sldId="279"/>
        </pc:sldMkLst>
        <pc:spChg chg="mod">
          <ac:chgData name="Christian Bergljung" userId="b6ed368b-e657-4ae7-b07c-b1d9abf42404" providerId="ADAL" clId="{551A0990-06EE-4765-97A4-1E078EF6B79B}" dt="2024-03-11T19:28:54.285" v="1551" actId="114"/>
          <ac:spMkLst>
            <pc:docMk/>
            <pc:sldMk cId="1715550443" sldId="279"/>
            <ac:spMk id="3" creationId="{3B1375FC-395E-837D-AAF8-300DF104E8FA}"/>
          </ac:spMkLst>
        </pc:spChg>
      </pc:sldChg>
      <pc:sldChg chg="modSp mod">
        <pc:chgData name="Christian Bergljung" userId="b6ed368b-e657-4ae7-b07c-b1d9abf42404" providerId="ADAL" clId="{551A0990-06EE-4765-97A4-1E078EF6B79B}" dt="2024-03-11T19:16:31.095" v="1494" actId="20577"/>
        <pc:sldMkLst>
          <pc:docMk/>
          <pc:sldMk cId="799879337" sldId="280"/>
        </pc:sldMkLst>
        <pc:spChg chg="mod">
          <ac:chgData name="Christian Bergljung" userId="b6ed368b-e657-4ae7-b07c-b1d9abf42404" providerId="ADAL" clId="{551A0990-06EE-4765-97A4-1E078EF6B79B}" dt="2024-03-11T19:16:31.095" v="1494" actId="20577"/>
          <ac:spMkLst>
            <pc:docMk/>
            <pc:sldMk cId="799879337" sldId="280"/>
            <ac:spMk id="3" creationId="{AFD88151-3C0B-DEDB-77DB-AF5740E57F97}"/>
          </ac:spMkLst>
        </pc:spChg>
        <pc:spChg chg="mod">
          <ac:chgData name="Christian Bergljung" userId="b6ed368b-e657-4ae7-b07c-b1d9abf42404" providerId="ADAL" clId="{551A0990-06EE-4765-97A4-1E078EF6B79B}" dt="2024-03-11T15:59:11.935" v="259" actId="20577"/>
          <ac:spMkLst>
            <pc:docMk/>
            <pc:sldMk cId="799879337" sldId="280"/>
            <ac:spMk id="13" creationId="{BDD52795-3218-A2CE-DD48-EFE53E03E2C2}"/>
          </ac:spMkLst>
        </pc:spChg>
      </pc:sldChg>
      <pc:sldChg chg="modSp mod">
        <pc:chgData name="Christian Bergljung" userId="b6ed368b-e657-4ae7-b07c-b1d9abf42404" providerId="ADAL" clId="{551A0990-06EE-4765-97A4-1E078EF6B79B}" dt="2024-03-11T16:08:18.577" v="318" actId="20577"/>
        <pc:sldMkLst>
          <pc:docMk/>
          <pc:sldMk cId="1721544211" sldId="281"/>
        </pc:sldMkLst>
        <pc:spChg chg="mod">
          <ac:chgData name="Christian Bergljung" userId="b6ed368b-e657-4ae7-b07c-b1d9abf42404" providerId="ADAL" clId="{551A0990-06EE-4765-97A4-1E078EF6B79B}" dt="2024-03-11T16:08:18.577" v="318" actId="20577"/>
          <ac:spMkLst>
            <pc:docMk/>
            <pc:sldMk cId="1721544211" sldId="281"/>
            <ac:spMk id="4" creationId="{4A9A5B47-315D-C249-00E1-031482819A90}"/>
          </ac:spMkLst>
        </pc:spChg>
        <pc:grpChg chg="mod">
          <ac:chgData name="Christian Bergljung" userId="b6ed368b-e657-4ae7-b07c-b1d9abf42404" providerId="ADAL" clId="{551A0990-06EE-4765-97A4-1E078EF6B79B}" dt="2024-03-11T15:55:58.571" v="176" actId="1035"/>
          <ac:grpSpMkLst>
            <pc:docMk/>
            <pc:sldMk cId="1721544211" sldId="281"/>
            <ac:grpSpMk id="3" creationId="{9AF9180B-7863-31EF-6AB3-A19A7A9FB1CA}"/>
          </ac:grpSpMkLst>
        </pc:grpChg>
      </pc:sldChg>
      <pc:sldChg chg="modSp mod">
        <pc:chgData name="Christian Bergljung" userId="b6ed368b-e657-4ae7-b07c-b1d9abf42404" providerId="ADAL" clId="{551A0990-06EE-4765-97A4-1E078EF6B79B}" dt="2024-03-11T16:09:43.329" v="330" actId="20577"/>
        <pc:sldMkLst>
          <pc:docMk/>
          <pc:sldMk cId="1766393527" sldId="282"/>
        </pc:sldMkLst>
        <pc:spChg chg="mod">
          <ac:chgData name="Christian Bergljung" userId="b6ed368b-e657-4ae7-b07c-b1d9abf42404" providerId="ADAL" clId="{551A0990-06EE-4765-97A4-1E078EF6B79B}" dt="2024-03-11T15:56:24.993" v="185" actId="115"/>
          <ac:spMkLst>
            <pc:docMk/>
            <pc:sldMk cId="1766393527" sldId="282"/>
            <ac:spMk id="2" creationId="{70E9765C-530E-2D85-7D20-6BE26FD44B2B}"/>
          </ac:spMkLst>
        </pc:spChg>
        <pc:spChg chg="mod">
          <ac:chgData name="Christian Bergljung" userId="b6ed368b-e657-4ae7-b07c-b1d9abf42404" providerId="ADAL" clId="{551A0990-06EE-4765-97A4-1E078EF6B79B}" dt="2024-03-11T16:09:43.329" v="330" actId="20577"/>
          <ac:spMkLst>
            <pc:docMk/>
            <pc:sldMk cId="1766393527" sldId="282"/>
            <ac:spMk id="3" creationId="{3E70EE67-4B0D-4F6D-978C-D017EE433B3C}"/>
          </ac:spMkLst>
        </pc:spChg>
      </pc:sldChg>
      <pc:sldChg chg="modSp mod">
        <pc:chgData name="Christian Bergljung" userId="b6ed368b-e657-4ae7-b07c-b1d9abf42404" providerId="ADAL" clId="{551A0990-06EE-4765-97A4-1E078EF6B79B}" dt="2024-03-11T15:57:30.907" v="223" actId="20577"/>
        <pc:sldMkLst>
          <pc:docMk/>
          <pc:sldMk cId="3470766257" sldId="284"/>
        </pc:sldMkLst>
        <pc:spChg chg="mod">
          <ac:chgData name="Christian Bergljung" userId="b6ed368b-e657-4ae7-b07c-b1d9abf42404" providerId="ADAL" clId="{551A0990-06EE-4765-97A4-1E078EF6B79B}" dt="2024-03-11T15:57:30.907" v="223" actId="20577"/>
          <ac:spMkLst>
            <pc:docMk/>
            <pc:sldMk cId="3470766257" sldId="284"/>
            <ac:spMk id="3" creationId="{44EDC854-B25A-7996-7BA1-79DF7377E42B}"/>
          </ac:spMkLst>
        </pc:spChg>
      </pc:sldChg>
      <pc:sldChg chg="modSp mod">
        <pc:chgData name="Christian Bergljung" userId="b6ed368b-e657-4ae7-b07c-b1d9abf42404" providerId="ADAL" clId="{551A0990-06EE-4765-97A4-1E078EF6B79B}" dt="2024-03-11T19:47:26.579" v="1644" actId="20577"/>
        <pc:sldMkLst>
          <pc:docMk/>
          <pc:sldMk cId="3223273307" sldId="285"/>
        </pc:sldMkLst>
        <pc:spChg chg="mod">
          <ac:chgData name="Christian Bergljung" userId="b6ed368b-e657-4ae7-b07c-b1d9abf42404" providerId="ADAL" clId="{551A0990-06EE-4765-97A4-1E078EF6B79B}" dt="2024-03-11T19:47:26.579" v="1644" actId="20577"/>
          <ac:spMkLst>
            <pc:docMk/>
            <pc:sldMk cId="3223273307" sldId="285"/>
            <ac:spMk id="3" creationId="{E4515CD5-A75A-13E4-07E1-534AA11F6CAC}"/>
          </ac:spMkLst>
        </pc:spChg>
      </pc:sldChg>
      <pc:sldChg chg="del">
        <pc:chgData name="Christian Bergljung" userId="b6ed368b-e657-4ae7-b07c-b1d9abf42404" providerId="ADAL" clId="{551A0990-06EE-4765-97A4-1E078EF6B79B}" dt="2024-03-11T16:02:31.987" v="307" actId="47"/>
        <pc:sldMkLst>
          <pc:docMk/>
          <pc:sldMk cId="2505410160" sldId="28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7CFAA3-E086-48FD-B1EE-9A32739C61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F4DA26-75CF-44B9-9A5F-E7BFDADFF7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641E0F-70B0-4C67-A289-E5B710E3B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7A06-AD40-4333-8B8E-725EC6AF0CFD}" type="datetimeFigureOut">
              <a:rPr lang="sv-SE" smtClean="0"/>
              <a:t>2024-03-11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E47F64-4AA4-41AA-9C96-B852571B2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280D26-CEE1-4634-8641-BE2CA0B89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5B56E-CFB3-4E2C-B8D0-15E37F9E2A5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17556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D1F40F-6951-420A-A6D9-6398FFF2D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EEB269-3FFB-421D-8B8F-AAA0DA8108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523294-9F04-4A4A-B945-3D5E3B68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7A06-AD40-4333-8B8E-725EC6AF0CFD}" type="datetimeFigureOut">
              <a:rPr lang="sv-SE" smtClean="0"/>
              <a:t>2024-03-11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B93C2B-0F79-4B98-90B3-F134A178B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EF84F5-0E0A-4016-994A-C2A0628BE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5B56E-CFB3-4E2C-B8D0-15E37F9E2A5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83874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FB7244-F1AC-4943-A72A-4912228C81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C2BA42-9D4A-4222-B912-BDC6E7C10E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1AEDB4-D7AF-4056-A7FF-36C8D6509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7A06-AD40-4333-8B8E-725EC6AF0CFD}" type="datetimeFigureOut">
              <a:rPr lang="sv-SE" smtClean="0"/>
              <a:t>2024-03-11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D64D25-7ADC-4DBE-8D3A-9940257D4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A19F21-2F41-425C-9833-FD3093823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5B56E-CFB3-4E2C-B8D0-15E37F9E2A5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91733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76578-2825-4B75-91CD-475B3483D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3B410-973E-444C-8FCB-06704D6BEE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16EBA0-A2D2-4F10-BE65-D19F6FFCE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7A06-AD40-4333-8B8E-725EC6AF0CFD}" type="datetimeFigureOut">
              <a:rPr lang="sv-SE" smtClean="0"/>
              <a:t>2024-03-11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F4E31-FAA1-49AD-97D6-6BA9E05FA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C52BB-4069-4C2B-B687-6F45F58AE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5B56E-CFB3-4E2C-B8D0-15E37F9E2A5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19835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95CDA0-16A8-457B-9F87-7F99AF428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30DCE2-8D63-47D2-8D42-3B276A5ED5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E544FA-874A-4AB6-9FD5-5C270C408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7A06-AD40-4333-8B8E-725EC6AF0CFD}" type="datetimeFigureOut">
              <a:rPr lang="sv-SE" smtClean="0"/>
              <a:t>2024-03-11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1F23F1-6920-4AB0-A684-F17E67744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075868-5D34-4057-B3E4-04048FFD0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5B56E-CFB3-4E2C-B8D0-15E37F9E2A5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38141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D2958-9C50-485B-922E-3746205AF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B8A67E-422B-4157-AF36-B69F5B4AB8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A196E2-E6E9-4A2B-8CB0-C7D6E09F3E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2D6A93-D7CE-477D-98C0-1D71F4560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7A06-AD40-4333-8B8E-725EC6AF0CFD}" type="datetimeFigureOut">
              <a:rPr lang="sv-SE" smtClean="0"/>
              <a:t>2024-03-11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C290AE-09BD-419F-A979-E32F07C5B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CF82F5-16BD-44AE-AC73-FECDFEE28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5B56E-CFB3-4E2C-B8D0-15E37F9E2A5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49176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F4896-2A34-4440-AD22-D1DF3635F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27DCA1-C692-45FF-BEB1-2D51C2DCB6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3ADA69-2B10-410D-A30D-B641143813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077279-D14D-4486-BCC3-038CFEAAFF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28CB739-7F44-40DB-82B6-D422C3C800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B44997-4FB5-47FC-8E1E-DA9FDDA5F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7A06-AD40-4333-8B8E-725EC6AF0CFD}" type="datetimeFigureOut">
              <a:rPr lang="sv-SE" smtClean="0"/>
              <a:t>2024-03-11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E17947-F198-4A91-9CC0-1FCF96F2E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9A4A74-31B0-417C-8E70-0F8FB59D1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5B56E-CFB3-4E2C-B8D0-15E37F9E2A5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08465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E5136-8127-455B-879E-801869B6E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7EAE9B-2713-48E8-9AB3-A45A8C8E7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7A06-AD40-4333-8B8E-725EC6AF0CFD}" type="datetimeFigureOut">
              <a:rPr lang="sv-SE" smtClean="0"/>
              <a:t>2024-03-11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E3D872-E4CC-4E77-B70D-0C7606A3A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02DFBD-335A-48B6-90AF-E4179873A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5B56E-CFB3-4E2C-B8D0-15E37F9E2A5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8518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C33DB48-61F6-4D4C-9FE8-212627145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7A06-AD40-4333-8B8E-725EC6AF0CFD}" type="datetimeFigureOut">
              <a:rPr lang="sv-SE" smtClean="0"/>
              <a:t>2024-03-11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34D680-048A-4AFB-99D0-7B962924A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03FC41-B46D-4D0D-A2B6-4A4B9693D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5B56E-CFB3-4E2C-B8D0-15E37F9E2A5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1083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1D4996-1030-4320-8CE4-115BD52F8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833E86-9D89-49A6-BA4E-A6184E48D6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443E80-28E2-4DA9-A340-0D4ECD6350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4702D8-6473-4F3D-9C16-90002DD9F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7A06-AD40-4333-8B8E-725EC6AF0CFD}" type="datetimeFigureOut">
              <a:rPr lang="sv-SE" smtClean="0"/>
              <a:t>2024-03-11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0577C1-6994-4A90-9056-603D624AF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5BE478-1C81-4824-AE48-D6E0DB0D2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5B56E-CFB3-4E2C-B8D0-15E37F9E2A5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50564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9D81A-6B90-40AE-9F76-7F2337597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094D88-2D53-479F-A7D5-500BD7C5D9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CC74C9-17D4-4C32-A3EA-EA6ECDD585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560224-9519-48B8-947C-301EA3B1D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7A06-AD40-4333-8B8E-725EC6AF0CFD}" type="datetimeFigureOut">
              <a:rPr lang="sv-SE" smtClean="0"/>
              <a:t>2024-03-11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CBD0CA-0613-4167-A03E-2B3CA4BD8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534F77-D581-40E4-8428-DA57EA6D4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5B56E-CFB3-4E2C-B8D0-15E37F9E2A5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14622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B849BF-39AE-4E1F-82E4-FCB3E3B89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7B9AC1-F60A-468D-8072-C18D9E2E90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4D82D9-3367-4823-83EE-0BFB37D089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C7A06-AD40-4333-8B8E-725EC6AF0CFD}" type="datetimeFigureOut">
              <a:rPr lang="sv-SE" smtClean="0"/>
              <a:t>2024-03-11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B89BCE-4819-4ACB-B618-C741167ADE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BE9937-E2C4-487F-B109-78AE64CB83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5B56E-CFB3-4E2C-B8D0-15E37F9E2A5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95725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515652F-E162-47A5-3067-792906151970}"/>
              </a:ext>
            </a:extLst>
          </p:cNvPr>
          <p:cNvSpPr txBox="1">
            <a:spLocks/>
          </p:cNvSpPr>
          <p:nvPr/>
        </p:nvSpPr>
        <p:spPr>
          <a:xfrm>
            <a:off x="1524000" y="1537514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n-US" sz="4800" dirty="0"/>
            </a:br>
            <a:r>
              <a:rPr lang="en-US" sz="4800" dirty="0"/>
              <a:t>Proposed objectives for the UE RF RAN4 Rel-19 package</a:t>
            </a:r>
            <a:endParaRPr lang="sv-SE" sz="48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07FDED7F-9CEF-30AB-65B2-C5F686F7173E}"/>
              </a:ext>
            </a:extLst>
          </p:cNvPr>
          <p:cNvSpPr txBox="1">
            <a:spLocks/>
          </p:cNvSpPr>
          <p:nvPr/>
        </p:nvSpPr>
        <p:spPr>
          <a:xfrm>
            <a:off x="1524000" y="3955928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sv-SE" dirty="0"/>
              <a:t>Ericsson</a:t>
            </a:r>
          </a:p>
          <a:p>
            <a:pPr marL="0" indent="0">
              <a:buNone/>
            </a:pPr>
            <a:endParaRPr lang="sv-SE" sz="2400" dirty="0"/>
          </a:p>
          <a:p>
            <a:pPr marL="0" indent="0">
              <a:buNone/>
            </a:pPr>
            <a:r>
              <a:rPr lang="sv-SE" sz="2400" dirty="0"/>
              <a:t>Agenda item: 9.1.4.1</a:t>
            </a:r>
          </a:p>
          <a:p>
            <a:pPr marL="0" indent="0">
              <a:buNone/>
            </a:pPr>
            <a:r>
              <a:rPr lang="sv-SE" sz="2400" dirty="0"/>
              <a:t>Document for: Discussion</a:t>
            </a:r>
          </a:p>
          <a:p>
            <a:pPr marL="0" indent="0">
              <a:buNone/>
            </a:pPr>
            <a:endParaRPr lang="sv-SE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EB31E2C-E868-C0B7-B77E-4991DF7853AA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Meeting #103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Maastricht, NL, March 18 – 21, 2024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B41044-9E22-9A4C-B4C1-008E77F9C41E}"/>
              </a:ext>
            </a:extLst>
          </p:cNvPr>
          <p:cNvSpPr txBox="1"/>
          <p:nvPr/>
        </p:nvSpPr>
        <p:spPr>
          <a:xfrm>
            <a:off x="9483112" y="502930"/>
            <a:ext cx="1489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b="1" dirty="0"/>
              <a:t>RP-240253</a:t>
            </a:r>
          </a:p>
        </p:txBody>
      </p:sp>
    </p:spTree>
    <p:extLst>
      <p:ext uri="{BB962C8B-B14F-4D97-AF65-F5344CB8AC3E}">
        <p14:creationId xmlns:p14="http://schemas.microsoft.com/office/powerpoint/2010/main" val="4136698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A9F3B-2426-0189-C9DA-7ECB511B4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High power UE (HPUE) for CA in TN: </a:t>
            </a:r>
            <a:r>
              <a:rPr lang="en-US" sz="4000" dirty="0"/>
              <a:t>proposed objectives</a:t>
            </a:r>
            <a:endParaRPr lang="en-SE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1375FC-395E-837D-AAF8-300DF104E8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867" y="1834418"/>
            <a:ext cx="10974265" cy="4351338"/>
          </a:xfrm>
        </p:spPr>
        <p:txBody>
          <a:bodyPr>
            <a:normAutofit fontScale="62500" lnSpcReduction="20000"/>
          </a:bodyPr>
          <a:lstStyle/>
          <a:p>
            <a:r>
              <a:rPr lang="en-US" sz="3400" dirty="0"/>
              <a:t>Q2 2024 study phase on requirements needed for 2Tx/3Tx</a:t>
            </a:r>
          </a:p>
          <a:p>
            <a:pPr lvl="1"/>
            <a:r>
              <a:rPr lang="en-US" sz="3400" dirty="0"/>
              <a:t>Study and evaluate requirements needed for 3Tx architectures, the per-band and per band-combination (BC) power classes to be specified for a BC</a:t>
            </a:r>
          </a:p>
          <a:p>
            <a:pPr lvl="2"/>
            <a:r>
              <a:rPr lang="en-US" sz="3400" dirty="0"/>
              <a:t>three Tx paths active simultaneously, additional isolation and linearity requirements?</a:t>
            </a:r>
          </a:p>
          <a:p>
            <a:pPr lvl="1"/>
            <a:r>
              <a:rPr lang="en-US" sz="3400" dirty="0"/>
              <a:t>Study the requirements needed with a supported </a:t>
            </a:r>
            <a:r>
              <a:rPr lang="en-US" sz="3400" i="1" dirty="0" err="1"/>
              <a:t>higherPowerLimit</a:t>
            </a:r>
            <a:r>
              <a:rPr lang="en-US" sz="3400" dirty="0"/>
              <a:t> for a BC with 2Tx or 3Tx</a:t>
            </a:r>
          </a:p>
          <a:p>
            <a:pPr lvl="1"/>
            <a:r>
              <a:rPr lang="en-US" sz="3400" dirty="0"/>
              <a:t>Study whether verification of cross-band isolation and RFFE front-end linearity are necessary for all possible per-band/per-BC power classes</a:t>
            </a:r>
          </a:p>
          <a:p>
            <a:pPr lvl="1"/>
            <a:r>
              <a:rPr lang="en-US" sz="3400" dirty="0"/>
              <a:t>Study whether support of UL-MIMO in BCs for 3Tx cases require additional changes</a:t>
            </a:r>
          </a:p>
          <a:p>
            <a:r>
              <a:rPr lang="en-US" sz="3400" dirty="0"/>
              <a:t>Justification: HPUEs configured with CA reduce output power for top-level or fallback BC just because of missing MSD requirements; many other factors not reflected in the worst-case MSD conformance test determine the actual degradation in the field. Are conductive MSD conformance tests necessary for all possible higher power classes? </a:t>
            </a:r>
          </a:p>
          <a:p>
            <a:pPr lvl="1"/>
            <a:endParaRPr lang="en-US" sz="3400" dirty="0"/>
          </a:p>
          <a:p>
            <a:r>
              <a:rPr lang="en-US" sz="3400" dirty="0"/>
              <a:t>Revisit study outcome at RAN#104 </a:t>
            </a:r>
          </a:p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17155504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11606-CB55-46B9-8458-0F42BB39C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OTA: TRP/TRS Enhancement: </a:t>
            </a:r>
            <a:r>
              <a:rPr lang="en-US" sz="4000" dirty="0"/>
              <a:t>proposed objectives </a:t>
            </a:r>
            <a:endParaRPr lang="en-SE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515CD5-A75A-13E4-07E1-534AA11F6C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Requirements work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TRP TRS requirements for operator demanded bands including UE with 1Tx and 2Tx (non-coherent UE)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/>
              <a:t>TRP requirements for UE supporting non-coherent precoding (2Tx)</a:t>
            </a:r>
          </a:p>
          <a:p>
            <a:pPr lvl="1"/>
            <a:r>
              <a:rPr lang="en-US" dirty="0"/>
              <a:t>Verify full-power UL-MIMO modes (with single layer) if supported by the UE</a:t>
            </a:r>
          </a:p>
          <a:p>
            <a:pPr lvl="1"/>
            <a:r>
              <a:rPr lang="en-US" dirty="0"/>
              <a:t>2Tx requirements include mutual coupling that affects efficiency/correlation </a:t>
            </a:r>
          </a:p>
          <a:p>
            <a:r>
              <a:rPr lang="en-US" dirty="0"/>
              <a:t>For UEs supporting coherent precoders, e.g. with 4Tx, min (peak) EIRP requirements specified for precoders, possibly swept</a:t>
            </a:r>
          </a:p>
          <a:p>
            <a:pPr lvl="1"/>
            <a:r>
              <a:rPr lang="en-US" dirty="0"/>
              <a:t>measurements without phantom</a:t>
            </a:r>
          </a:p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32232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4A543-3D6D-DE4E-4CD6-3918A2FB7B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UE RF Rel-19</a:t>
            </a:r>
            <a:endParaRPr lang="en-SE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EBAA91-5888-4DEA-E5F3-8072E307FC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Proposed objectives for the following candidate WI listed in RP-240019</a:t>
            </a:r>
          </a:p>
          <a:p>
            <a:r>
              <a:rPr lang="en-US" dirty="0">
                <a:solidFill>
                  <a:srgbClr val="FF0000"/>
                </a:solidFill>
              </a:rPr>
              <a:t>UE RF: Power boosting and/or MPR reduction for FR1/FR2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MPR reduction for UL contiguous CA in FR1/FR2</a:t>
            </a:r>
          </a:p>
          <a:p>
            <a:r>
              <a:rPr lang="en-US" dirty="0">
                <a:solidFill>
                  <a:srgbClr val="FF0000"/>
                </a:solidFill>
              </a:rPr>
              <a:t>UE RF: 6RX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Improved SRS reporting for antenna switching usage</a:t>
            </a:r>
          </a:p>
          <a:p>
            <a:r>
              <a:rPr lang="en-US" dirty="0">
                <a:solidFill>
                  <a:srgbClr val="FF0000"/>
                </a:solidFill>
              </a:rPr>
              <a:t>UE RF: High power UE (HPUE) for CA in TN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PC1.5 UE for intra-band contiguous CA with or without UL MIMO with 2Tx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PC1.5 UE for two band inter-band CA with 2Tx and/or 3Tx for handheld and FWA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Generic framework of support increasing UE power high limit for inter-band CA HPUE (only for TN) for different power classes</a:t>
            </a:r>
          </a:p>
          <a:p>
            <a:r>
              <a:rPr lang="en-US" dirty="0">
                <a:solidFill>
                  <a:srgbClr val="FF0000"/>
                </a:solidFill>
              </a:rPr>
              <a:t>OTA: TRP/TRS Enhancement</a:t>
            </a:r>
          </a:p>
          <a:p>
            <a:pPr lvl="1"/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2054711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BFD26-E290-FBEB-B731-079253667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Power boosting and/or MPR reduction: </a:t>
            </a:r>
            <a:r>
              <a:rPr lang="en-US" sz="4000" dirty="0"/>
              <a:t>CA MPR for fragmented (non-contiguous) spectrum </a:t>
            </a:r>
            <a:endParaRPr lang="en-SE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88151-3C0B-DEDB-77DB-AF5740E57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MPR reduction for UL contiguous CA in FR1/FR2</a:t>
            </a:r>
          </a:p>
          <a:p>
            <a:r>
              <a:rPr lang="en-US" sz="2000" dirty="0"/>
              <a:t>Add scenario for non-contiguous CA with 2DL/2UL within FDD/TDD bands relevant for operators with fragmented spectrum holdings</a:t>
            </a:r>
          </a:p>
          <a:p>
            <a:pPr lvl="1"/>
            <a:r>
              <a:rPr lang="en-US" sz="1600" dirty="0"/>
              <a:t>single PA as baseline; non-contiguous carrier separation &lt; 100 MHz supported by one Tx/Rx branch</a:t>
            </a:r>
          </a:p>
          <a:p>
            <a:r>
              <a:rPr lang="sv-SE" sz="2000" dirty="0"/>
              <a:t>Currently, for UL intra-band non-contigous CA configurations, </a:t>
            </a:r>
          </a:p>
          <a:p>
            <a:pPr lvl="1"/>
            <a:r>
              <a:rPr lang="sv-SE" sz="1800" dirty="0"/>
              <a:t>the MPR larger than that for the non-CA case for UL transmissions confined within one of the two carriers, e.g. the Pcell in the FDD example below, for UEs not indicating dualPA-Architecture</a:t>
            </a:r>
          </a:p>
          <a:p>
            <a:pPr lvl="1"/>
            <a:r>
              <a:rPr lang="sv-SE" sz="1800" dirty="0"/>
              <a:t>the MPR for concurrent transmissions on two UL carriers very large, and only evaluated for Band n41</a:t>
            </a:r>
          </a:p>
          <a:p>
            <a:pPr lvl="1"/>
            <a:r>
              <a:rPr lang="sv-SE" sz="1800" dirty="0"/>
              <a:t>significant reduction of UL coverage for CA in non-contigous spectrum</a:t>
            </a:r>
          </a:p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endParaRPr lang="en-S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73E1A5A-E098-9AA9-142C-B214BAC81E3B}"/>
              </a:ext>
            </a:extLst>
          </p:cNvPr>
          <p:cNvSpPr/>
          <p:nvPr/>
        </p:nvSpPr>
        <p:spPr>
          <a:xfrm>
            <a:off x="2817219" y="5449036"/>
            <a:ext cx="2993781" cy="40444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C21D67D-0E11-DF1C-F10F-C8EAB45C72CA}"/>
              </a:ext>
            </a:extLst>
          </p:cNvPr>
          <p:cNvSpPr/>
          <p:nvPr/>
        </p:nvSpPr>
        <p:spPr>
          <a:xfrm>
            <a:off x="2817219" y="5449036"/>
            <a:ext cx="1034560" cy="40444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UL </a:t>
            </a:r>
            <a:r>
              <a:rPr lang="en-US" sz="1400" dirty="0" err="1">
                <a:solidFill>
                  <a:schemeClr val="tx1"/>
                </a:solidFill>
              </a:rPr>
              <a:t>PCell</a:t>
            </a:r>
            <a:endParaRPr lang="en-SE" sz="1400" dirty="0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69507CB-4F7A-045E-BB2F-A70D3B82F337}"/>
              </a:ext>
            </a:extLst>
          </p:cNvPr>
          <p:cNvSpPr/>
          <p:nvPr/>
        </p:nvSpPr>
        <p:spPr>
          <a:xfrm>
            <a:off x="4703168" y="5447575"/>
            <a:ext cx="786912" cy="404446"/>
          </a:xfrm>
          <a:prstGeom prst="rect">
            <a:avLst/>
          </a:prstGeom>
          <a:pattFill prst="ltDnDiag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UL </a:t>
            </a:r>
            <a:r>
              <a:rPr lang="en-US" sz="1400" dirty="0" err="1">
                <a:solidFill>
                  <a:schemeClr val="tx1"/>
                </a:solidFill>
              </a:rPr>
              <a:t>Scell</a:t>
            </a:r>
            <a:endParaRPr lang="en-SE" sz="1400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04938A-C6ED-7D04-426A-6F119B9C6FA8}"/>
              </a:ext>
            </a:extLst>
          </p:cNvPr>
          <p:cNvSpPr/>
          <p:nvPr/>
        </p:nvSpPr>
        <p:spPr>
          <a:xfrm>
            <a:off x="6548113" y="5447575"/>
            <a:ext cx="2993781" cy="40444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122EBD0-C00C-F658-BCCD-3ED3501E5B8E}"/>
              </a:ext>
            </a:extLst>
          </p:cNvPr>
          <p:cNvSpPr/>
          <p:nvPr/>
        </p:nvSpPr>
        <p:spPr>
          <a:xfrm>
            <a:off x="6548113" y="5447575"/>
            <a:ext cx="1034560" cy="40444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DL </a:t>
            </a:r>
            <a:r>
              <a:rPr lang="en-US" sz="1400" dirty="0" err="1">
                <a:solidFill>
                  <a:schemeClr val="tx1"/>
                </a:solidFill>
              </a:rPr>
              <a:t>PCell</a:t>
            </a:r>
            <a:endParaRPr lang="en-SE" sz="14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0FB7D75-2EF1-60A1-784C-1999AE03A289}"/>
              </a:ext>
            </a:extLst>
          </p:cNvPr>
          <p:cNvSpPr/>
          <p:nvPr/>
        </p:nvSpPr>
        <p:spPr>
          <a:xfrm>
            <a:off x="8434062" y="5447575"/>
            <a:ext cx="786912" cy="40444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DL </a:t>
            </a:r>
            <a:r>
              <a:rPr lang="en-US" sz="1400" dirty="0" err="1">
                <a:solidFill>
                  <a:schemeClr val="tx1"/>
                </a:solidFill>
              </a:rPr>
              <a:t>Scell</a:t>
            </a:r>
            <a:endParaRPr lang="en-SE" sz="1400" dirty="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2ACDF8-CB0C-14B5-006F-47D7551E8413}"/>
              </a:ext>
            </a:extLst>
          </p:cNvPr>
          <p:cNvSpPr txBox="1"/>
          <p:nvPr/>
        </p:nvSpPr>
        <p:spPr>
          <a:xfrm>
            <a:off x="6548113" y="5078243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DL band</a:t>
            </a:r>
            <a:endParaRPr lang="en-S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AB3A68-8F49-1195-3EA9-C8FA422AE12F}"/>
              </a:ext>
            </a:extLst>
          </p:cNvPr>
          <p:cNvSpPr txBox="1"/>
          <p:nvPr/>
        </p:nvSpPr>
        <p:spPr>
          <a:xfrm>
            <a:off x="2802319" y="5078243"/>
            <a:ext cx="958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UL band</a:t>
            </a:r>
            <a:endParaRPr lang="en-SE" dirty="0"/>
          </a:p>
        </p:txBody>
      </p:sp>
      <p:sp>
        <p:nvSpPr>
          <p:cNvPr id="12" name="Left Brace 11">
            <a:extLst>
              <a:ext uri="{FF2B5EF4-FFF2-40B4-BE49-F238E27FC236}">
                <a16:creationId xmlns:a16="http://schemas.microsoft.com/office/drawing/2014/main" id="{4E59B9F7-96EB-D064-4823-9172D83FFE60}"/>
              </a:ext>
            </a:extLst>
          </p:cNvPr>
          <p:cNvSpPr/>
          <p:nvPr/>
        </p:nvSpPr>
        <p:spPr>
          <a:xfrm rot="16200000">
            <a:off x="4040152" y="4698831"/>
            <a:ext cx="223839" cy="2676020"/>
          </a:xfrm>
          <a:prstGeom prst="leftBrace">
            <a:avLst>
              <a:gd name="adj1" fmla="val 8333"/>
              <a:gd name="adj2" fmla="val 50890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DD52795-3218-A2CE-DD48-EFE53E03E2C2}"/>
              </a:ext>
            </a:extLst>
          </p:cNvPr>
          <p:cNvSpPr txBox="1"/>
          <p:nvPr/>
        </p:nvSpPr>
        <p:spPr>
          <a:xfrm>
            <a:off x="2992598" y="6148761"/>
            <a:ext cx="2415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Single PA</a:t>
            </a:r>
            <a:endParaRPr lang="en-SE" sz="1600" dirty="0"/>
          </a:p>
        </p:txBody>
      </p:sp>
    </p:spTree>
    <p:extLst>
      <p:ext uri="{BB962C8B-B14F-4D97-AF65-F5344CB8AC3E}">
        <p14:creationId xmlns:p14="http://schemas.microsoft.com/office/powerpoint/2010/main" val="799879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7D128-F5EE-40AE-1A71-EE024A174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Power boosting and/or MPR reduction: </a:t>
            </a:r>
            <a:r>
              <a:rPr lang="en-US" sz="4000" dirty="0"/>
              <a:t>proposed objectives for additional FR1 scenario</a:t>
            </a:r>
            <a:endParaRPr lang="en-SE" sz="4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A9A5B47-315D-C249-00E1-031482819A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017" y="1400653"/>
            <a:ext cx="11146448" cy="492112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v-SE" sz="1800" dirty="0"/>
          </a:p>
          <a:p>
            <a:r>
              <a:rPr lang="sv-SE" sz="1800" dirty="0"/>
              <a:t>Improve coverage and TP for UL intra-band non-contiguous (NC) CA </a:t>
            </a:r>
          </a:p>
          <a:p>
            <a:r>
              <a:rPr lang="sv-SE" sz="1800" dirty="0"/>
              <a:t>Introduce additional requirements for  </a:t>
            </a:r>
          </a:p>
          <a:p>
            <a:pPr lvl="1"/>
            <a:r>
              <a:rPr lang="sv-SE" sz="1800" dirty="0"/>
              <a:t>UL intra-band non-contiguous CA (1Tx or 2Tx)</a:t>
            </a:r>
          </a:p>
          <a:p>
            <a:pPr lvl="2"/>
            <a:r>
              <a:rPr lang="en-US" sz="1400" dirty="0"/>
              <a:t>single UL cell scheduled/active: by reducing MPR to that of non-CA for UL transmissions confined within one of the two cells also for UEs not indicating </a:t>
            </a:r>
            <a:r>
              <a:rPr lang="en-US" sz="1400" dirty="0" err="1"/>
              <a:t>dualPA</a:t>
            </a:r>
            <a:r>
              <a:rPr lang="en-US" sz="1400" dirty="0"/>
              <a:t>-Architecture at least when one of the cells is deactivated</a:t>
            </a:r>
          </a:p>
          <a:p>
            <a:pPr lvl="2"/>
            <a:r>
              <a:rPr lang="sv-SE" sz="1400" dirty="0"/>
              <a:t>dual NC UL cells scheduled: by reducing MPR for concurrent transmissions for FDD and TDD regardless of PA architecture with additional side-conditions (LO leakage etc) if needed</a:t>
            </a:r>
            <a:endParaRPr lang="en-US" sz="1400" dirty="0"/>
          </a:p>
          <a:p>
            <a:pPr lvl="2"/>
            <a:r>
              <a:rPr lang="en-US" sz="1400" dirty="0"/>
              <a:t>up to 100 MHz carrier separation (</a:t>
            </a:r>
            <a:r>
              <a:rPr lang="en-US" sz="1400" i="1" dirty="0"/>
              <a:t>intraBandFreqSeparationUL-AggBW-GapBW-r16</a:t>
            </a:r>
            <a:r>
              <a:rPr lang="en-US" sz="1400" dirty="0"/>
              <a:t> class I) as supported by a single TX/PA and RX chain</a:t>
            </a:r>
          </a:p>
          <a:p>
            <a:pPr lvl="2"/>
            <a:r>
              <a:rPr lang="sv-SE" sz="1400" dirty="0"/>
              <a:t>enhancements can be subject to UE capability</a:t>
            </a:r>
          </a:p>
          <a:p>
            <a:pPr lvl="1"/>
            <a:r>
              <a:rPr lang="en-US" sz="1800" dirty="0"/>
              <a:t>combine with UL-MIMO (2Tx) or </a:t>
            </a:r>
            <a:r>
              <a:rPr lang="sv-SE" sz="1800" dirty="0"/>
              <a:t>UL inter-band CA configurations with an UL intra-band NC part (1Tx + 1Tx)</a:t>
            </a:r>
          </a:p>
          <a:p>
            <a:r>
              <a:rPr lang="sv-SE" sz="1800" dirty="0"/>
              <a:t>Non-collocated cells can be considered (based on n77 requirements)</a:t>
            </a:r>
          </a:p>
          <a:p>
            <a:r>
              <a:rPr lang="sv-SE" sz="1800" dirty="0"/>
              <a:t>Justification: enhance performance of deployments in fragmented intra-band spectrum</a:t>
            </a:r>
            <a:endParaRPr lang="sv-SE" sz="1800" strike="sngStrik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pPr lvl="2"/>
            <a:endParaRPr lang="sv-SE" dirty="0"/>
          </a:p>
          <a:p>
            <a:endParaRPr lang="sv-SE" dirty="0"/>
          </a:p>
          <a:p>
            <a:endParaRPr lang="sv-SE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AF9180B-7863-31EF-6AB3-A19A7A9FB1CA}"/>
              </a:ext>
            </a:extLst>
          </p:cNvPr>
          <p:cNvGrpSpPr/>
          <p:nvPr/>
        </p:nvGrpSpPr>
        <p:grpSpPr>
          <a:xfrm>
            <a:off x="2521055" y="5429380"/>
            <a:ext cx="7563721" cy="1208816"/>
            <a:chOff x="2055064" y="2228976"/>
            <a:chExt cx="7555180" cy="122393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9379891-419D-3BB3-4A65-94F977375FEE}"/>
                </a:ext>
              </a:extLst>
            </p:cNvPr>
            <p:cNvSpPr/>
            <p:nvPr/>
          </p:nvSpPr>
          <p:spPr>
            <a:xfrm>
              <a:off x="2885569" y="2231178"/>
              <a:ext cx="2993781" cy="28636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F19FBCE-CF0E-E69D-4B70-B5D6789D5F52}"/>
                </a:ext>
              </a:extLst>
            </p:cNvPr>
            <p:cNvSpPr/>
            <p:nvPr/>
          </p:nvSpPr>
          <p:spPr>
            <a:xfrm>
              <a:off x="2885569" y="2229717"/>
              <a:ext cx="1034560" cy="286364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UL </a:t>
              </a:r>
              <a:r>
                <a:rPr lang="en-US" sz="1400" dirty="0" err="1">
                  <a:solidFill>
                    <a:schemeClr val="tx1"/>
                  </a:solidFill>
                </a:rPr>
                <a:t>PCell</a:t>
              </a:r>
              <a:endParaRPr lang="en-SE" sz="1400" dirty="0">
                <a:solidFill>
                  <a:schemeClr val="tx1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F6EC660-2E5B-1927-B299-232B058D4304}"/>
                </a:ext>
              </a:extLst>
            </p:cNvPr>
            <p:cNvSpPr/>
            <p:nvPr/>
          </p:nvSpPr>
          <p:spPr>
            <a:xfrm>
              <a:off x="4771518" y="2229716"/>
              <a:ext cx="786912" cy="287825"/>
            </a:xfrm>
            <a:prstGeom prst="rect">
              <a:avLst/>
            </a:prstGeom>
            <a:pattFill prst="ltDnDiag">
              <a:fgClr>
                <a:schemeClr val="bg2">
                  <a:lumMod val="90000"/>
                </a:schemeClr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UL </a:t>
              </a:r>
              <a:r>
                <a:rPr lang="en-US" sz="1400" dirty="0" err="1">
                  <a:solidFill>
                    <a:schemeClr val="tx1"/>
                  </a:solidFill>
                </a:rPr>
                <a:t>Scell</a:t>
              </a:r>
              <a:endParaRPr lang="en-SE" sz="1400" dirty="0">
                <a:solidFill>
                  <a:schemeClr val="tx1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9A9C618-4014-4E38-E310-49F8CE3C803A}"/>
                </a:ext>
              </a:extLst>
            </p:cNvPr>
            <p:cNvSpPr/>
            <p:nvPr/>
          </p:nvSpPr>
          <p:spPr>
            <a:xfrm>
              <a:off x="6616463" y="2229716"/>
              <a:ext cx="2993781" cy="29589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6B47B0A-6E7A-B1F2-6F96-1689DD75C886}"/>
                </a:ext>
              </a:extLst>
            </p:cNvPr>
            <p:cNvSpPr/>
            <p:nvPr/>
          </p:nvSpPr>
          <p:spPr>
            <a:xfrm>
              <a:off x="6616463" y="2229717"/>
              <a:ext cx="1034560" cy="2951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DL </a:t>
              </a:r>
              <a:r>
                <a:rPr lang="en-US" sz="1400" dirty="0" err="1">
                  <a:solidFill>
                    <a:schemeClr val="tx1"/>
                  </a:solidFill>
                </a:rPr>
                <a:t>PCell</a:t>
              </a:r>
              <a:endParaRPr lang="en-SE" sz="1400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A72F0DB-C6EB-52BB-CFB3-0841D4800A93}"/>
                </a:ext>
              </a:extLst>
            </p:cNvPr>
            <p:cNvSpPr/>
            <p:nvPr/>
          </p:nvSpPr>
          <p:spPr>
            <a:xfrm>
              <a:off x="8502412" y="2228976"/>
              <a:ext cx="786912" cy="2958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DL </a:t>
              </a:r>
              <a:r>
                <a:rPr lang="en-US" sz="1400" dirty="0" err="1">
                  <a:solidFill>
                    <a:schemeClr val="tx1"/>
                  </a:solidFill>
                </a:rPr>
                <a:t>Scell</a:t>
              </a:r>
              <a:endParaRPr lang="en-SE" sz="1400" dirty="0">
                <a:solidFill>
                  <a:schemeClr val="tx1"/>
                </a:solidFill>
              </a:endParaRPr>
            </a:p>
          </p:txBody>
        </p:sp>
        <p:sp>
          <p:nvSpPr>
            <p:cNvPr id="12" name="Left Brace 11">
              <a:extLst>
                <a:ext uri="{FF2B5EF4-FFF2-40B4-BE49-F238E27FC236}">
                  <a16:creationId xmlns:a16="http://schemas.microsoft.com/office/drawing/2014/main" id="{41D39665-F0ED-B9CE-7166-79EB2B56B973}"/>
                </a:ext>
              </a:extLst>
            </p:cNvPr>
            <p:cNvSpPr/>
            <p:nvPr/>
          </p:nvSpPr>
          <p:spPr>
            <a:xfrm rot="16200000">
              <a:off x="4121196" y="1294144"/>
              <a:ext cx="198452" cy="2676020"/>
            </a:xfrm>
            <a:prstGeom prst="leftBrace">
              <a:avLst>
                <a:gd name="adj1" fmla="val 8333"/>
                <a:gd name="adj2" fmla="val 50725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SE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09B6B62-4B85-FC87-B820-11F69BB61278}"/>
                </a:ext>
              </a:extLst>
            </p:cNvPr>
            <p:cNvSpPr txBox="1"/>
            <p:nvPr/>
          </p:nvSpPr>
          <p:spPr>
            <a:xfrm>
              <a:off x="2055064" y="2714244"/>
              <a:ext cx="433093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UL NC CA (single/dual PA)</a:t>
              </a:r>
            </a:p>
            <a:p>
              <a:pPr algn="ctr"/>
              <a:r>
                <a:rPr lang="en-US" sz="1400" dirty="0"/>
                <a:t>UL NC CA + UL-MIMO (dual PA)</a:t>
              </a:r>
            </a:p>
            <a:p>
              <a:pPr algn="ctr"/>
              <a:r>
                <a:rPr lang="en-US" sz="1400" dirty="0"/>
                <a:t>MPR for non-CA when </a:t>
              </a:r>
              <a:r>
                <a:rPr lang="en-US" sz="1400" dirty="0" err="1"/>
                <a:t>Scell</a:t>
              </a:r>
              <a:r>
                <a:rPr lang="en-US" sz="1400" dirty="0"/>
                <a:t> not scheduled/activated</a:t>
              </a:r>
              <a:endParaRPr lang="en-SE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215442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9765C-530E-2D85-7D20-6BE26FD44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Power boosting and/or MPR reduction: </a:t>
            </a:r>
            <a:r>
              <a:rPr lang="en-US" sz="4000" dirty="0"/>
              <a:t>MPR reduction for UE-specific BW within carrier</a:t>
            </a:r>
            <a:endParaRPr lang="en-SE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0EE67-4B0D-4F6D-978C-D017EE433B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845" y="1783007"/>
            <a:ext cx="11189677" cy="4351338"/>
          </a:xfrm>
        </p:spPr>
        <p:txBody>
          <a:bodyPr>
            <a:normAutofit/>
          </a:bodyPr>
          <a:lstStyle/>
          <a:p>
            <a:r>
              <a:rPr lang="en-US" sz="1800" dirty="0"/>
              <a:t>RAN4 requirements specified w r t the channel bandwidth (MHz)</a:t>
            </a:r>
          </a:p>
          <a:p>
            <a:pPr lvl="1"/>
            <a:r>
              <a:rPr lang="en-US" sz="1600" dirty="0"/>
              <a:t>Unwanted emissions apply outside NR RF carrier, while less stringent in-band emission requirements apply within the carrier</a:t>
            </a:r>
          </a:p>
          <a:p>
            <a:r>
              <a:rPr lang="en-US" sz="1800" dirty="0"/>
              <a:t>Consider MPR reduction for UE-specific CHBW smaller than the carrier bandwidth, e.g. for </a:t>
            </a:r>
            <a:r>
              <a:rPr lang="en-US" sz="1800" dirty="0" err="1"/>
              <a:t>RedCap</a:t>
            </a:r>
            <a:r>
              <a:rPr lang="en-US" sz="1800" dirty="0"/>
              <a:t> (see R4-233297)</a:t>
            </a:r>
          </a:p>
          <a:p>
            <a:r>
              <a:rPr lang="en-US" sz="1800" dirty="0"/>
              <a:t>Unwanted emissions requirements corresponding to the carrier bandwidth apply at an offset from the UE-specific CHBW (one-sided – see below – or two-sided), MPR can be reduced in parts of the UE-specific CHBW</a:t>
            </a:r>
            <a:endParaRPr lang="en-US" sz="1800" strike="sngStrike" dirty="0"/>
          </a:p>
          <a:p>
            <a:pPr lvl="1"/>
            <a:r>
              <a:rPr lang="en-US" sz="1600" dirty="0"/>
              <a:t>The offset known by the UE from SIB1 and </a:t>
            </a:r>
            <a:r>
              <a:rPr lang="en-US" sz="1600" dirty="0" err="1"/>
              <a:t>ServingCellConfig</a:t>
            </a:r>
            <a:r>
              <a:rPr lang="en-US" sz="1600" dirty="0"/>
              <a:t>, the MPR reduction depends on the offset</a:t>
            </a:r>
          </a:p>
          <a:p>
            <a:endParaRPr lang="en-US" sz="1800" dirty="0"/>
          </a:p>
          <a:p>
            <a:endParaRPr lang="en-US" sz="2400" dirty="0"/>
          </a:p>
          <a:p>
            <a:endParaRPr lang="en-SE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605DB7-19E3-48C5-2124-349C10C4C5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2812" y="3958676"/>
            <a:ext cx="6962381" cy="2682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393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3BA29-C677-F988-85DD-7487F916A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6RX</a:t>
            </a:r>
            <a:r>
              <a:rPr lang="en-US" dirty="0"/>
              <a:t>: SRS reporting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34C8B-60C2-9F04-0FC9-61BAD4BA3F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Further discussions on the following potential objective:</a:t>
            </a:r>
          </a:p>
          <a:p>
            <a:pPr lvl="1"/>
            <a:r>
              <a:rPr lang="en-US" sz="2000" dirty="0">
                <a:solidFill>
                  <a:srgbClr val="FF0000"/>
                </a:solidFill>
              </a:rPr>
              <a:t>Improved SRS reporting for antenna switching usage</a:t>
            </a:r>
          </a:p>
          <a:p>
            <a:pPr marL="457200" lvl="1" indent="0">
              <a:buNone/>
            </a:pPr>
            <a:endParaRPr lang="en-US" sz="2000" dirty="0">
              <a:solidFill>
                <a:srgbClr val="FF0000"/>
              </a:solidFill>
            </a:endParaRPr>
          </a:p>
          <a:p>
            <a:r>
              <a:rPr lang="sv-SE" sz="2400" dirty="0"/>
              <a:t>Poor SRS accuracy and variability degrade reciprocity-based DL-MIMO performance due to poor DL-CSI estimates</a:t>
            </a:r>
          </a:p>
          <a:p>
            <a:r>
              <a:rPr lang="sv-SE" sz="2400" dirty="0"/>
              <a:t>For SRS antenna switching, the actual SRS output power per SRS port(s) unknown </a:t>
            </a:r>
          </a:p>
          <a:p>
            <a:pPr lvl="1"/>
            <a:r>
              <a:rPr lang="sv-SE" sz="2000" dirty="0"/>
              <a:t>Non-reciprocal insertion losses in the signal path(s) unknown</a:t>
            </a:r>
          </a:p>
          <a:p>
            <a:r>
              <a:rPr lang="sv-SE" sz="2400" dirty="0"/>
              <a:t>Received SRS power/SNR highly variable also under static conditions notwithstanding different UE antenna gains</a:t>
            </a:r>
          </a:p>
          <a:p>
            <a:pPr lvl="1"/>
            <a:r>
              <a:rPr lang="sv-SE" sz="2000" dirty="0"/>
              <a:t>SRS transmissions not conformance tested</a:t>
            </a:r>
            <a:endParaRPr lang="en-US" sz="2000" dirty="0"/>
          </a:p>
          <a:p>
            <a:endParaRPr lang="en-US" dirty="0"/>
          </a:p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4047002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A9092-C83A-B8BA-0179-EC4AB7156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6RX</a:t>
            </a:r>
            <a:r>
              <a:rPr lang="en-US" dirty="0"/>
              <a:t>: proposed objectives (SRS reporting)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EDC854-B25A-7996-7BA1-79DF7377E4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Improvement of SRS reporting and performance for CSI estimation part of study phase</a:t>
            </a:r>
          </a:p>
          <a:p>
            <a:r>
              <a:rPr lang="en-US" dirty="0"/>
              <a:t>Depending on the outcome of the study:</a:t>
            </a:r>
          </a:p>
          <a:p>
            <a:pPr lvl="1"/>
            <a:r>
              <a:rPr lang="en-US" dirty="0"/>
              <a:t>Specification of a reporting scheme for SRS output power for all configured SRS resources of SRS resource sets (RAN4, RAN2) for 2/4/6/8Rx </a:t>
            </a:r>
          </a:p>
          <a:p>
            <a:pPr lvl="2"/>
            <a:r>
              <a:rPr lang="en-US" dirty="0"/>
              <a:t>or non-reciprocal UE insertion loss per SRS port(s) if considered feasible</a:t>
            </a:r>
          </a:p>
          <a:p>
            <a:pPr lvl="1"/>
            <a:r>
              <a:rPr lang="en-US" dirty="0"/>
              <a:t>Limited changes to RAN1 specifications, no change of SRS power control or Type 3 PH </a:t>
            </a:r>
          </a:p>
          <a:p>
            <a:pPr lvl="1"/>
            <a:r>
              <a:rPr lang="en-US" dirty="0"/>
              <a:t>Improved testing of SRS output power</a:t>
            </a:r>
          </a:p>
          <a:p>
            <a:pPr lvl="2"/>
            <a:r>
              <a:rPr lang="en-US" dirty="0"/>
              <a:t>essentially no testing of SRS in the UE conformance test specifications</a:t>
            </a:r>
          </a:p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34707662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5C171-8712-A453-EF8D-319462DA3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High power UE (HPUE) for CA in TN</a:t>
            </a:r>
            <a:r>
              <a:rPr lang="en-US" sz="4000" dirty="0"/>
              <a:t>: inter-band </a:t>
            </a:r>
            <a:endParaRPr lang="en-SE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8393A-8585-2C19-F708-DC79B1CF0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417" y="1728903"/>
            <a:ext cx="11418275" cy="5041167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PC1.5 UE for two band inter-band CA with 2Tx and/or 3Tx for handheld and FWA</a:t>
            </a:r>
          </a:p>
          <a:p>
            <a:r>
              <a:rPr lang="en-US" sz="2400" dirty="0">
                <a:solidFill>
                  <a:srgbClr val="FF0000"/>
                </a:solidFill>
              </a:rPr>
              <a:t>Generic framework of support increasing UE power high limit for inter-band CA HPUE (only for TN) for different power classes</a:t>
            </a:r>
          </a:p>
          <a:p>
            <a:pPr lvl="1"/>
            <a:r>
              <a:rPr lang="en-US" sz="2000" dirty="0"/>
              <a:t>Merely a continuation of basket WIs and business as usual: MSD specified with higher power per band</a:t>
            </a:r>
          </a:p>
          <a:p>
            <a:pPr lvl="1"/>
            <a:r>
              <a:rPr lang="en-US" sz="2000" dirty="0"/>
              <a:t>Verification of UE RFFE linearity and isolation – is this necessary for all possible higher power classes? MSD will of course increase with higher power, but suffices to verify for one power class per band for 2Tx/3Tx?</a:t>
            </a:r>
          </a:p>
          <a:p>
            <a:pPr lvl="1"/>
            <a:endParaRPr lang="en-US" sz="2000" dirty="0"/>
          </a:p>
          <a:p>
            <a:pPr marL="457200" lvl="1" indent="0">
              <a:buNone/>
            </a:pPr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HPUEs configured with CA reduce UL power for top-level or fallback combinations just because an MSD for a higher power is missing, impacts performance in the field; many other factors not reflected in the worst-case MSD test determine the actual degradation in the field</a:t>
            </a:r>
          </a:p>
          <a:p>
            <a:pPr lvl="1"/>
            <a:endParaRPr lang="en-US" sz="20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EB5737-1738-DE7C-98B8-CBA650906B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223" y="3613633"/>
            <a:ext cx="6400798" cy="9182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28CEA7F-A562-60F1-7183-0497A7AC72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7223" y="4609806"/>
            <a:ext cx="6400798" cy="90723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08A9FDB-4477-B602-5BE0-E6E3E2668880}"/>
              </a:ext>
            </a:extLst>
          </p:cNvPr>
          <p:cNvSpPr txBox="1"/>
          <p:nvPr/>
        </p:nvSpPr>
        <p:spPr>
          <a:xfrm>
            <a:off x="1452129" y="3780358"/>
            <a:ext cx="35550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Per-BC PC2 with ≤ 23 dBm on both bands, MSD up to 32 dB</a:t>
            </a:r>
            <a:endParaRPr lang="en-SE" sz="16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A0703A-2AB6-EFBB-4941-6B4B35AB3790}"/>
              </a:ext>
            </a:extLst>
          </p:cNvPr>
          <p:cNvSpPr txBox="1"/>
          <p:nvPr/>
        </p:nvSpPr>
        <p:spPr>
          <a:xfrm>
            <a:off x="1452129" y="4647922"/>
            <a:ext cx="35008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Per-BC PC1.5 with ≤ 27.8 dBm in one band and  ≤ 23 dBm in the other, MSD increases, up to 35 dB…</a:t>
            </a:r>
            <a:endParaRPr lang="en-SE" sz="1600" dirty="0"/>
          </a:p>
        </p:txBody>
      </p:sp>
    </p:spTree>
    <p:extLst>
      <p:ext uri="{BB962C8B-B14F-4D97-AF65-F5344CB8AC3E}">
        <p14:creationId xmlns:p14="http://schemas.microsoft.com/office/powerpoint/2010/main" val="11671938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D21C7-92C9-1DAB-23E7-B4FFA107D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High power UE (HPUE) for CA in TN</a:t>
            </a:r>
            <a:r>
              <a:rPr lang="en-US" sz="4000" dirty="0"/>
              <a:t>: intra-band </a:t>
            </a:r>
            <a:endParaRPr lang="en-SE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F1ADC-EE59-9CCF-37EF-7BEECDD877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3466" y="1834419"/>
            <a:ext cx="10515600" cy="435133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PC1.5 UE for intra-band contiguous CA with or without UL MIMO with 2Tx</a:t>
            </a:r>
          </a:p>
          <a:p>
            <a:pPr lvl="1"/>
            <a:r>
              <a:rPr lang="en-US" sz="2000" dirty="0"/>
              <a:t>For DL-only intra-band CA or UL contiguous CA cases with CCs combined in baseband, business as usual </a:t>
            </a:r>
          </a:p>
          <a:p>
            <a:pPr lvl="1"/>
            <a:r>
              <a:rPr lang="en-US" sz="2000" dirty="0"/>
              <a:t>For UL intra-band </a:t>
            </a:r>
            <a:r>
              <a:rPr lang="en-US" sz="2000" i="1" dirty="0"/>
              <a:t>non-contiguous</a:t>
            </a:r>
            <a:r>
              <a:rPr lang="en-US" sz="2000" dirty="0"/>
              <a:t> case or a contiguous case with </a:t>
            </a:r>
            <a:r>
              <a:rPr lang="en-US" sz="2000" i="1" dirty="0" err="1"/>
              <a:t>dualPA</a:t>
            </a:r>
            <a:r>
              <a:rPr lang="en-US" sz="2000" i="1" dirty="0"/>
              <a:t> architecture </a:t>
            </a:r>
            <a:r>
              <a:rPr lang="en-US" sz="2000" dirty="0"/>
              <a:t>(2 LO) a more fundamental change: </a:t>
            </a:r>
          </a:p>
          <a:p>
            <a:pPr lvl="2"/>
            <a:r>
              <a:rPr lang="en-US" sz="1800" dirty="0"/>
              <a:t>in the current framework, the MPR/A-MPR per CC (of per-band power class) is the same as the MPR/A-MPR for the total power of the BC (of per-BC power class = per-band power class); the UE prioritizing (scaling) power when the UE becomes power limited </a:t>
            </a:r>
          </a:p>
          <a:p>
            <a:pPr lvl="1"/>
            <a:r>
              <a:rPr lang="en-US" sz="2000" dirty="0"/>
              <a:t>For the new case the UE would not be power limited, up to 26 dBm for each CC and PC1.5 (29 dBm) per-BC power class unless the UE reduces maximum power due to SAR </a:t>
            </a:r>
          </a:p>
          <a:p>
            <a:pPr lvl="1"/>
            <a:r>
              <a:rPr lang="en-US" sz="2000" dirty="0"/>
              <a:t>UL intra-band non-contiguous CA with PC1.5 a common use case? MPR feasible?</a:t>
            </a:r>
            <a:endParaRPr lang="en-SE" sz="2000" dirty="0"/>
          </a:p>
        </p:txBody>
      </p:sp>
    </p:spTree>
    <p:extLst>
      <p:ext uri="{BB962C8B-B14F-4D97-AF65-F5344CB8AC3E}">
        <p14:creationId xmlns:p14="http://schemas.microsoft.com/office/powerpoint/2010/main" val="1991894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2" ma:contentTypeDescription="Create a new document." ma:contentTypeScope="" ma:versionID="7e528215e3212bbbcbdf656cf639cf3d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d638218ff54790570c02bea4e5f4112a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_ip_UnifiedCompliancePolicyUIAction xmlns="http://schemas.microsoft.com/sharepoint/v3" xsi:nil="true"/>
    <lcf76f155ced4ddcb4097134ff3c332f xmlns="2f282d3b-eb4a-4b09-b61f-b9593442e286">
      <Terms xmlns="http://schemas.microsoft.com/office/infopath/2007/PartnerControls"/>
    </lcf76f155ced4ddcb4097134ff3c332f>
    <_ip_UnifiedCompliancePolicyProperties xmlns="http://schemas.microsoft.com/sharepoint/v3" xsi:nil="true"/>
    <_Flow_SignoffStatus xmlns="2f282d3b-eb4a-4b09-b61f-b9593442e286" xsi:nil="true"/>
  </documentManagement>
</p:properties>
</file>

<file path=customXml/itemProps1.xml><?xml version="1.0" encoding="utf-8"?>
<ds:datastoreItem xmlns:ds="http://schemas.openxmlformats.org/officeDocument/2006/customXml" ds:itemID="{7EDD4D80-A0EE-49DF-B482-B91DA4AD98F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979B63A-75EF-4367-AFF9-BB09A43ED36B}">
  <ds:schemaRefs>
    <ds:schemaRef ds:uri="2f282d3b-eb4a-4b09-b61f-b9593442e286"/>
    <ds:schemaRef ds:uri="9b239327-9e80-40e4-b1b7-4394fed77a33"/>
    <ds:schemaRef ds:uri="d8762117-8292-4133-b1c7-eab5c6487cf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51F2A709-5291-4EC5-9DA7-E4DFA35E9CFA}">
  <ds:schemaRefs>
    <ds:schemaRef ds:uri="http://schemas.microsoft.com/sharepoint/v3"/>
    <ds:schemaRef ds:uri="http://purl.org/dc/elements/1.1/"/>
    <ds:schemaRef ds:uri="http://schemas.microsoft.com/office/2006/metadata/properties"/>
    <ds:schemaRef ds:uri="http://schemas.microsoft.com/office/infopath/2007/PartnerControls"/>
    <ds:schemaRef ds:uri="d8762117-8292-4133-b1c7-eab5c6487cfd"/>
    <ds:schemaRef ds:uri="http://purl.org/dc/dcmitype/"/>
    <ds:schemaRef ds:uri="2f282d3b-eb4a-4b09-b61f-b9593442e286"/>
    <ds:schemaRef ds:uri="http://schemas.microsoft.com/office/2006/documentManagement/types"/>
    <ds:schemaRef ds:uri="http://schemas.openxmlformats.org/package/2006/metadata/core-properties"/>
    <ds:schemaRef ds:uri="9b239327-9e80-40e4-b1b7-4394fed77a33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49531</TotalTime>
  <Words>1451</Words>
  <Application>Microsoft Office PowerPoint</Application>
  <PresentationFormat>Widescreen</PresentationFormat>
  <Paragraphs>124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UE RF Rel-19</vt:lpstr>
      <vt:lpstr>Power boosting and/or MPR reduction: CA MPR for fragmented (non-contiguous) spectrum </vt:lpstr>
      <vt:lpstr>Power boosting and/or MPR reduction: proposed objectives for additional FR1 scenario</vt:lpstr>
      <vt:lpstr>Power boosting and/or MPR reduction: MPR reduction for UE-specific BW within carrier</vt:lpstr>
      <vt:lpstr>6RX: SRS reporting</vt:lpstr>
      <vt:lpstr>6RX: proposed objectives (SRS reporting)</vt:lpstr>
      <vt:lpstr>High power UE (HPUE) for CA in TN: inter-band </vt:lpstr>
      <vt:lpstr>High power UE (HPUE) for CA in TN: intra-band </vt:lpstr>
      <vt:lpstr>High power UE (HPUE) for CA in TN: proposed objectives</vt:lpstr>
      <vt:lpstr>OTA: TRP/TRS Enhancement: proposed objectives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Irregular BW</dc:title>
  <dc:creator>Ericsson</dc:creator>
  <cp:lastModifiedBy>Ericsson</cp:lastModifiedBy>
  <cp:revision>11</cp:revision>
  <dcterms:created xsi:type="dcterms:W3CDTF">2022-01-26T14:20:47Z</dcterms:created>
  <dcterms:modified xsi:type="dcterms:W3CDTF">2024-03-11T19:54:12Z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  <property fmtid="{D5CDD505-2E9C-101B-9397-08002B2CF9AE}" pid="3" name="MediaServiceImageTags">
    <vt:lpwstr/>
  </property>
</Properties>
</file>