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2"/>
    <p:sldId id="287" r:id="rId3"/>
    <p:sldId id="285" r:id="rId4"/>
    <p:sldId id="281" r:id="rId5"/>
    <p:sldId id="290" r:id="rId6"/>
    <p:sldId id="284" r:id="rId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59" autoAdjust="0"/>
  </p:normalViewPr>
  <p:slideViewPr>
    <p:cSldViewPr>
      <p:cViewPr varScale="1">
        <p:scale>
          <a:sx n="77" d="100"/>
          <a:sy n="77" d="100"/>
        </p:scale>
        <p:origin x="597" y="45"/>
      </p:cViewPr>
      <p:guideLst>
        <p:guide pos="416"/>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t>2024/3/11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51161-D6C6-D9D6-D3C9-0C40EDCD5A7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2D0D13-EAC5-0F09-64C8-62139B73180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660F21A-3C24-9433-984D-954F316CD812}"/>
              </a:ext>
            </a:extLst>
          </p:cNvPr>
          <p:cNvSpPr>
            <a:spLocks noGrp="1"/>
          </p:cNvSpPr>
          <p:nvPr>
            <p:ph type="body" idx="1"/>
          </p:nvPr>
        </p:nvSpPr>
        <p:spPr/>
        <p:txBody>
          <a:bodyPr>
            <a:normAutofit/>
          </a:bodyPr>
          <a:lstStyle/>
          <a:p>
            <a:endParaRPr lang="zh-CN" altLang="en-US" dirty="0"/>
          </a:p>
        </p:txBody>
      </p:sp>
      <p:sp>
        <p:nvSpPr>
          <p:cNvPr id="4" name="灯片编号占位符 3">
            <a:extLst>
              <a:ext uri="{FF2B5EF4-FFF2-40B4-BE49-F238E27FC236}">
                <a16:creationId xmlns:a16="http://schemas.microsoft.com/office/drawing/2014/main" id="{9837ED30-F33D-C6AC-ABAC-7E89839E13AA}"/>
              </a:ext>
            </a:extLst>
          </p:cNvPr>
          <p:cNvSpPr>
            <a:spLocks noGrp="1"/>
          </p:cNvSpPr>
          <p:nvPr>
            <p:ph type="sldNum" sz="quarter" idx="10"/>
          </p:nvPr>
        </p:nvSpPr>
        <p:spPr/>
        <p:txBody>
          <a:bodyPr/>
          <a:lstStyle/>
          <a:p>
            <a:fld id="{9BD2F785-2094-436F-8B04-BBE68CC967CA}" type="slidenum">
              <a:rPr lang="zh-CN" altLang="en-US" smtClean="0"/>
              <a:t>2</a:t>
            </a:fld>
            <a:endParaRPr lang="zh-CN" altLang="en-US"/>
          </a:p>
        </p:txBody>
      </p:sp>
    </p:spTree>
    <p:extLst>
      <p:ext uri="{BB962C8B-B14F-4D97-AF65-F5344CB8AC3E}">
        <p14:creationId xmlns:p14="http://schemas.microsoft.com/office/powerpoint/2010/main" val="2415687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65608-644D-DCDB-A0EB-587AA264BA2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18CEEC9-464A-2596-8B1A-0CB0EF8894A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7E9F35-4977-F163-166C-3C1CA220ECFF}"/>
              </a:ext>
            </a:extLst>
          </p:cNvPr>
          <p:cNvSpPr>
            <a:spLocks noGrp="1"/>
          </p:cNvSpPr>
          <p:nvPr>
            <p:ph type="body" idx="1"/>
          </p:nvPr>
        </p:nvSpPr>
        <p:spPr/>
        <p:txBody>
          <a:bodyPr>
            <a:normAutofit/>
          </a:bodyPr>
          <a:lstStyle/>
          <a:p>
            <a:endParaRPr lang="zh-CN" altLang="en-US" dirty="0"/>
          </a:p>
        </p:txBody>
      </p:sp>
      <p:sp>
        <p:nvSpPr>
          <p:cNvPr id="4" name="灯片编号占位符 3">
            <a:extLst>
              <a:ext uri="{FF2B5EF4-FFF2-40B4-BE49-F238E27FC236}">
                <a16:creationId xmlns:a16="http://schemas.microsoft.com/office/drawing/2014/main" id="{BF06D576-C570-5AE6-789E-2A56FE050A0D}"/>
              </a:ext>
            </a:extLst>
          </p:cNvPr>
          <p:cNvSpPr>
            <a:spLocks noGrp="1"/>
          </p:cNvSpPr>
          <p:nvPr>
            <p:ph type="sldNum" sz="quarter" idx="10"/>
          </p:nvPr>
        </p:nvSpPr>
        <p:spPr/>
        <p:txBody>
          <a:bodyPr/>
          <a:lstStyle/>
          <a:p>
            <a:fld id="{9BD2F785-2094-436F-8B04-BBE68CC967CA}" type="slidenum">
              <a:rPr lang="zh-CN" altLang="en-US" smtClean="0"/>
              <a:t>5</a:t>
            </a:fld>
            <a:endParaRPr lang="zh-CN" altLang="en-US"/>
          </a:p>
        </p:txBody>
      </p:sp>
    </p:spTree>
    <p:extLst>
      <p:ext uri="{BB962C8B-B14F-4D97-AF65-F5344CB8AC3E}">
        <p14:creationId xmlns:p14="http://schemas.microsoft.com/office/powerpoint/2010/main" val="2820684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pic>
        <p:nvPicPr>
          <p:cNvPr id="2097169" name="object 4"/>
          <p:cNvPicPr/>
          <p:nvPr/>
        </p:nvPicPr>
        <p:blipFill rotWithShape="1">
          <a:blip r:embed="rId3" cstate="print"/>
          <a:srcRect t="-289" r="53640" b="-1"/>
          <a:stretch>
            <a:fillRect/>
          </a:stretch>
        </p:blipFill>
        <p:spPr>
          <a:xfrm>
            <a:off x="0" y="1"/>
            <a:ext cx="3086100" cy="4948493"/>
          </a:xfrm>
          <a:prstGeom prst="rect">
            <a:avLst/>
          </a:prstGeom>
        </p:spPr>
      </p:pic>
      <p:sp>
        <p:nvSpPr>
          <p:cNvPr id="1048690" name="TextBox 8"/>
          <p:cNvSpPr txBox="1"/>
          <p:nvPr/>
        </p:nvSpPr>
        <p:spPr>
          <a:xfrm>
            <a:off x="0" y="2499742"/>
            <a:ext cx="9144000" cy="680123"/>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微软雅黑" panose="020B0503020204020204" charset="-122"/>
                <a:ea typeface="微软雅黑" panose="020B0503020204020204" charset="-122"/>
              </a:rPr>
              <a:t>Views on candidate RF topics for Rel-19</a:t>
            </a:r>
          </a:p>
        </p:txBody>
      </p:sp>
      <p:sp>
        <p:nvSpPr>
          <p:cNvPr id="8193" name="Rectangle 1"/>
          <p:cNvSpPr>
            <a:spLocks noChangeArrowheads="1"/>
          </p:cNvSpPr>
          <p:nvPr/>
        </p:nvSpPr>
        <p:spPr bwMode="auto">
          <a:xfrm>
            <a:off x="316099" y="678705"/>
            <a:ext cx="8568952" cy="1777410"/>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1400" b="1" dirty="0">
                <a:latin typeface="Arial" panose="020B0604020202020204" pitchFamily="34" charset="0"/>
              </a:rPr>
              <a:t>3GPP TSG RAN Meeting #103                                                                                          </a:t>
            </a:r>
            <a:r>
              <a:rPr lang="en-US" altLang="zh-CN" sz="1400" b="1" i="0" u="none" strike="noStrike" dirty="0">
                <a:effectLst/>
                <a:latin typeface="Segoe UI" panose="020B0502040204020203" pitchFamily="34" charset="0"/>
              </a:rPr>
              <a:t>RP-240152</a:t>
            </a:r>
            <a:r>
              <a:rPr lang="en-US" altLang="zh-CN" sz="1400" dirty="0"/>
              <a:t> </a:t>
            </a:r>
            <a:r>
              <a:rPr lang="en-US" altLang="zh-CN" sz="1400" b="1" dirty="0">
                <a:latin typeface="Arial" panose="020B0604020202020204" pitchFamily="34" charset="0"/>
              </a:rPr>
              <a:t>Maastricht, Netherlands, March 18-21, 2024 </a:t>
            </a:r>
          </a:p>
          <a:p>
            <a:pPr hangingPunct="0">
              <a:spcAft>
                <a:spcPts val="900"/>
              </a:spcAft>
            </a:pPr>
            <a:endParaRPr lang="zh-CN" altLang="zh-CN" sz="1400" dirty="0">
              <a:effectLst/>
              <a:latin typeface="Times New Roman" panose="02020603050405020304" pitchFamily="18" charset="0"/>
              <a:ea typeface="Times New Roman" panose="02020603050405020304" pitchFamily="18" charset="0"/>
            </a:endParaRPr>
          </a:p>
          <a:p>
            <a:pPr hangingPunct="0"/>
            <a:r>
              <a:rPr lang="en-US" altLang="zh-CN" sz="1400" b="1" dirty="0">
                <a:latin typeface="Arial" panose="020B0604020202020204" pitchFamily="34" charset="0"/>
                <a:ea typeface="Times New Roman" panose="02020603050405020304" pitchFamily="18" charset="0"/>
                <a:cs typeface="Arial" panose="020B0604020202020204" pitchFamily="34" charset="0"/>
              </a:rPr>
              <a:t>Agenda Item:   9.1.4.1      </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Source:            CMCC</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Document for: Discussion</a:t>
            </a:r>
          </a:p>
          <a:p>
            <a:pPr marL="0" marR="0" lvl="0" indent="0" algn="l" defTabSz="914400" rtl="0" eaLnBrk="0" fontAlgn="base" latinLnBrk="0" hangingPunct="0">
              <a:lnSpc>
                <a:spcPct val="100000"/>
              </a:lnSpc>
              <a:spcBef>
                <a:spcPct val="0"/>
              </a:spcBef>
              <a:spcAft>
                <a:spcPct val="0"/>
              </a:spcAft>
              <a:buClrTx/>
              <a:buSzTx/>
              <a:buFontTx/>
              <a:buNone/>
            </a:pPr>
            <a:endParaRPr kumimoji="0" lang="en-GB"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文本框 2">
            <a:extLst>
              <a:ext uri="{FF2B5EF4-FFF2-40B4-BE49-F238E27FC236}">
                <a16:creationId xmlns:a16="http://schemas.microsoft.com/office/drawing/2014/main" id="{0909D5E9-1DBA-59BC-99E0-406E937AE759}"/>
              </a:ext>
            </a:extLst>
          </p:cNvPr>
          <p:cNvSpPr txBox="1"/>
          <p:nvPr/>
        </p:nvSpPr>
        <p:spPr>
          <a:xfrm>
            <a:off x="2286000" y="2387473"/>
            <a:ext cx="4572000" cy="369332"/>
          </a:xfrm>
          <a:prstGeom prst="rect">
            <a:avLst/>
          </a:prstGeom>
          <a:noFill/>
        </p:spPr>
        <p:txBody>
          <a:bodyPr wrap="square">
            <a:spAutoFit/>
          </a:bodyPr>
          <a:lstStyle/>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277EE-8FE5-D493-C1F2-9C00EB3FD7F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8E9BCA2-DF7B-AEA3-A8D5-E8DC423E9830}"/>
              </a:ext>
            </a:extLst>
          </p:cNvPr>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lang="en-US" altLang="zh-CN" sz="3200" dirty="0">
                <a:latin typeface="+mj-lt"/>
                <a:ea typeface="+mj-ea"/>
                <a:cs typeface="+mj-cs"/>
              </a:rPr>
              <a:t>High power UE for CA</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a:extLst>
              <a:ext uri="{FF2B5EF4-FFF2-40B4-BE49-F238E27FC236}">
                <a16:creationId xmlns:a16="http://schemas.microsoft.com/office/drawing/2014/main" id="{CD17A7A9-9A96-3C05-6D93-11B899F64AAA}"/>
              </a:ext>
            </a:extLst>
          </p:cNvPr>
          <p:cNvSpPr txBox="1"/>
          <p:nvPr/>
        </p:nvSpPr>
        <p:spPr>
          <a:xfrm>
            <a:off x="431540" y="1366691"/>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12" name="矩形 14">
            <a:extLst>
              <a:ext uri="{FF2B5EF4-FFF2-40B4-BE49-F238E27FC236}">
                <a16:creationId xmlns:a16="http://schemas.microsoft.com/office/drawing/2014/main" id="{F77DE1F3-17B0-71AF-2EA1-FB505C8AD62F}"/>
              </a:ext>
            </a:extLst>
          </p:cNvPr>
          <p:cNvSpPr/>
          <p:nvPr/>
        </p:nvSpPr>
        <p:spPr>
          <a:xfrm>
            <a:off x="431540" y="1510707"/>
            <a:ext cx="8280920" cy="2669962"/>
          </a:xfrm>
          <a:prstGeom prst="rect">
            <a:avLst/>
          </a:prstGeom>
          <a:noFill/>
          <a:ln w="12700">
            <a:solidFill>
              <a:schemeClr val="accent1"/>
            </a:solidFill>
          </a:ln>
        </p:spPr>
        <p:txBody>
          <a:bodyPr wrap="square">
            <a:spAutoFit/>
          </a:bodyPr>
          <a:lstStyle/>
          <a:p>
            <a:pPr marL="342900" indent="-342900">
              <a:spcBef>
                <a:spcPts val="100"/>
              </a:spcBef>
              <a:buFont typeface="Arial" panose="020B0604020202020204" pitchFamily="34" charset="0"/>
              <a:buChar char="•"/>
              <a:defRPr/>
            </a:pPr>
            <a:r>
              <a:rPr lang="en-US" altLang="zh-CN" sz="1600" b="1" dirty="0"/>
              <a:t>Specify HPUE CA RF requirements for handheld and FWA with following:</a:t>
            </a:r>
          </a:p>
          <a:p>
            <a:pPr marL="800100" lvl="1" indent="-342900">
              <a:spcBef>
                <a:spcPts val="100"/>
              </a:spcBef>
              <a:buFont typeface="Arial" panose="020B0604020202020204" pitchFamily="34" charset="0"/>
              <a:buChar char="•"/>
              <a:defRPr/>
            </a:pPr>
            <a:r>
              <a:rPr lang="en-US" altLang="zh-CN" sz="1600" dirty="0"/>
              <a:t>PC1.5 UE for intra-band contiguous CA with or without UL MIMO with 2Tx</a:t>
            </a:r>
          </a:p>
          <a:p>
            <a:pPr marL="800100" lvl="1" indent="-342900">
              <a:spcBef>
                <a:spcPts val="100"/>
              </a:spcBef>
              <a:buFont typeface="Arial" panose="020B0604020202020204" pitchFamily="34" charset="0"/>
              <a:buChar char="•"/>
              <a:defRPr/>
            </a:pPr>
            <a:r>
              <a:rPr lang="en-US" altLang="zh-CN" sz="1600" dirty="0"/>
              <a:t>PC 1.5 UE for two band inter-band CA with 2Tx </a:t>
            </a:r>
          </a:p>
          <a:p>
            <a:pPr marL="1257300" lvl="2" indent="-342900">
              <a:spcBef>
                <a:spcPts val="100"/>
              </a:spcBef>
              <a:buFont typeface="Arial" panose="020B0604020202020204" pitchFamily="34" charset="0"/>
              <a:buChar char="•"/>
              <a:defRPr/>
            </a:pPr>
            <a:r>
              <a:rPr lang="en-US" altLang="zh-CN" sz="1600" dirty="0"/>
              <a:t>PC2 TDD/FDD band 1Tx+PC2 TDD band 1Tx </a:t>
            </a:r>
          </a:p>
          <a:p>
            <a:pPr marL="800100" lvl="1" indent="-342900">
              <a:spcBef>
                <a:spcPts val="100"/>
              </a:spcBef>
              <a:buFont typeface="Arial" panose="020B0604020202020204" pitchFamily="34" charset="0"/>
              <a:buChar char="•"/>
              <a:defRPr/>
            </a:pPr>
            <a:r>
              <a:rPr lang="en-US" altLang="zh-CN" sz="1600" dirty="0"/>
              <a:t>3Tx for both handheld and FWA</a:t>
            </a:r>
          </a:p>
          <a:p>
            <a:pPr marL="1257300" lvl="2" indent="-342900">
              <a:spcBef>
                <a:spcPts val="100"/>
              </a:spcBef>
              <a:buFont typeface="Arial" panose="020B0604020202020204" pitchFamily="34" charset="0"/>
              <a:buChar char="•"/>
              <a:defRPr/>
            </a:pPr>
            <a:r>
              <a:rPr lang="en-US" altLang="zh-CN" sz="1600" dirty="0"/>
              <a:t>PC2 3Tx for inter-band CA for handheld (only FWA supported in Rel-18)</a:t>
            </a:r>
          </a:p>
          <a:p>
            <a:pPr marL="1257300" lvl="2" indent="-342900">
              <a:spcBef>
                <a:spcPts val="100"/>
              </a:spcBef>
              <a:buFont typeface="Arial" panose="020B0604020202020204" pitchFamily="34" charset="0"/>
              <a:buChar char="•"/>
              <a:defRPr/>
            </a:pPr>
            <a:r>
              <a:rPr lang="en-US" altLang="zh-CN" sz="1600" dirty="0"/>
              <a:t>PC1.5 3Tx for inter-band CA: </a:t>
            </a:r>
          </a:p>
          <a:p>
            <a:pPr marL="1714500" lvl="3" indent="-342900">
              <a:spcBef>
                <a:spcPts val="100"/>
              </a:spcBef>
              <a:buFont typeface="Arial" panose="020B0604020202020204" pitchFamily="34" charset="0"/>
              <a:buChar char="•"/>
              <a:defRPr/>
            </a:pPr>
            <a:r>
              <a:rPr lang="en-US" altLang="zh-CN" sz="1600" dirty="0"/>
              <a:t>TDD + TDD band, including PC2 + PC2,</a:t>
            </a:r>
            <a:r>
              <a:rPr lang="zh-CN" altLang="en-US" sz="1600" dirty="0"/>
              <a:t> </a:t>
            </a:r>
            <a:r>
              <a:rPr lang="en-US" altLang="zh-CN" sz="1600" dirty="0"/>
              <a:t>PC1.5 + PC2/PC3</a:t>
            </a:r>
          </a:p>
          <a:p>
            <a:pPr marL="1714500" lvl="3" indent="-342900">
              <a:spcBef>
                <a:spcPts val="100"/>
              </a:spcBef>
              <a:buFont typeface="Arial" panose="020B0604020202020204" pitchFamily="34" charset="0"/>
              <a:buChar char="•"/>
              <a:defRPr/>
            </a:pPr>
            <a:r>
              <a:rPr lang="en-US" altLang="zh-CN" sz="1600" dirty="0"/>
              <a:t>TDD + FDD band, including PC2+ PC2, PC1.5+PC2</a:t>
            </a:r>
          </a:p>
          <a:p>
            <a:pPr marL="800100" lvl="1" indent="-342900">
              <a:spcBef>
                <a:spcPts val="100"/>
              </a:spcBef>
              <a:buFont typeface="Arial" panose="020B0604020202020204" pitchFamily="34" charset="0"/>
              <a:buChar char="•"/>
              <a:defRPr/>
            </a:pPr>
            <a:r>
              <a:rPr lang="en-US" altLang="zh-CN" sz="1600" dirty="0"/>
              <a:t>Enable increase UE high power limit feature for inter-band CA HPUE.</a:t>
            </a:r>
          </a:p>
        </p:txBody>
      </p:sp>
      <p:grpSp>
        <p:nvGrpSpPr>
          <p:cNvPr id="5" name="组合 20">
            <a:extLst>
              <a:ext uri="{FF2B5EF4-FFF2-40B4-BE49-F238E27FC236}">
                <a16:creationId xmlns:a16="http://schemas.microsoft.com/office/drawing/2014/main" id="{2DA199D2-1C3E-3E68-409B-76E4996578BB}"/>
              </a:ext>
            </a:extLst>
          </p:cNvPr>
          <p:cNvGrpSpPr/>
          <p:nvPr/>
        </p:nvGrpSpPr>
        <p:grpSpPr>
          <a:xfrm>
            <a:off x="325914" y="1078652"/>
            <a:ext cx="4066066" cy="438069"/>
            <a:chOff x="431362" y="3557145"/>
            <a:chExt cx="2769665" cy="359539"/>
          </a:xfrm>
        </p:grpSpPr>
        <p:sp>
          <p:nvSpPr>
            <p:cNvPr id="14" name="矩形 21">
              <a:extLst>
                <a:ext uri="{FF2B5EF4-FFF2-40B4-BE49-F238E27FC236}">
                  <a16:creationId xmlns:a16="http://schemas.microsoft.com/office/drawing/2014/main" id="{6864A96D-80F2-2FFE-8992-6782F2E28451}"/>
                </a:ext>
              </a:extLst>
            </p:cNvPr>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a:extLst>
                <a:ext uri="{FF2B5EF4-FFF2-40B4-BE49-F238E27FC236}">
                  <a16:creationId xmlns:a16="http://schemas.microsoft.com/office/drawing/2014/main" id="{CB84827E-64A6-67B2-8ADD-5CB0C5851A44}"/>
                </a:ext>
              </a:extLst>
            </p:cNvPr>
            <p:cNvSpPr txBox="1"/>
            <p:nvPr/>
          </p:nvSpPr>
          <p:spPr>
            <a:xfrm>
              <a:off x="431362" y="3557145"/>
              <a:ext cx="2769612" cy="328380"/>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p>
          </p:txBody>
        </p:sp>
      </p:grpSp>
    </p:spTree>
    <p:extLst>
      <p:ext uri="{BB962C8B-B14F-4D97-AF65-F5344CB8AC3E}">
        <p14:creationId xmlns:p14="http://schemas.microsoft.com/office/powerpoint/2010/main" val="2628911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6Rx</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12" name="矩形 14"/>
          <p:cNvSpPr/>
          <p:nvPr/>
        </p:nvSpPr>
        <p:spPr>
          <a:xfrm>
            <a:off x="395536" y="1563701"/>
            <a:ext cx="8280920" cy="2019527"/>
          </a:xfrm>
          <a:prstGeom prst="rect">
            <a:avLst/>
          </a:prstGeom>
          <a:noFill/>
          <a:ln w="12700">
            <a:solidFill>
              <a:schemeClr val="accent1"/>
            </a:solidFill>
          </a:ln>
        </p:spPr>
        <p:txBody>
          <a:bodyPr wrap="square">
            <a:spAutoFit/>
          </a:bodyPr>
          <a:lstStyle/>
          <a:p>
            <a:pPr marL="342900" indent="-342900">
              <a:spcBef>
                <a:spcPts val="100"/>
              </a:spcBef>
              <a:buFont typeface="Arial" panose="020B0604020202020204" pitchFamily="34" charset="0"/>
              <a:buChar char="•"/>
              <a:defRPr/>
            </a:pPr>
            <a:r>
              <a:rPr lang="en-US" altLang="zh-CN" b="1" dirty="0"/>
              <a:t>6Rx support for smartphone:</a:t>
            </a:r>
          </a:p>
          <a:p>
            <a:pPr marL="800100" lvl="1" indent="-342900">
              <a:spcBef>
                <a:spcPts val="100"/>
              </a:spcBef>
              <a:buFont typeface="Arial" panose="020B0604020202020204" pitchFamily="34" charset="0"/>
              <a:buChar char="•"/>
              <a:defRPr/>
            </a:pPr>
            <a:r>
              <a:rPr lang="en-US" altLang="zh-CN" sz="1600" dirty="0"/>
              <a:t>Example bands are n41, n77,</a:t>
            </a:r>
            <a:r>
              <a:rPr lang="zh-CN" altLang="en-US" sz="1600" dirty="0"/>
              <a:t> </a:t>
            </a:r>
            <a:r>
              <a:rPr lang="en-US" altLang="zh-CN" sz="1600" dirty="0"/>
              <a:t>n78 and n79 (other bands to be introduced in the release independent way later from Rel-18)</a:t>
            </a:r>
          </a:p>
          <a:p>
            <a:pPr marL="800100" lvl="1" indent="-342900">
              <a:spcBef>
                <a:spcPct val="20000"/>
              </a:spcBef>
              <a:buFont typeface="Arial" panose="020B0604020202020204" pitchFamily="34" charset="0"/>
              <a:buChar char="•"/>
              <a:defRPr/>
            </a:pPr>
            <a:r>
              <a:rPr lang="en-US" altLang="zh-CN" sz="1600" dirty="0"/>
              <a:t>Applicable frequency upper bound to support 6Rx.</a:t>
            </a:r>
          </a:p>
          <a:p>
            <a:pPr marL="800100" lvl="1" indent="-342900">
              <a:spcBef>
                <a:spcPct val="20000"/>
              </a:spcBef>
              <a:buFont typeface="Arial" panose="020B0604020202020204" pitchFamily="34" charset="0"/>
              <a:buChar char="•"/>
              <a:defRPr/>
            </a:pPr>
            <a:r>
              <a:rPr lang="en-US" altLang="zh-CN" sz="1600" dirty="0"/>
              <a:t>Requirements to support SRS antenna switching</a:t>
            </a:r>
          </a:p>
          <a:p>
            <a:pPr marL="800100" lvl="1" indent="-342900">
              <a:spcBef>
                <a:spcPct val="20000"/>
              </a:spcBef>
              <a:buFont typeface="Arial" panose="020B0604020202020204" pitchFamily="34" charset="0"/>
              <a:buChar char="•"/>
              <a:defRPr/>
            </a:pPr>
            <a:r>
              <a:rPr lang="en-US" altLang="zh-CN" sz="1600" dirty="0"/>
              <a:t>Support at least 4 MIMO layers, FFS for 6 MIMO layers</a:t>
            </a:r>
          </a:p>
          <a:p>
            <a:pPr marL="1257300" lvl="2" indent="-342900">
              <a:spcBef>
                <a:spcPct val="20000"/>
              </a:spcBef>
              <a:buFont typeface="Arial" panose="020B0604020202020204" pitchFamily="34" charset="0"/>
              <a:buChar char="•"/>
              <a:defRPr/>
            </a:pPr>
            <a:endParaRPr lang="en-US" altLang="zh-CN" sz="1400" dirty="0"/>
          </a:p>
        </p:txBody>
      </p:sp>
      <p:grpSp>
        <p:nvGrpSpPr>
          <p:cNvPr id="5" name="组合 20"/>
          <p:cNvGrpSpPr/>
          <p:nvPr/>
        </p:nvGrpSpPr>
        <p:grpSpPr>
          <a:xfrm>
            <a:off x="289910" y="1131646"/>
            <a:ext cx="4066066" cy="438069"/>
            <a:chOff x="431362" y="3557145"/>
            <a:chExt cx="2769665" cy="359539"/>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45"/>
              <a:ext cx="2769612" cy="328380"/>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lang="en-US" altLang="zh-CN" sz="2800" dirty="0">
                <a:latin typeface="+mj-lt"/>
                <a:ea typeface="+mj-ea"/>
                <a:cs typeface="+mj-cs"/>
              </a:rPr>
              <a:t>Extension of UL Tx switching scenarios</a:t>
            </a: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95536" y="3530705"/>
            <a:ext cx="8329632" cy="1341906"/>
          </a:xfrm>
          <a:prstGeom prst="rect">
            <a:avLst/>
          </a:prstGeom>
          <a:noFill/>
          <a:ln w="12700">
            <a:solidFill>
              <a:schemeClr val="accent1"/>
            </a:solidFill>
          </a:ln>
        </p:spPr>
        <p:txBody>
          <a:bodyPr wrap="square" rtlCol="0">
            <a:spAutoFit/>
          </a:bodyPr>
          <a:lstStyle/>
          <a:p>
            <a:pPr marL="342900" indent="-342900">
              <a:spcBef>
                <a:spcPct val="20000"/>
              </a:spcBef>
              <a:buFont typeface="Arial" panose="020B0604020202020204" pitchFamily="34" charset="0"/>
              <a:buChar char="•"/>
              <a:defRPr/>
            </a:pPr>
            <a:endParaRPr lang="en-US" altLang="zh-CN" sz="1400" dirty="0">
              <a:solidFill>
                <a:prstClr val="black"/>
              </a:solidFill>
              <a:sym typeface="+mn-ea"/>
            </a:endParaRPr>
          </a:p>
          <a:p>
            <a:pPr marL="342900" indent="-342900">
              <a:spcBef>
                <a:spcPct val="20000"/>
              </a:spcBef>
              <a:buFont typeface="Arial" panose="020B0604020202020204" pitchFamily="34" charset="0"/>
              <a:buChar char="•"/>
              <a:defRPr/>
            </a:pPr>
            <a:endParaRPr lang="en-US" altLang="zh-CN" sz="1400" dirty="0">
              <a:solidFill>
                <a:prstClr val="black"/>
              </a:solidFill>
              <a:sym typeface="+mn-ea"/>
            </a:endParaRPr>
          </a:p>
          <a:p>
            <a:pPr marL="342900" indent="-342900">
              <a:spcBef>
                <a:spcPct val="20000"/>
              </a:spcBef>
              <a:buFont typeface="Arial" panose="020B0604020202020204" pitchFamily="34" charset="0"/>
              <a:buChar char="•"/>
              <a:defRPr/>
            </a:pPr>
            <a:endParaRPr lang="en-US" altLang="zh-CN" sz="1400" dirty="0">
              <a:solidFill>
                <a:prstClr val="black"/>
              </a:solidFill>
              <a:sym typeface="+mn-ea"/>
            </a:endParaRPr>
          </a:p>
          <a:p>
            <a:pPr marL="342900" indent="-342900">
              <a:spcBef>
                <a:spcPct val="20000"/>
              </a:spcBef>
              <a:buFont typeface="Arial" panose="020B0604020202020204" pitchFamily="34" charset="0"/>
              <a:buChar char="•"/>
              <a:defRPr/>
            </a:pPr>
            <a:endParaRPr lang="en-US" altLang="zh-CN" sz="1400" dirty="0">
              <a:solidFill>
                <a:prstClr val="black"/>
              </a:solidFill>
              <a:sym typeface="+mn-ea"/>
            </a:endParaRPr>
          </a:p>
          <a:p>
            <a:pPr marL="342900" indent="-342900">
              <a:spcBef>
                <a:spcPct val="20000"/>
              </a:spcBef>
              <a:buFont typeface="Arial" panose="020B0604020202020204" pitchFamily="34" charset="0"/>
              <a:buChar char="•"/>
              <a:defRPr/>
            </a:pPr>
            <a:endParaRPr lang="en-US" altLang="zh-CN" sz="1400" dirty="0">
              <a:solidFill>
                <a:prstClr val="black"/>
              </a:solidFill>
              <a:sym typeface="+mn-ea"/>
            </a:endParaRPr>
          </a:p>
        </p:txBody>
      </p:sp>
      <p:grpSp>
        <p:nvGrpSpPr>
          <p:cNvPr id="4" name="组合 20"/>
          <p:cNvGrpSpPr/>
          <p:nvPr/>
        </p:nvGrpSpPr>
        <p:grpSpPr>
          <a:xfrm>
            <a:off x="300231" y="3100972"/>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Latest status</a:t>
              </a:r>
            </a:p>
          </p:txBody>
        </p:sp>
      </p:grpSp>
      <p:sp>
        <p:nvSpPr>
          <p:cNvPr id="12" name="矩形 14"/>
          <p:cNvSpPr/>
          <p:nvPr/>
        </p:nvSpPr>
        <p:spPr>
          <a:xfrm>
            <a:off x="395536" y="1275606"/>
            <a:ext cx="8280920" cy="1686616"/>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sz="1400" dirty="0">
                <a:solidFill>
                  <a:prstClr val="black"/>
                </a:solidFill>
              </a:rPr>
              <a:t>In Rel-17, UL </a:t>
            </a:r>
            <a:r>
              <a:rPr lang="en-US" altLang="zh-CN" sz="1400" dirty="0" err="1">
                <a:solidFill>
                  <a:prstClr val="black"/>
                </a:solidFill>
              </a:rPr>
              <a:t>Tx</a:t>
            </a:r>
            <a:r>
              <a:rPr lang="en-US" altLang="zh-CN" sz="1400" dirty="0">
                <a:solidFill>
                  <a:prstClr val="black"/>
                </a:solidFill>
              </a:rPr>
              <a:t> Switching between one carrier in band A and two contiguous carriers in band B was specified.</a:t>
            </a:r>
          </a:p>
          <a:p>
            <a:pPr marL="342900" indent="-342900">
              <a:spcBef>
                <a:spcPct val="20000"/>
              </a:spcBef>
              <a:buFont typeface="Arial" panose="020B0604020202020204" pitchFamily="34" charset="0"/>
              <a:buChar char="•"/>
              <a:defRPr/>
            </a:pPr>
            <a:r>
              <a:rPr lang="en-US" altLang="zh-CN" sz="1400" dirty="0">
                <a:solidFill>
                  <a:prstClr val="black"/>
                </a:solidFill>
              </a:rPr>
              <a:t>In our network, </a:t>
            </a:r>
            <a:r>
              <a:rPr lang="en-US" altLang="zh-CN" sz="1400" b="1" dirty="0">
                <a:solidFill>
                  <a:prstClr val="black"/>
                </a:solidFill>
              </a:rPr>
              <a:t>both 2.6GHz (n41) and 4.9GHz (n79) has two contiguous UL carriers. </a:t>
            </a:r>
            <a:r>
              <a:rPr lang="en-US" altLang="zh-CN" sz="1400" dirty="0">
                <a:solidFill>
                  <a:prstClr val="black"/>
                </a:solidFill>
              </a:rPr>
              <a:t>In order to further improve the uplink throughput, </a:t>
            </a:r>
            <a:r>
              <a:rPr lang="en-US" altLang="zh-CN" sz="1400" b="1" dirty="0">
                <a:solidFill>
                  <a:prstClr val="black"/>
                </a:solidFill>
              </a:rPr>
              <a:t>UL 2Tx-2Tx switching between band A (2.6GHz) and band B (4.9GHz), each with two contiguous uplink carriers, should be supported.</a:t>
            </a:r>
          </a:p>
          <a:p>
            <a:pPr marL="342900" lvl="0" indent="-342900">
              <a:spcBef>
                <a:spcPct val="20000"/>
              </a:spcBef>
              <a:buFont typeface="Arial" panose="020B0604020202020204" pitchFamily="34" charset="0"/>
              <a:buChar char="•"/>
              <a:defRPr/>
            </a:pPr>
            <a:r>
              <a:rPr lang="en-US" altLang="zh-CN" sz="1400" dirty="0">
                <a:solidFill>
                  <a:prstClr val="black"/>
                </a:solidFill>
              </a:rPr>
              <a:t>Time mask requirements need to be specified for</a:t>
            </a:r>
            <a:r>
              <a:rPr lang="en-US" altLang="zh-CN" sz="1400" b="1" dirty="0">
                <a:solidFill>
                  <a:prstClr val="black"/>
                </a:solidFill>
              </a:rPr>
              <a:t> UL Tx switching between two contiguous carriers in band A and two contiguous carriers in band B. </a:t>
            </a:r>
            <a:r>
              <a:rPr lang="en-US" altLang="zh-CN" sz="1400" dirty="0">
                <a:solidFill>
                  <a:prstClr val="black"/>
                </a:solidFill>
              </a:rPr>
              <a:t>No RAN1 and RAN2 spec impacts are expected. </a:t>
            </a:r>
          </a:p>
        </p:txBody>
      </p:sp>
      <p:grpSp>
        <p:nvGrpSpPr>
          <p:cNvPr id="5" name="组合 20"/>
          <p:cNvGrpSpPr/>
          <p:nvPr/>
        </p:nvGrpSpPr>
        <p:grpSpPr>
          <a:xfrm>
            <a:off x="289910" y="843556"/>
            <a:ext cx="4138074" cy="677104"/>
            <a:chOff x="431362" y="3557138"/>
            <a:chExt cx="2769665" cy="555722"/>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555722"/>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b="1" kern="0" noProof="0" dirty="0">
                  <a:solidFill>
                    <a:prstClr val="black"/>
                  </a:solidFill>
                  <a:latin typeface="Arial" panose="020B0604020202020204" pitchFamily="34" charset="0"/>
                  <a:ea typeface="Arial Unicode MS" panose="020B0604020202020204" pitchFamily="34" charset="-122"/>
                  <a:cs typeface="Arial" panose="020B0604020202020204" pitchFamily="34" charset="0"/>
                </a:rPr>
                <a:t>Motivations: UL Tx switching</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pic>
        <p:nvPicPr>
          <p:cNvPr id="7" name="图片 6">
            <a:extLst>
              <a:ext uri="{FF2B5EF4-FFF2-40B4-BE49-F238E27FC236}">
                <a16:creationId xmlns:a16="http://schemas.microsoft.com/office/drawing/2014/main" id="{17B2E7D0-DB0B-488F-2401-2EDCC3306A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7026" y="3666419"/>
            <a:ext cx="4196169" cy="937474"/>
          </a:xfrm>
          <a:prstGeom prst="rect">
            <a:avLst/>
          </a:prstGeom>
        </p:spPr>
      </p:pic>
      <p:sp>
        <p:nvSpPr>
          <p:cNvPr id="13" name="文本框 12">
            <a:extLst>
              <a:ext uri="{FF2B5EF4-FFF2-40B4-BE49-F238E27FC236}">
                <a16:creationId xmlns:a16="http://schemas.microsoft.com/office/drawing/2014/main" id="{96FBFE8D-D5FF-D565-CC5F-225C541C4672}"/>
              </a:ext>
            </a:extLst>
          </p:cNvPr>
          <p:cNvSpPr txBox="1"/>
          <p:nvPr/>
        </p:nvSpPr>
        <p:spPr>
          <a:xfrm>
            <a:off x="423595" y="3616882"/>
            <a:ext cx="4076397" cy="1169551"/>
          </a:xfrm>
          <a:prstGeom prst="rect">
            <a:avLst/>
          </a:prstGeom>
          <a:noFill/>
        </p:spPr>
        <p:txBody>
          <a:bodyPr wrap="square">
            <a:spAutoFit/>
          </a:bodyPr>
          <a:lstStyle/>
          <a:p>
            <a:pPr marL="342900" indent="-342900">
              <a:spcBef>
                <a:spcPct val="20000"/>
              </a:spcBef>
              <a:buFont typeface="Arial" panose="020B0604020202020204" pitchFamily="34" charset="0"/>
              <a:buChar char="•"/>
              <a:defRPr/>
            </a:pPr>
            <a:r>
              <a:rPr lang="en-US" altLang="zh-CN" sz="1400" dirty="0">
                <a:solidFill>
                  <a:prstClr val="black"/>
                </a:solidFill>
                <a:sym typeface="+mn-ea"/>
              </a:rPr>
              <a:t>We propose this in last RAN4 meeting, due to lack of time, companies need more time to check. It was agreed that RAN4 will continue discuss this topic under maintenance. Hence, there is no need to add this objective in Rel-19.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395F4-170B-4982-5B5D-9628C28C8F6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DDF4A17-59FE-B3DD-0149-CD30DCACFF4D}"/>
              </a:ext>
            </a:extLst>
          </p:cNvPr>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NTN HPUE</a:t>
            </a: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a:extLst>
              <a:ext uri="{FF2B5EF4-FFF2-40B4-BE49-F238E27FC236}">
                <a16:creationId xmlns:a16="http://schemas.microsoft.com/office/drawing/2014/main" id="{9CCAD1DC-61EC-4786-6589-73299E48CA97}"/>
              </a:ext>
            </a:extLst>
          </p:cNvPr>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12" name="矩形 14">
            <a:extLst>
              <a:ext uri="{FF2B5EF4-FFF2-40B4-BE49-F238E27FC236}">
                <a16:creationId xmlns:a16="http://schemas.microsoft.com/office/drawing/2014/main" id="{4347C81B-60D4-6042-FD3E-FBCF37A9538A}"/>
              </a:ext>
            </a:extLst>
          </p:cNvPr>
          <p:cNvSpPr/>
          <p:nvPr/>
        </p:nvSpPr>
        <p:spPr>
          <a:xfrm>
            <a:off x="395536" y="1563701"/>
            <a:ext cx="8280920" cy="1225977"/>
          </a:xfrm>
          <a:prstGeom prst="rect">
            <a:avLst/>
          </a:prstGeom>
          <a:noFill/>
          <a:ln w="12700">
            <a:solidFill>
              <a:schemeClr val="accent1"/>
            </a:solidFill>
          </a:ln>
        </p:spPr>
        <p:txBody>
          <a:bodyPr wrap="square">
            <a:spAutoFit/>
          </a:bodyPr>
          <a:lstStyle/>
          <a:p>
            <a:pPr marL="342900" indent="-342900">
              <a:spcBef>
                <a:spcPts val="100"/>
              </a:spcBef>
              <a:buFont typeface="Arial" panose="020B0604020202020204" pitchFamily="34" charset="0"/>
              <a:buChar char="•"/>
              <a:defRPr/>
            </a:pPr>
            <a:r>
              <a:rPr lang="en-US" altLang="zh-CN" dirty="0"/>
              <a:t>Study the co-existence for NTN/IOT-NTN HPUE in NTN FR1 bands, including PC2/1.5 and PC1. If feasible, specify corresponding RF requirements for handheld and non-handheld UE. </a:t>
            </a:r>
          </a:p>
          <a:p>
            <a:pPr marL="342900" indent="-342900">
              <a:spcBef>
                <a:spcPts val="100"/>
              </a:spcBef>
              <a:buFont typeface="Arial" panose="020B0604020202020204" pitchFamily="34" charset="0"/>
              <a:buChar char="•"/>
              <a:defRPr/>
            </a:pPr>
            <a:endParaRPr lang="en-US" altLang="zh-CN" dirty="0"/>
          </a:p>
        </p:txBody>
      </p:sp>
      <p:grpSp>
        <p:nvGrpSpPr>
          <p:cNvPr id="5" name="组合 20">
            <a:extLst>
              <a:ext uri="{FF2B5EF4-FFF2-40B4-BE49-F238E27FC236}">
                <a16:creationId xmlns:a16="http://schemas.microsoft.com/office/drawing/2014/main" id="{02F2FBCA-0367-3E51-FC18-5B9997395D71}"/>
              </a:ext>
            </a:extLst>
          </p:cNvPr>
          <p:cNvGrpSpPr/>
          <p:nvPr/>
        </p:nvGrpSpPr>
        <p:grpSpPr>
          <a:xfrm>
            <a:off x="289910" y="1131646"/>
            <a:ext cx="4066066" cy="438069"/>
            <a:chOff x="431362" y="3557145"/>
            <a:chExt cx="2769665" cy="359539"/>
          </a:xfrm>
        </p:grpSpPr>
        <p:sp>
          <p:nvSpPr>
            <p:cNvPr id="14" name="矩形 21">
              <a:extLst>
                <a:ext uri="{FF2B5EF4-FFF2-40B4-BE49-F238E27FC236}">
                  <a16:creationId xmlns:a16="http://schemas.microsoft.com/office/drawing/2014/main" id="{E7D9BA9C-DB39-6EBB-513A-1D18C18F6F24}"/>
                </a:ext>
              </a:extLst>
            </p:cNvPr>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a:extLst>
                <a:ext uri="{FF2B5EF4-FFF2-40B4-BE49-F238E27FC236}">
                  <a16:creationId xmlns:a16="http://schemas.microsoft.com/office/drawing/2014/main" id="{6514BE75-F6BA-A872-E2C0-0271B31776A3}"/>
                </a:ext>
              </a:extLst>
            </p:cNvPr>
            <p:cNvSpPr txBox="1"/>
            <p:nvPr/>
          </p:nvSpPr>
          <p:spPr>
            <a:xfrm>
              <a:off x="431362" y="3557145"/>
              <a:ext cx="2769612" cy="328380"/>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p>
          </p:txBody>
        </p:sp>
      </p:grpSp>
    </p:spTree>
    <p:extLst>
      <p:ext uri="{BB962C8B-B14F-4D97-AF65-F5344CB8AC3E}">
        <p14:creationId xmlns:p14="http://schemas.microsoft.com/office/powerpoint/2010/main" val="556413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1760" y="1923678"/>
            <a:ext cx="3960440" cy="830997"/>
          </a:xfrm>
          <a:prstGeom prst="rect">
            <a:avLst/>
          </a:prstGeom>
          <a:noFill/>
        </p:spPr>
        <p:txBody>
          <a:bodyPr wrap="square" rtlCol="0">
            <a:spAutoFit/>
          </a:bodyPr>
          <a:lstStyle/>
          <a:p>
            <a:r>
              <a:rPr lang="en-US" altLang="zh-CN" sz="4800" b="1" dirty="0">
                <a:solidFill>
                  <a:srgbClr val="0070C0"/>
                </a:solidFill>
              </a:rPr>
              <a:t>THANK YOU</a:t>
            </a:r>
            <a:r>
              <a:rPr lang="zh-CN" altLang="en-US" sz="4800" b="1" dirty="0">
                <a:solidFill>
                  <a:srgbClr val="0070C0"/>
                </a:solidFill>
              </a:rPr>
              <a:t>！</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427</Words>
  <Application>Microsoft Office PowerPoint</Application>
  <PresentationFormat>全屏显示(16:9)</PresentationFormat>
  <Paragraphs>45</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微软雅黑</vt:lpstr>
      <vt:lpstr>Arial</vt:lpstr>
      <vt:lpstr>Calibri</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182</cp:revision>
  <dcterms:created xsi:type="dcterms:W3CDTF">2023-05-29T11:07:00Z</dcterms:created>
  <dcterms:modified xsi:type="dcterms:W3CDTF">2024-03-11T08:12:34Z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E15E32A50C89438592A6A3C35D81EB1D</vt:lpwstr>
  </property>
  <property fmtid="{D5CDD505-2E9C-101B-9397-08002B2CF9AE}" pid="3" name="KSOProductBuildVer">
    <vt:lpwstr>2052-11.8.2.12085</vt:lpwstr>
  </property>
</Properties>
</file>