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821" r:id="rId3"/>
    <p:sldId id="822" r:id="rId4"/>
    <p:sldId id="824" r:id="rId5"/>
    <p:sldId id="823" r:id="rId6"/>
    <p:sldId id="825" r:id="rId7"/>
    <p:sldId id="82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20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55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51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D87E03-3268-422E-BDED-6A758419FA52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AB5A3-FCC5-4190-B4CC-8568E66E2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40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9C714-0B6A-4FBA-A9EF-0A8AA9CF2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C476A7-D489-45AE-A20D-3406B507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6AF0B-0F12-4B53-8E27-75682808D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C42C2-C378-4EDF-9CE3-E0812F5AF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84A9-FD5F-412D-999D-09426123C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0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98B98-3172-4498-ABBC-FA6F766A8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2F1F12-3486-4FA7-88AE-EE7690EB7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D536F-AC5D-4589-ABF1-DCDCC79E2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A224E-1717-4177-88F0-EF05CA48E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AEB92-C098-4466-9813-E711D8FC7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D7C048-6BA2-4482-8CC8-B889527F51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65F89-0643-4F18-992A-F55DD9424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50EAF-DA18-48E5-918C-CDBFD1BDB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E59E8-ED20-452E-95BD-79C6D78DB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42A99-CC17-488D-B143-0D65E8839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31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83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47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45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50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48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84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79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95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63055-95BF-4544-AF23-0C1F6F181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D060F-21B1-4C9B-9D13-04728B0EC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63DBE-E73D-4121-8D38-C74B8CF6F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AE830-C6BC-4BD2-A1F1-135F02684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C6295-3F21-4133-ABBB-3885ECF57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78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12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875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94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BCE11-533E-42FC-BE9E-598FD9892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C85E5F-20A2-485D-B1F3-61F848BF9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BF220-EBD9-4618-8DCF-4D93697F1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0EECE-E823-4B49-8FEC-FC0CA782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1E2CD-852A-4AA2-A335-ACDBFEF8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7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F102-F8EA-44FB-8E00-9E6178385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DFABD-2CA6-4F3A-8E46-4E93612E96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7DFBBA-44A2-463F-854A-303F105BF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08E438-6549-4B27-A1E4-4228F5093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C45773-44EF-49EB-9A41-EEC1C0E99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7B7AA5-C6FA-4CED-A7AD-60FD67C32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0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A08D4-8C6B-4A9A-A96B-C90D315EC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F0EB91-FFEF-4F8F-8186-003DA67CC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489DC2-A723-4AE6-89F1-5F398BB02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7F2AD-0655-49D4-9B50-C8236A583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B954BD-B281-4EFE-9B1C-9F4CBA1E02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FCEB9E-E5B4-4BAA-913B-9A743FE7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B4D5AA-446C-46F4-917C-3DDF3D91B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B7219F-74DF-49AB-A7A0-13A7B2F78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84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C0D82-F3EC-4556-8C6D-5C2957B64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7AEEF-C3CD-4220-9A91-63C6B9614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7FFF49-CDA9-4312-8F8E-1BACE882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A36731-95E1-4D84-B4B2-05FB5BA8C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3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A5938C-023F-4E25-A5B6-AE02B9C76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EA61AE-8687-45AD-BB40-C065A27D0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C33DB-A19A-4147-88FC-5BF3F1B2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3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EBAC-DF91-4E05-B2E6-C6BAB0119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DA744-F5CA-481E-86BB-663BCE32A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177BD6-1F8D-461D-945D-96AE27CCD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D85B2-96E7-4505-940D-DAA8E9A2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32C543-8053-4B0E-B0CA-FADEB3285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CBF62-BBD4-4772-B847-FB88A4A0C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9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3D06D-80CD-4C43-A334-A2FA6205E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CD8550-46D7-4523-8495-E2D55EE2C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CD1882-C8A5-4F46-B8CB-B759DF55A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C83E25-101B-423D-891E-337C89D54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CE503F-F9A4-451A-978E-D03543680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57F64-A336-4D69-9515-8E11EA1D8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577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A086BF-63C9-4DA2-B60A-CFA474847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29657B-EDDE-44D3-BDEA-D027BBF24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C0ED-1211-4DDA-96D1-0E65ABC24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C5862-978A-476E-9367-FB153C3548FF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2B037-BD5E-4320-8DE2-9D763270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AAAD5-7106-4438-9C21-7AA773119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8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018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9DD82-01B9-41E4-BDE1-0A1143D48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4291" y="1041400"/>
            <a:ext cx="10723418" cy="2387600"/>
          </a:xfrm>
        </p:spPr>
        <p:txBody>
          <a:bodyPr>
            <a:normAutofit/>
          </a:bodyPr>
          <a:lstStyle/>
          <a:p>
            <a:r>
              <a:rPr lang="en-US" altLang="zh-CN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Views on IMT-2030 submission timeline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915F51-FD41-4855-8821-C7575864D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altLang="zh-CN" u="sng" dirty="0"/>
              <a:t>Source:</a:t>
            </a:r>
            <a:r>
              <a:rPr lang="en-US" altLang="zh-CN" dirty="0"/>
              <a:t> vivo</a:t>
            </a:r>
          </a:p>
          <a:p>
            <a:pPr algn="r"/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7FF4B2-06C6-9033-7773-D93733067D52}"/>
              </a:ext>
            </a:extLst>
          </p:cNvPr>
          <p:cNvSpPr txBox="1"/>
          <p:nvPr/>
        </p:nvSpPr>
        <p:spPr>
          <a:xfrm>
            <a:off x="392965" y="188926"/>
            <a:ext cx="5055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#103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Maastricht, Netherlands, March 18-21, 2024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1BB0A5-190F-A0C7-FA23-81D1373E15D8}"/>
              </a:ext>
            </a:extLst>
          </p:cNvPr>
          <p:cNvSpPr txBox="1"/>
          <p:nvPr/>
        </p:nvSpPr>
        <p:spPr>
          <a:xfrm>
            <a:off x="9884589" y="142759"/>
            <a:ext cx="2395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RP-240139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7226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C3479-9F33-46B4-9B72-F37FB01FA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4FB37-8F62-49BA-A19D-BFD14625E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RP-233985, high level consideration for 6G timeline was endorsed in RAN #102 with following milestone </a:t>
            </a:r>
          </a:p>
          <a:p>
            <a:pPr lvl="1"/>
            <a:r>
              <a:rPr lang="en-US" dirty="0"/>
              <a:t>TSG-wide 6G workshop: March 2025 </a:t>
            </a:r>
          </a:p>
          <a:p>
            <a:pPr lvl="1"/>
            <a:r>
              <a:rPr lang="en-US" dirty="0"/>
              <a:t>Stage 1 workshop: May 2024 </a:t>
            </a:r>
          </a:p>
          <a:p>
            <a:pPr lvl="1"/>
            <a:r>
              <a:rPr lang="en-US" dirty="0"/>
              <a:t>SA1 SID approval: Sep 2024 </a:t>
            </a:r>
          </a:p>
          <a:p>
            <a:pPr lvl="1"/>
            <a:r>
              <a:rPr lang="en-US" dirty="0"/>
              <a:t>SA2 SID approval: June 2025 </a:t>
            </a:r>
          </a:p>
          <a:p>
            <a:pPr lvl="1"/>
            <a:r>
              <a:rPr lang="en-US" dirty="0"/>
              <a:t>RAN WG SIDs approval: June 2025 </a:t>
            </a:r>
          </a:p>
          <a:p>
            <a:pPr lvl="1"/>
            <a:r>
              <a:rPr lang="en-US" dirty="0"/>
              <a:t>IMT2030 submission release: Release 21 as a single drop </a:t>
            </a:r>
          </a:p>
          <a:p>
            <a:pPr lvl="1"/>
            <a:r>
              <a:rPr lang="en-US" dirty="0"/>
              <a:t>Detailed 6G timeline approval: March 2024 (RAN #103, this meeting) </a:t>
            </a:r>
          </a:p>
          <a:p>
            <a:r>
              <a:rPr lang="en-US" dirty="0"/>
              <a:t>In the following slides, vivo view on the detailed 6G timeline are provided for further decisions in RAN #103 meeting </a:t>
            </a:r>
          </a:p>
        </p:txBody>
      </p:sp>
    </p:spTree>
    <p:extLst>
      <p:ext uri="{BB962C8B-B14F-4D97-AF65-F5344CB8AC3E}">
        <p14:creationId xmlns:p14="http://schemas.microsoft.com/office/powerpoint/2010/main" val="19158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FEBD9-7ABD-4F42-AB0E-D3686987C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 for </a:t>
            </a:r>
            <a:r>
              <a:rPr lang="en-US" altLang="zh-CN" dirty="0"/>
              <a:t>RAN level study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15D77-5D94-4B49-829F-790D57457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Stage 1 workshop on IMT 2030 is planned to collect the input from </a:t>
            </a:r>
            <a:r>
              <a:rPr lang="en-GB" dirty="0"/>
              <a:t>different research global/regional research organizations and others on 6</a:t>
            </a:r>
            <a:r>
              <a:rPr lang="en-US" altLang="zh-CN" dirty="0"/>
              <a:t>G use cases. </a:t>
            </a:r>
          </a:p>
          <a:p>
            <a:r>
              <a:rPr lang="en-US" dirty="0"/>
              <a:t>Based on these use cases, SA1 SI on 6G is supposed to conclude the 6G use cases and corresponding requirements from service perspective. </a:t>
            </a:r>
          </a:p>
          <a:p>
            <a:r>
              <a:rPr lang="en-US" dirty="0"/>
              <a:t>SA1 SI is supposed to be completed in June 2025. </a:t>
            </a:r>
          </a:p>
          <a:p>
            <a:r>
              <a:rPr lang="en-US" dirty="0"/>
              <a:t>RAN level study on radio requirements and KPI shall consider the SA1 conclusion on requirements from service perspective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0B0F0"/>
                </a:solidFill>
              </a:rPr>
              <a:t>Proposal 1: RAN level study is proposed to be started from March 2025 considering SA1 stage 1 SI and TSG-wide workshop outcome. </a:t>
            </a:r>
          </a:p>
        </p:txBody>
      </p:sp>
    </p:spTree>
    <p:extLst>
      <p:ext uri="{BB962C8B-B14F-4D97-AF65-F5344CB8AC3E}">
        <p14:creationId xmlns:p14="http://schemas.microsoft.com/office/powerpoint/2010/main" val="1601404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E800F-4423-43E7-8701-2AEE45C35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 for </a:t>
            </a:r>
            <a:r>
              <a:rPr lang="en-US" altLang="zh-CN" dirty="0"/>
              <a:t>WG level study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3CB75-9D8E-4F06-95DE-02ED6D994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Projects in R19 package has been well designed in reasonable  scope to guarantee the Release 19 could be </a:t>
            </a:r>
            <a:r>
              <a:rPr lang="en-US" altLang="zh-CN" dirty="0"/>
              <a:t>timely </a:t>
            </a:r>
            <a:r>
              <a:rPr lang="en-US" dirty="0"/>
              <a:t>completed, i.e., June 2025. </a:t>
            </a:r>
            <a:r>
              <a:rPr lang="en-US" altLang="zh-CN" dirty="0"/>
              <a:t>Delay the starting of R20 WG SI will not only  impact to 6G timeline but also R19 package scope. </a:t>
            </a:r>
            <a:endParaRPr lang="en-US" dirty="0"/>
          </a:p>
          <a:p>
            <a:r>
              <a:rPr lang="en-US" dirty="0"/>
              <a:t>As endorsed in RP-232985, RAN R20 SID and SA2 R20 SID are expected to be approved in June 2025. </a:t>
            </a:r>
          </a:p>
          <a:p>
            <a:r>
              <a:rPr lang="en-US" dirty="0"/>
              <a:t>Also, as in RP-233985, both TSG-wide workshop and Stage 1 workshop are expected to be hold in March 2025 and May 2024 respectively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solidFill>
                  <a:srgbClr val="00B0F0"/>
                </a:solidFill>
              </a:rPr>
              <a:t>Proposal 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en-US" b="1" dirty="0">
                <a:solidFill>
                  <a:srgbClr val="00B0F0"/>
                </a:solidFill>
              </a:rPr>
              <a:t>: The starting point of 6G WG level study is to be confirmed as June 2025 </a:t>
            </a:r>
          </a:p>
        </p:txBody>
      </p:sp>
    </p:spTree>
    <p:extLst>
      <p:ext uri="{BB962C8B-B14F-4D97-AF65-F5344CB8AC3E}">
        <p14:creationId xmlns:p14="http://schemas.microsoft.com/office/powerpoint/2010/main" val="151818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7AFB9-4EE6-43E4-938D-7A64380F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Consideration for</a:t>
            </a:r>
            <a:r>
              <a:rPr lang="zh-CN" altLang="en-US" dirty="0"/>
              <a:t> </a:t>
            </a:r>
            <a:r>
              <a:rPr lang="en-US" altLang="zh-CN" dirty="0"/>
              <a:t>target</a:t>
            </a:r>
            <a:r>
              <a:rPr lang="zh-CN" altLang="en-US" dirty="0"/>
              <a:t> </a:t>
            </a:r>
            <a:r>
              <a:rPr lang="en-US" altLang="zh-CN" dirty="0"/>
              <a:t>completion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R21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DB3B2-FCB9-4C09-91AE-F3C64782E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 endorsed </a:t>
            </a:r>
            <a:r>
              <a:rPr lang="en-US" altLang="zh-CN" dirty="0"/>
              <a:t>in RP-233985, R21 specifications will be the 1</a:t>
            </a:r>
            <a:r>
              <a:rPr lang="en-US" altLang="zh-CN" baseline="30000" dirty="0"/>
              <a:t>st</a:t>
            </a:r>
            <a:r>
              <a:rPr lang="en-US" altLang="zh-CN" dirty="0"/>
              <a:t> set of 6G spec and will be the release for IMT-2030 submission. The quality of R21 specifications is the most important factor of designing 6G timeline. </a:t>
            </a:r>
          </a:p>
          <a:p>
            <a:r>
              <a:rPr lang="en-US" dirty="0"/>
              <a:t>Back to R15 timeframe, due to limited time and release pressure, more ad-hoc meetings than usual were added, e.g., 3 ad-hoc in 2017 for RAN1 and RAN4. Such situation shall be avoided in R21 timeframe.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Proposal </a:t>
            </a:r>
            <a:r>
              <a:rPr lang="en-US" altLang="zh-CN" b="1" dirty="0">
                <a:solidFill>
                  <a:srgbClr val="00B0F0"/>
                </a:solidFill>
              </a:rPr>
              <a:t>3</a:t>
            </a:r>
            <a:r>
              <a:rPr lang="en-US" b="1" dirty="0">
                <a:solidFill>
                  <a:srgbClr val="00B0F0"/>
                </a:solidFill>
              </a:rPr>
              <a:t>: At least 21 months release duration with assumption that 6 WG meetings per year shall be designed to ensure the timely completion and specifications quality.</a:t>
            </a:r>
          </a:p>
        </p:txBody>
      </p:sp>
    </p:spTree>
    <p:extLst>
      <p:ext uri="{BB962C8B-B14F-4D97-AF65-F5344CB8AC3E}">
        <p14:creationId xmlns:p14="http://schemas.microsoft.com/office/powerpoint/2010/main" val="178310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68DEA52A-D348-4E05-88E6-84FA386760B0}"/>
              </a:ext>
            </a:extLst>
          </p:cNvPr>
          <p:cNvSpPr/>
          <p:nvPr/>
        </p:nvSpPr>
        <p:spPr>
          <a:xfrm>
            <a:off x="212875" y="4380997"/>
            <a:ext cx="11798012" cy="2129268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	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060D526E-FEF1-49AB-9F45-085286A4E0DC}"/>
              </a:ext>
            </a:extLst>
          </p:cNvPr>
          <p:cNvCxnSpPr>
            <a:cxnSpLocks/>
          </p:cNvCxnSpPr>
          <p:nvPr/>
        </p:nvCxnSpPr>
        <p:spPr>
          <a:xfrm>
            <a:off x="5167479" y="1868758"/>
            <a:ext cx="0" cy="4639618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F41CC8A6-85B5-48F3-BE7A-46AFA93AD32B}"/>
              </a:ext>
            </a:extLst>
          </p:cNvPr>
          <p:cNvCxnSpPr>
            <a:cxnSpLocks/>
          </p:cNvCxnSpPr>
          <p:nvPr/>
        </p:nvCxnSpPr>
        <p:spPr>
          <a:xfrm>
            <a:off x="3162243" y="1905566"/>
            <a:ext cx="0" cy="460281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88598EEF-A8D0-4424-9568-BC8B98EDFF31}"/>
              </a:ext>
            </a:extLst>
          </p:cNvPr>
          <p:cNvCxnSpPr>
            <a:cxnSpLocks/>
          </p:cNvCxnSpPr>
          <p:nvPr/>
        </p:nvCxnSpPr>
        <p:spPr>
          <a:xfrm>
            <a:off x="7181301" y="1914219"/>
            <a:ext cx="0" cy="4594157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B968561-2AF9-4E06-81F5-05093B50F646}"/>
              </a:ext>
            </a:extLst>
          </p:cNvPr>
          <p:cNvCxnSpPr>
            <a:cxnSpLocks/>
          </p:cNvCxnSpPr>
          <p:nvPr/>
        </p:nvCxnSpPr>
        <p:spPr>
          <a:xfrm>
            <a:off x="9141453" y="1905566"/>
            <a:ext cx="0" cy="460281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633C4707-FC22-444D-B6B2-AB04126455F1}"/>
              </a:ext>
            </a:extLst>
          </p:cNvPr>
          <p:cNvCxnSpPr>
            <a:cxnSpLocks/>
          </p:cNvCxnSpPr>
          <p:nvPr/>
        </p:nvCxnSpPr>
        <p:spPr>
          <a:xfrm>
            <a:off x="10637123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9A93F681-C72C-451C-A310-E1D91ADC77D6}"/>
              </a:ext>
            </a:extLst>
          </p:cNvPr>
          <p:cNvCxnSpPr>
            <a:cxnSpLocks/>
          </p:cNvCxnSpPr>
          <p:nvPr/>
        </p:nvCxnSpPr>
        <p:spPr>
          <a:xfrm>
            <a:off x="4156212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C6652D2C-60D7-41D8-85A3-83F8996E3BBB}"/>
              </a:ext>
            </a:extLst>
          </p:cNvPr>
          <p:cNvCxnSpPr>
            <a:cxnSpLocks/>
          </p:cNvCxnSpPr>
          <p:nvPr/>
        </p:nvCxnSpPr>
        <p:spPr>
          <a:xfrm>
            <a:off x="6212218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4D8F3885-5963-4E75-81F8-5DCB61B0AB78}"/>
              </a:ext>
            </a:extLst>
          </p:cNvPr>
          <p:cNvCxnSpPr>
            <a:cxnSpLocks/>
          </p:cNvCxnSpPr>
          <p:nvPr/>
        </p:nvCxnSpPr>
        <p:spPr>
          <a:xfrm>
            <a:off x="8111943" y="1930245"/>
            <a:ext cx="0" cy="4578131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5CEDC77D-F841-451D-801F-86DB01E29ECF}"/>
              </a:ext>
            </a:extLst>
          </p:cNvPr>
          <p:cNvCxnSpPr>
            <a:cxnSpLocks/>
          </p:cNvCxnSpPr>
          <p:nvPr/>
        </p:nvCxnSpPr>
        <p:spPr>
          <a:xfrm>
            <a:off x="10143336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F116075-2D51-44B5-84FE-E7FBA23C1281}"/>
              </a:ext>
            </a:extLst>
          </p:cNvPr>
          <p:cNvCxnSpPr>
            <a:cxnSpLocks/>
          </p:cNvCxnSpPr>
          <p:nvPr/>
        </p:nvCxnSpPr>
        <p:spPr>
          <a:xfrm>
            <a:off x="2110683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78D291-1D20-4FB5-8252-907D077ED4F1}"/>
              </a:ext>
            </a:extLst>
          </p:cNvPr>
          <p:cNvSpPr/>
          <p:nvPr/>
        </p:nvSpPr>
        <p:spPr>
          <a:xfrm>
            <a:off x="212876" y="13250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221215D-A4E6-4C61-89E0-01C2E5B8B7E9}"/>
              </a:ext>
            </a:extLst>
          </p:cNvPr>
          <p:cNvSpPr/>
          <p:nvPr/>
        </p:nvSpPr>
        <p:spPr>
          <a:xfrm>
            <a:off x="212877" y="15356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9766E9D-B464-4334-A2DC-8F1EA0CF2756}"/>
              </a:ext>
            </a:extLst>
          </p:cNvPr>
          <p:cNvSpPr/>
          <p:nvPr/>
        </p:nvSpPr>
        <p:spPr>
          <a:xfrm>
            <a:off x="686119" y="15356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1EC0F1-728F-4235-B174-A187882D62F3}"/>
              </a:ext>
            </a:extLst>
          </p:cNvPr>
          <p:cNvSpPr/>
          <p:nvPr/>
        </p:nvSpPr>
        <p:spPr>
          <a:xfrm>
            <a:off x="1159361" y="15356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0D6334C-DD6B-4F26-9BF1-857710D804F4}"/>
              </a:ext>
            </a:extLst>
          </p:cNvPr>
          <p:cNvSpPr/>
          <p:nvPr/>
        </p:nvSpPr>
        <p:spPr>
          <a:xfrm>
            <a:off x="1637442" y="15349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522BF7A-5147-4A78-9148-FB32FE8B1D18}"/>
              </a:ext>
            </a:extLst>
          </p:cNvPr>
          <p:cNvSpPr/>
          <p:nvPr/>
        </p:nvSpPr>
        <p:spPr>
          <a:xfrm>
            <a:off x="2216936" y="13243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2025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6F57752-73E0-49C1-B092-CB2EE3D693AB}"/>
              </a:ext>
            </a:extLst>
          </p:cNvPr>
          <p:cNvSpPr/>
          <p:nvPr/>
        </p:nvSpPr>
        <p:spPr>
          <a:xfrm>
            <a:off x="2216937" y="15349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38D5A64-6F22-4385-996B-1DEA45B567D3}"/>
              </a:ext>
            </a:extLst>
          </p:cNvPr>
          <p:cNvSpPr/>
          <p:nvPr/>
        </p:nvSpPr>
        <p:spPr>
          <a:xfrm>
            <a:off x="2690179" y="15349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31ED237-AA17-4C8F-8FA1-74A26F76D31F}"/>
              </a:ext>
            </a:extLst>
          </p:cNvPr>
          <p:cNvSpPr/>
          <p:nvPr/>
        </p:nvSpPr>
        <p:spPr>
          <a:xfrm>
            <a:off x="3163421" y="15349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760A02-5D9F-4F2C-AFA1-582B4E1EF9EA}"/>
              </a:ext>
            </a:extLst>
          </p:cNvPr>
          <p:cNvSpPr/>
          <p:nvPr/>
        </p:nvSpPr>
        <p:spPr>
          <a:xfrm>
            <a:off x="3641502" y="15342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B56E181-468C-443E-8E71-846A3CCEEF24}"/>
              </a:ext>
            </a:extLst>
          </p:cNvPr>
          <p:cNvSpPr/>
          <p:nvPr/>
        </p:nvSpPr>
        <p:spPr>
          <a:xfrm>
            <a:off x="4220995" y="13236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2026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76B64B8-D9D7-46FC-AEF0-510C9E114297}"/>
              </a:ext>
            </a:extLst>
          </p:cNvPr>
          <p:cNvSpPr/>
          <p:nvPr/>
        </p:nvSpPr>
        <p:spPr>
          <a:xfrm>
            <a:off x="4220996" y="15342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A7A235E-693F-49A3-948A-F8546879A906}"/>
              </a:ext>
            </a:extLst>
          </p:cNvPr>
          <p:cNvSpPr/>
          <p:nvPr/>
        </p:nvSpPr>
        <p:spPr>
          <a:xfrm>
            <a:off x="4694238" y="15342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9178C4D-220D-420B-868C-88FE6D124110}"/>
              </a:ext>
            </a:extLst>
          </p:cNvPr>
          <p:cNvSpPr/>
          <p:nvPr/>
        </p:nvSpPr>
        <p:spPr>
          <a:xfrm>
            <a:off x="5167480" y="15342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C7BFE1-48E3-406D-8C96-1B3931D2F157}"/>
              </a:ext>
            </a:extLst>
          </p:cNvPr>
          <p:cNvSpPr/>
          <p:nvPr/>
        </p:nvSpPr>
        <p:spPr>
          <a:xfrm>
            <a:off x="5645561" y="15335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7C9C0A2-948B-4045-A4C1-B7A9EF952204}"/>
              </a:ext>
            </a:extLst>
          </p:cNvPr>
          <p:cNvSpPr/>
          <p:nvPr/>
        </p:nvSpPr>
        <p:spPr>
          <a:xfrm>
            <a:off x="6212218" y="13229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2027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4B9E637-D036-4529-AED3-8630DB06901B}"/>
              </a:ext>
            </a:extLst>
          </p:cNvPr>
          <p:cNvSpPr/>
          <p:nvPr/>
        </p:nvSpPr>
        <p:spPr>
          <a:xfrm>
            <a:off x="6212219" y="15335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6C8731A-D225-4FEA-9FE0-A56AE95CB385}"/>
              </a:ext>
            </a:extLst>
          </p:cNvPr>
          <p:cNvSpPr/>
          <p:nvPr/>
        </p:nvSpPr>
        <p:spPr>
          <a:xfrm>
            <a:off x="6685461" y="15335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CA3DC5F-0A57-4F5E-B350-17A9126C31B3}"/>
              </a:ext>
            </a:extLst>
          </p:cNvPr>
          <p:cNvSpPr/>
          <p:nvPr/>
        </p:nvSpPr>
        <p:spPr>
          <a:xfrm>
            <a:off x="7158703" y="15335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3FF2482-6388-4365-BD9A-26CE78367CA1}"/>
              </a:ext>
            </a:extLst>
          </p:cNvPr>
          <p:cNvSpPr/>
          <p:nvPr/>
        </p:nvSpPr>
        <p:spPr>
          <a:xfrm>
            <a:off x="7636784" y="15328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C991745-3E7D-41A2-AAD6-5A02D94F1255}"/>
              </a:ext>
            </a:extLst>
          </p:cNvPr>
          <p:cNvSpPr/>
          <p:nvPr/>
        </p:nvSpPr>
        <p:spPr>
          <a:xfrm>
            <a:off x="8179785" y="13222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2028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BFE32D7-6A72-421D-816C-5610EB2996CE}"/>
              </a:ext>
            </a:extLst>
          </p:cNvPr>
          <p:cNvSpPr/>
          <p:nvPr/>
        </p:nvSpPr>
        <p:spPr>
          <a:xfrm>
            <a:off x="8179786" y="15328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D05C199-81D4-4305-BE09-74D18A53BEAE}"/>
              </a:ext>
            </a:extLst>
          </p:cNvPr>
          <p:cNvSpPr/>
          <p:nvPr/>
        </p:nvSpPr>
        <p:spPr>
          <a:xfrm>
            <a:off x="8653028" y="15328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396C242-E699-42E5-BF9F-51919313C669}"/>
              </a:ext>
            </a:extLst>
          </p:cNvPr>
          <p:cNvSpPr/>
          <p:nvPr/>
        </p:nvSpPr>
        <p:spPr>
          <a:xfrm>
            <a:off x="9126270" y="15328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536E6C6-DFF3-4F22-BCAA-46545360AFEA}"/>
              </a:ext>
            </a:extLst>
          </p:cNvPr>
          <p:cNvSpPr/>
          <p:nvPr/>
        </p:nvSpPr>
        <p:spPr>
          <a:xfrm>
            <a:off x="9604351" y="15321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D2854BC-FC47-4E1D-9636-B306E820A108}"/>
              </a:ext>
            </a:extLst>
          </p:cNvPr>
          <p:cNvSpPr/>
          <p:nvPr/>
        </p:nvSpPr>
        <p:spPr>
          <a:xfrm>
            <a:off x="10176628" y="13215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2029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CDBE0CE-B2EB-4776-8835-04A27DBADCD7}"/>
              </a:ext>
            </a:extLst>
          </p:cNvPr>
          <p:cNvSpPr/>
          <p:nvPr/>
        </p:nvSpPr>
        <p:spPr>
          <a:xfrm>
            <a:off x="10176629" y="15321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B9789FB-0D16-4C20-973F-B28509CAE1F3}"/>
              </a:ext>
            </a:extLst>
          </p:cNvPr>
          <p:cNvSpPr/>
          <p:nvPr/>
        </p:nvSpPr>
        <p:spPr>
          <a:xfrm>
            <a:off x="10649871" y="15321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37C09314-CAAC-4308-B979-B9B557BC60B1}"/>
              </a:ext>
            </a:extLst>
          </p:cNvPr>
          <p:cNvSpPr/>
          <p:nvPr/>
        </p:nvSpPr>
        <p:spPr>
          <a:xfrm>
            <a:off x="11123113" y="15321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8E6537B1-2635-4C75-9575-E0BED904824D}"/>
              </a:ext>
            </a:extLst>
          </p:cNvPr>
          <p:cNvSpPr/>
          <p:nvPr/>
        </p:nvSpPr>
        <p:spPr>
          <a:xfrm>
            <a:off x="11601194" y="15314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8FF576D-8C46-4FFC-B334-8EE12FB1FA0A}"/>
              </a:ext>
            </a:extLst>
          </p:cNvPr>
          <p:cNvSpPr/>
          <p:nvPr/>
        </p:nvSpPr>
        <p:spPr>
          <a:xfrm>
            <a:off x="212875" y="1882792"/>
            <a:ext cx="11798012" cy="2399868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	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5CA5E9E3-5EF7-4915-9EE4-82DE7AFB047C}"/>
              </a:ext>
            </a:extLst>
          </p:cNvPr>
          <p:cNvSpPr/>
          <p:nvPr/>
        </p:nvSpPr>
        <p:spPr>
          <a:xfrm>
            <a:off x="3162243" y="1981129"/>
            <a:ext cx="3040689" cy="2468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Release 20 (18 M)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C0B55DD9-4C63-423A-8AE1-7A98752BDF1E}"/>
              </a:ext>
            </a:extLst>
          </p:cNvPr>
          <p:cNvSpPr/>
          <p:nvPr/>
        </p:nvSpPr>
        <p:spPr>
          <a:xfrm>
            <a:off x="2563787" y="2575692"/>
            <a:ext cx="228600" cy="187557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5D27CAD5-5F25-409B-8218-DE7FA759D566}"/>
              </a:ext>
            </a:extLst>
          </p:cNvPr>
          <p:cNvSpPr/>
          <p:nvPr/>
        </p:nvSpPr>
        <p:spPr>
          <a:xfrm>
            <a:off x="6246044" y="1988300"/>
            <a:ext cx="3392873" cy="2468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Release 21 (21M)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E0A1DE0-4889-4C74-9912-60F58E537DF7}"/>
              </a:ext>
            </a:extLst>
          </p:cNvPr>
          <p:cNvSpPr txBox="1"/>
          <p:nvPr/>
        </p:nvSpPr>
        <p:spPr>
          <a:xfrm>
            <a:off x="2732066" y="2560215"/>
            <a:ext cx="19419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6G TSG-wide Workshop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BE4041F2-686C-4644-BB7C-25DEE33A3696}"/>
              </a:ext>
            </a:extLst>
          </p:cNvPr>
          <p:cNvSpPr/>
          <p:nvPr/>
        </p:nvSpPr>
        <p:spPr>
          <a:xfrm>
            <a:off x="2652905" y="2815314"/>
            <a:ext cx="2004060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 Requirements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4A576CAD-6F6E-4ED8-8404-E791F50B4061}"/>
              </a:ext>
            </a:extLst>
          </p:cNvPr>
          <p:cNvSpPr/>
          <p:nvPr/>
        </p:nvSpPr>
        <p:spPr>
          <a:xfrm>
            <a:off x="3192754" y="3386315"/>
            <a:ext cx="2989074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RAN1/2/3/4 Tech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4B1F0F21-9AE0-412C-A765-667C4FE29A18}"/>
              </a:ext>
            </a:extLst>
          </p:cNvPr>
          <p:cNvSpPr/>
          <p:nvPr/>
        </p:nvSpPr>
        <p:spPr>
          <a:xfrm>
            <a:off x="6226243" y="3673757"/>
            <a:ext cx="3373269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7DE453D7-96C4-498A-A2A1-852DBA09C06C}"/>
              </a:ext>
            </a:extLst>
          </p:cNvPr>
          <p:cNvSpPr/>
          <p:nvPr/>
        </p:nvSpPr>
        <p:spPr>
          <a:xfrm>
            <a:off x="212875" y="3110440"/>
            <a:ext cx="2936061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 SI on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Channel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model ( Inc. R19)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411AEFE7-B238-4E45-BC29-BC4982CA3153}"/>
              </a:ext>
            </a:extLst>
          </p:cNvPr>
          <p:cNvSpPr/>
          <p:nvPr/>
        </p:nvSpPr>
        <p:spPr>
          <a:xfrm>
            <a:off x="6719003" y="4000242"/>
            <a:ext cx="3410928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RAN2/3/4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46D8CE2A-B82F-4248-A3B8-03A6D955407F}"/>
              </a:ext>
            </a:extLst>
          </p:cNvPr>
          <p:cNvSpPr/>
          <p:nvPr/>
        </p:nvSpPr>
        <p:spPr>
          <a:xfrm>
            <a:off x="3175551" y="5336898"/>
            <a:ext cx="3006277" cy="246833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SA SI</a:t>
            </a:r>
            <a:endParaRPr lang="en-US" sz="11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B14DBFA3-1C84-4007-BBA4-22B635A53FB5}"/>
              </a:ext>
            </a:extLst>
          </p:cNvPr>
          <p:cNvSpPr/>
          <p:nvPr/>
        </p:nvSpPr>
        <p:spPr>
          <a:xfrm>
            <a:off x="6246102" y="5327497"/>
            <a:ext cx="3290860" cy="246833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SA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DBAA6FB5-BD9E-4757-8A51-DD463C23CC1D}"/>
              </a:ext>
            </a:extLst>
          </p:cNvPr>
          <p:cNvSpPr/>
          <p:nvPr/>
        </p:nvSpPr>
        <p:spPr>
          <a:xfrm>
            <a:off x="1258052" y="4952400"/>
            <a:ext cx="1890167" cy="246833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SA1 SI (Release-20</a:t>
            </a:r>
            <a:r>
              <a:rPr lang="zh-CN" altLang="en-US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part2)</a:t>
            </a:r>
            <a:endParaRPr lang="en-US" sz="11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86201490-865A-4205-A260-6C035A7EDBBA}"/>
              </a:ext>
            </a:extLst>
          </p:cNvPr>
          <p:cNvSpPr/>
          <p:nvPr/>
        </p:nvSpPr>
        <p:spPr>
          <a:xfrm>
            <a:off x="7236224" y="5725096"/>
            <a:ext cx="2893707" cy="246833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CT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标题 5">
            <a:extLst>
              <a:ext uri="{FF2B5EF4-FFF2-40B4-BE49-F238E27FC236}">
                <a16:creationId xmlns:a16="http://schemas.microsoft.com/office/drawing/2014/main" id="{E89AEEBF-B67D-45B2-8EFA-846068D24C3C}"/>
              </a:ext>
            </a:extLst>
          </p:cNvPr>
          <p:cNvSpPr txBox="1"/>
          <p:nvPr/>
        </p:nvSpPr>
        <p:spPr>
          <a:xfrm>
            <a:off x="213936" y="300036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8016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Detailed 6G Timeline planning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9" name="Isosceles Triangle 118">
            <a:extLst>
              <a:ext uri="{FF2B5EF4-FFF2-40B4-BE49-F238E27FC236}">
                <a16:creationId xmlns:a16="http://schemas.microsoft.com/office/drawing/2014/main" id="{E364D152-8CB4-4ABA-BCEC-C397F0EFD595}"/>
              </a:ext>
            </a:extLst>
          </p:cNvPr>
          <p:cNvSpPr/>
          <p:nvPr/>
        </p:nvSpPr>
        <p:spPr>
          <a:xfrm>
            <a:off x="10541486" y="3949019"/>
            <a:ext cx="199714" cy="2250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E30A463-63E3-46BA-957A-617436C7D8ED}"/>
              </a:ext>
            </a:extLst>
          </p:cNvPr>
          <p:cNvSpPr txBox="1"/>
          <p:nvPr/>
        </p:nvSpPr>
        <p:spPr>
          <a:xfrm>
            <a:off x="10741200" y="3980818"/>
            <a:ext cx="14517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R21 ASN.1 freeze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123" name="Isosceles Triangle 122">
            <a:extLst>
              <a:ext uri="{FF2B5EF4-FFF2-40B4-BE49-F238E27FC236}">
                <a16:creationId xmlns:a16="http://schemas.microsoft.com/office/drawing/2014/main" id="{0E20B47C-C09F-42F7-B52C-0947C89F198D}"/>
              </a:ext>
            </a:extLst>
          </p:cNvPr>
          <p:cNvSpPr/>
          <p:nvPr/>
        </p:nvSpPr>
        <p:spPr>
          <a:xfrm>
            <a:off x="5701673" y="5100921"/>
            <a:ext cx="89512" cy="10088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9412914-C888-44BE-B8F0-A6B9FB6CC424}"/>
              </a:ext>
            </a:extLst>
          </p:cNvPr>
          <p:cNvSpPr txBox="1"/>
          <p:nvPr/>
        </p:nvSpPr>
        <p:spPr>
          <a:xfrm>
            <a:off x="5820570" y="5003078"/>
            <a:ext cx="14517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Architecture Decision?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3C116CB1-39D2-40A4-80EC-34DF24401739}"/>
              </a:ext>
            </a:extLst>
          </p:cNvPr>
          <p:cNvSpPr txBox="1"/>
          <p:nvPr/>
        </p:nvSpPr>
        <p:spPr>
          <a:xfrm>
            <a:off x="10678641" y="5709982"/>
            <a:ext cx="12236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R21 ASN.1 freeze</a:t>
            </a: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07E2C6A6-BD17-418D-A0B9-87DB1E4A3200}"/>
              </a:ext>
            </a:extLst>
          </p:cNvPr>
          <p:cNvSpPr/>
          <p:nvPr/>
        </p:nvSpPr>
        <p:spPr>
          <a:xfrm>
            <a:off x="706039" y="4652024"/>
            <a:ext cx="228600" cy="187557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highlight>
                <a:srgbClr val="FF0000"/>
              </a:highlight>
              <a:latin typeface="Calibri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BD525E7-DF90-43EE-8B73-46564B6C72D4}"/>
              </a:ext>
            </a:extLst>
          </p:cNvPr>
          <p:cNvSpPr txBox="1"/>
          <p:nvPr/>
        </p:nvSpPr>
        <p:spPr>
          <a:xfrm>
            <a:off x="874318" y="4636547"/>
            <a:ext cx="1941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6G stage 1 workshop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101" name="Isosceles Triangle 100">
            <a:extLst>
              <a:ext uri="{FF2B5EF4-FFF2-40B4-BE49-F238E27FC236}">
                <a16:creationId xmlns:a16="http://schemas.microsoft.com/office/drawing/2014/main" id="{A9380344-DF70-44A0-A631-E130F1D83334}"/>
              </a:ext>
            </a:extLst>
          </p:cNvPr>
          <p:cNvSpPr/>
          <p:nvPr/>
        </p:nvSpPr>
        <p:spPr>
          <a:xfrm>
            <a:off x="10530817" y="5702095"/>
            <a:ext cx="199714" cy="2250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2" name="Isosceles Triangle 101">
            <a:extLst>
              <a:ext uri="{FF2B5EF4-FFF2-40B4-BE49-F238E27FC236}">
                <a16:creationId xmlns:a16="http://schemas.microsoft.com/office/drawing/2014/main" id="{BC70140A-A002-43EB-87F7-78D05CED213E}"/>
              </a:ext>
            </a:extLst>
          </p:cNvPr>
          <p:cNvSpPr/>
          <p:nvPr/>
        </p:nvSpPr>
        <p:spPr>
          <a:xfrm>
            <a:off x="10546607" y="2003854"/>
            <a:ext cx="199714" cy="2250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215505E-1D0F-43AD-928C-5240365873B6}"/>
              </a:ext>
            </a:extLst>
          </p:cNvPr>
          <p:cNvSpPr txBox="1"/>
          <p:nvPr/>
        </p:nvSpPr>
        <p:spPr>
          <a:xfrm>
            <a:off x="10740635" y="2003854"/>
            <a:ext cx="14517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IMT-2030 submission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2" name="Rectangle: Rounded Corners 107">
            <a:extLst>
              <a:ext uri="{FF2B5EF4-FFF2-40B4-BE49-F238E27FC236}">
                <a16:creationId xmlns:a16="http://schemas.microsoft.com/office/drawing/2014/main" id="{4678DE98-06AB-F121-B66D-6A95A8AB4F4A}"/>
              </a:ext>
            </a:extLst>
          </p:cNvPr>
          <p:cNvSpPr/>
          <p:nvPr/>
        </p:nvSpPr>
        <p:spPr>
          <a:xfrm>
            <a:off x="5166586" y="5725095"/>
            <a:ext cx="2028121" cy="246833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CT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58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3309</TotalTime>
  <Words>573</Words>
  <Application>Microsoft Office PowerPoint</Application>
  <PresentationFormat>Widescreen</PresentationFormat>
  <Paragraphs>85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vivo type 简 Bold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Office 主题</vt:lpstr>
      <vt:lpstr>Views on IMT-2030 submission timeline</vt:lpstr>
      <vt:lpstr>Background</vt:lpstr>
      <vt:lpstr>Consideration for RAN level study</vt:lpstr>
      <vt:lpstr>Consideration for WG level study</vt:lpstr>
      <vt:lpstr>Consideration for target completion of R21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timeline</dc:title>
  <dc:creator>Xutao Zhou</dc:creator>
  <cp:lastModifiedBy>Xutao Zhou</cp:lastModifiedBy>
  <cp:revision>32</cp:revision>
  <dcterms:created xsi:type="dcterms:W3CDTF">2023-06-05T01:35:33Z</dcterms:created>
  <dcterms:modified xsi:type="dcterms:W3CDTF">2024-03-11T11:31:53Z</dcterms:modified>
</cp:coreProperties>
</file>