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8"/>
  </p:notesMasterIdLst>
  <p:sldIdLst>
    <p:sldId id="260" r:id="rId4"/>
    <p:sldId id="307" r:id="rId5"/>
    <p:sldId id="308" r:id="rId6"/>
    <p:sldId id="296" r:id="rId7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275CE3-170A-4B7F-8618-7862CD650694}" v="1" dt="2024-03-08T09:32:13.8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48" autoAdjust="0"/>
    <p:restoredTop sz="94479" autoAdjust="0"/>
  </p:normalViewPr>
  <p:slideViewPr>
    <p:cSldViewPr>
      <p:cViewPr varScale="1">
        <p:scale>
          <a:sx n="111" d="100"/>
          <a:sy n="111" d="100"/>
        </p:scale>
        <p:origin x="1812" y="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 Lodigiani" userId="dbecbdc4-19ea-4ab2-8160-ea7bc6df931a" providerId="ADAL" clId="{82275CE3-170A-4B7F-8618-7862CD650694}"/>
    <pc:docChg chg="undo custSel modSld">
      <pc:chgData name="Luca Lodigiani" userId="dbecbdc4-19ea-4ab2-8160-ea7bc6df931a" providerId="ADAL" clId="{82275CE3-170A-4B7F-8618-7862CD650694}" dt="2024-03-08T09:38:27.036" v="421" actId="20577"/>
      <pc:docMkLst>
        <pc:docMk/>
      </pc:docMkLst>
      <pc:sldChg chg="modSp mod">
        <pc:chgData name="Luca Lodigiani" userId="dbecbdc4-19ea-4ab2-8160-ea7bc6df931a" providerId="ADAL" clId="{82275CE3-170A-4B7F-8618-7862CD650694}" dt="2024-03-08T09:38:10.736" v="374" actId="20577"/>
        <pc:sldMkLst>
          <pc:docMk/>
          <pc:sldMk cId="3921613393" sldId="307"/>
        </pc:sldMkLst>
        <pc:spChg chg="mod">
          <ac:chgData name="Luca Lodigiani" userId="dbecbdc4-19ea-4ab2-8160-ea7bc6df931a" providerId="ADAL" clId="{82275CE3-170A-4B7F-8618-7862CD650694}" dt="2024-03-08T09:38:10.736" v="374" actId="20577"/>
          <ac:spMkLst>
            <pc:docMk/>
            <pc:sldMk cId="3921613393" sldId="307"/>
            <ac:spMk id="5123" creationId="{00000000-0000-0000-0000-000000000000}"/>
          </ac:spMkLst>
        </pc:spChg>
      </pc:sldChg>
      <pc:sldChg chg="modSp mod">
        <pc:chgData name="Luca Lodigiani" userId="dbecbdc4-19ea-4ab2-8160-ea7bc6df931a" providerId="ADAL" clId="{82275CE3-170A-4B7F-8618-7862CD650694}" dt="2024-03-08T09:38:27.036" v="421" actId="20577"/>
        <pc:sldMkLst>
          <pc:docMk/>
          <pc:sldMk cId="1341479826" sldId="308"/>
        </pc:sldMkLst>
        <pc:graphicFrameChg chg="mod modGraphic">
          <ac:chgData name="Luca Lodigiani" userId="dbecbdc4-19ea-4ab2-8160-ea7bc6df931a" providerId="ADAL" clId="{82275CE3-170A-4B7F-8618-7862CD650694}" dt="2024-03-08T09:38:27.036" v="421" actId="20577"/>
          <ac:graphicFrameMkLst>
            <pc:docMk/>
            <pc:sldMk cId="1341479826" sldId="308"/>
            <ac:graphicFrameMk id="6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A72E7382-F9DB-4673-92FF-EBF543CAFED3}" type="datetimeFigureOut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743243C5-46B1-4C12-B7C7-28C2CA2408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96F87-A54E-4564-8CB4-6E104A6B18E5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36C2-508E-446B-BAF6-793109181C09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96584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AFB11-17EE-4B26-B0B8-BB33DBB59E52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C58CA-7FC1-49DD-9F8A-9EF65759BF3D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73207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D11FD-96DD-4C25-A95F-A0E3955ACE55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98B99-9FFB-423A-9E91-E42D0B9A190E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8726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E445B-651C-4E01-8948-8151BBB8FD0F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1E95F-FECD-4C2D-8C24-59DC5E454A0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210199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B41E3-218A-4876-867B-B456A8E26AE5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BF4DD-4814-411A-9A5B-6823F7E94105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316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61F74-C6C4-4832-9B06-EB8056C6C1D3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0D364-1D85-47BD-98C1-C8F96656E5D0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25417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200CA-54DD-4039-8638-FEFD87EBD880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8920A-CEE8-4CBD-A0BD-1B749F2ACCE7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712787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3B54D-A9BD-4699-8D1D-329B847C38E7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4CC53-54BA-4FA8-B7B7-5D93E123BD34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542506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B97E5-7552-4594-A8FB-76437676BB15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F3172-B1EC-426E-85D3-A85C82E7E78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78378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0C7B8-3883-44F7-92C6-E7DF45ACE0B5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5F6D9-B65E-4FBD-A344-078FFBF4605F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1596115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8640F-6EA8-4527-A957-C645CCCD2901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BEDB8-1032-433B-B3B0-50F30ADAB1EB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4166847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559C534-533A-47EE-A5E9-619A52D9760F}" type="datetime1">
              <a:rPr lang="fr-FR"/>
              <a:pPr>
                <a:defRPr/>
              </a:pPr>
              <a:t>08/03/2024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54C0D9-E5FA-466F-816B-D64B43A23883}" type="slidenum">
              <a:rPr lang="fr-FR" altLang="fr-FR"/>
              <a:pPr>
                <a:defRPr/>
              </a:pPr>
              <a:t>‹N°›</a:t>
            </a:fld>
            <a:endParaRPr lang="fr-FR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ctrTitle"/>
          </p:nvPr>
        </p:nvSpPr>
        <p:spPr>
          <a:xfrm>
            <a:off x="687388" y="2363667"/>
            <a:ext cx="7772400" cy="1470025"/>
          </a:xfrm>
        </p:spPr>
        <p:txBody>
          <a:bodyPr/>
          <a:lstStyle/>
          <a:p>
            <a:r>
              <a:rPr lang="en-US" altLang="fr-FR" dirty="0"/>
              <a:t>Candidate RAN4 led spectrum related NTN topics for Release 19</a:t>
            </a:r>
            <a:endParaRPr lang="fr-FR" altLang="fr-FR" dirty="0"/>
          </a:p>
        </p:txBody>
      </p:sp>
      <p:sp>
        <p:nvSpPr>
          <p:cNvPr id="3075" name="Sous-titre 2"/>
          <p:cNvSpPr>
            <a:spLocks noGrp="1"/>
          </p:cNvSpPr>
          <p:nvPr>
            <p:ph type="subTitle" idx="1"/>
          </p:nvPr>
        </p:nvSpPr>
        <p:spPr>
          <a:xfrm>
            <a:off x="684213" y="4293096"/>
            <a:ext cx="7775575" cy="1175842"/>
          </a:xfrm>
        </p:spPr>
        <p:txBody>
          <a:bodyPr/>
          <a:lstStyle/>
          <a:p>
            <a:pPr algn="l"/>
            <a:r>
              <a:rPr lang="fr-FR" altLang="fr-FR" sz="2000" b="1" dirty="0">
                <a:solidFill>
                  <a:schemeClr val="tx1"/>
                </a:solidFill>
              </a:rPr>
              <a:t>Sources: Thales, </a:t>
            </a:r>
            <a:r>
              <a:rPr lang="fr-FR" altLang="fr-FR" sz="2000" b="1" dirty="0" err="1" smtClean="0">
                <a:solidFill>
                  <a:schemeClr val="tx1"/>
                </a:solidFill>
              </a:rPr>
              <a:t>Novamint</a:t>
            </a:r>
            <a:r>
              <a:rPr lang="fr-FR" altLang="fr-FR" sz="2000" b="1" dirty="0" smtClean="0">
                <a:solidFill>
                  <a:schemeClr val="tx1"/>
                </a:solidFill>
              </a:rPr>
              <a:t>, Iridium, </a:t>
            </a:r>
            <a:r>
              <a:rPr lang="fr-FR" altLang="fr-FR" sz="2000" b="1" dirty="0" err="1" smtClean="0">
                <a:solidFill>
                  <a:schemeClr val="tx1"/>
                </a:solidFill>
              </a:rPr>
              <a:t>Terrestar</a:t>
            </a:r>
            <a:r>
              <a:rPr lang="fr-FR" altLang="fr-FR" sz="2000" b="1" dirty="0" smtClean="0">
                <a:solidFill>
                  <a:schemeClr val="tx1"/>
                </a:solidFill>
              </a:rPr>
              <a:t>, </a:t>
            </a:r>
            <a:r>
              <a:rPr lang="fr-FR" altLang="fr-FR" sz="2000" b="1" dirty="0" err="1" smtClean="0">
                <a:solidFill>
                  <a:schemeClr val="tx1"/>
                </a:solidFill>
              </a:rPr>
              <a:t>Inmarsat</a:t>
            </a:r>
            <a:r>
              <a:rPr lang="fr-FR" altLang="fr-FR" sz="2000" b="1" dirty="0" smtClean="0">
                <a:solidFill>
                  <a:schemeClr val="tx1"/>
                </a:solidFill>
              </a:rPr>
              <a:t>, Intelsat, Airbus, </a:t>
            </a:r>
            <a:r>
              <a:rPr lang="fr-FR" altLang="fr-FR" sz="2000" b="1" dirty="0" err="1" smtClean="0">
                <a:solidFill>
                  <a:schemeClr val="tx1"/>
                </a:solidFill>
              </a:rPr>
              <a:t>Gilat</a:t>
            </a:r>
            <a:r>
              <a:rPr lang="fr-FR" altLang="fr-FR" sz="2000" b="1" dirty="0" smtClean="0">
                <a:solidFill>
                  <a:schemeClr val="tx1"/>
                </a:solidFill>
              </a:rPr>
              <a:t>, OQ </a:t>
            </a:r>
            <a:r>
              <a:rPr lang="fr-FR" altLang="fr-FR" sz="2000" b="1" dirty="0" err="1" smtClean="0">
                <a:solidFill>
                  <a:schemeClr val="tx1"/>
                </a:solidFill>
              </a:rPr>
              <a:t>technology</a:t>
            </a:r>
            <a:r>
              <a:rPr lang="fr-FR" altLang="fr-FR" sz="2000" b="1" dirty="0" smtClean="0">
                <a:solidFill>
                  <a:schemeClr val="tx1"/>
                </a:solidFill>
              </a:rPr>
              <a:t>, Magister solutions, </a:t>
            </a:r>
            <a:r>
              <a:rPr lang="fr-FR" altLang="fr-FR" sz="2000" b="1" dirty="0" err="1" smtClean="0">
                <a:solidFill>
                  <a:schemeClr val="tx1"/>
                </a:solidFill>
              </a:rPr>
              <a:t>Hispasat</a:t>
            </a:r>
            <a:endParaRPr lang="fr-FR" altLang="fr-FR" sz="2000" b="1" dirty="0">
              <a:solidFill>
                <a:schemeClr val="tx1"/>
              </a:solidFill>
            </a:endParaRPr>
          </a:p>
        </p:txBody>
      </p:sp>
      <p:sp>
        <p:nvSpPr>
          <p:cNvPr id="3076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FBAFF2-B7BA-465F-9191-ED26293C4109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fr-FR" altLang="fr-FR" sz="1200">
              <a:solidFill>
                <a:srgbClr val="898989"/>
              </a:solidFill>
            </a:endParaRPr>
          </a:p>
        </p:txBody>
      </p:sp>
      <p:sp>
        <p:nvSpPr>
          <p:cNvPr id="3077" name="ZoneTexte 4"/>
          <p:cNvSpPr txBox="1">
            <a:spLocks noChangeArrowheads="1"/>
          </p:cNvSpPr>
          <p:nvPr/>
        </p:nvSpPr>
        <p:spPr bwMode="auto">
          <a:xfrm>
            <a:off x="684213" y="549275"/>
            <a:ext cx="8208267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2400" b="1" dirty="0"/>
              <a:t>3GPP TSG RAN #103</a:t>
            </a:r>
            <a:endParaRPr lang="fr-FR" altLang="fr-FR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2400" b="1" dirty="0"/>
              <a:t>Mars 18 - 22, 2024, Maastricht/The </a:t>
            </a:r>
            <a:r>
              <a:rPr lang="fr-FR" altLang="fr-FR" sz="2400" b="1" dirty="0" err="1"/>
              <a:t>Netherlands</a:t>
            </a:r>
            <a:endParaRPr lang="fr-FR" altLang="fr-FR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Agenda:	</a:t>
            </a:r>
            <a:r>
              <a:rPr lang="en-US" altLang="fr-FR" sz="1800" b="1" dirty="0"/>
              <a:t>9.1.5	Proposals led by RAN4 (spectrum related)</a:t>
            </a:r>
            <a:endParaRPr lang="fr-FR" altLang="fr-FR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TDOC:	 RP-240089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800" b="1" dirty="0"/>
              <a:t>For:	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fr-FR" dirty="0"/>
              <a:t>Spectrum </a:t>
            </a:r>
            <a:r>
              <a:rPr lang="fr-FR" altLang="fr-FR" dirty="0" err="1"/>
              <a:t>related</a:t>
            </a:r>
            <a:r>
              <a:rPr lang="fr-FR" altLang="fr-FR" dirty="0"/>
              <a:t> NTN topics</a:t>
            </a: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z="2800" dirty="0" err="1"/>
              <a:t>Ku</a:t>
            </a:r>
            <a:r>
              <a:rPr lang="de-DE" sz="2800" dirty="0"/>
              <a:t> band </a:t>
            </a:r>
            <a:r>
              <a:rPr lang="de-DE" sz="2800" dirty="0" err="1"/>
              <a:t>definition</a:t>
            </a:r>
            <a:r>
              <a:rPr lang="de-DE" sz="2800" dirty="0"/>
              <a:t> (global </a:t>
            </a:r>
            <a:r>
              <a:rPr lang="de-DE" sz="2800" dirty="0" err="1"/>
              <a:t>allocation</a:t>
            </a:r>
            <a:r>
              <a:rPr lang="de-DE" sz="2800" dirty="0"/>
              <a:t>) </a:t>
            </a:r>
            <a:r>
              <a:rPr lang="de-DE" sz="2800" dirty="0" err="1"/>
              <a:t>for</a:t>
            </a:r>
            <a:r>
              <a:rPr lang="de-DE" sz="2800" dirty="0"/>
              <a:t> NR-NTN</a:t>
            </a:r>
            <a:endParaRPr lang="fr-FR" sz="2800" dirty="0"/>
          </a:p>
          <a:p>
            <a:pPr lvl="0"/>
            <a:r>
              <a:rPr lang="en-US" sz="2800" dirty="0"/>
              <a:t>L band definition - unpaired spectrum (global allocation) for </a:t>
            </a:r>
            <a:r>
              <a:rPr lang="en-US" sz="2800" dirty="0" err="1"/>
              <a:t>IoT</a:t>
            </a:r>
            <a:r>
              <a:rPr lang="en-US" sz="2800" dirty="0"/>
              <a:t>-NTN</a:t>
            </a:r>
          </a:p>
          <a:p>
            <a:pPr lvl="0"/>
            <a:r>
              <a:rPr lang="en-US" sz="2800" dirty="0"/>
              <a:t>Potential S band definition (specific Region 2 allocation) for NR-NTN</a:t>
            </a:r>
            <a:endParaRPr lang="fr-FR" sz="2800" dirty="0"/>
          </a:p>
          <a:p>
            <a:pPr lvl="0"/>
            <a:r>
              <a:rPr lang="en-US" sz="2800" dirty="0"/>
              <a:t>Extended L band definition </a:t>
            </a:r>
            <a:r>
              <a:rPr lang="en-US" sz="2800" dirty="0" smtClean="0"/>
              <a:t>(</a:t>
            </a:r>
            <a:r>
              <a:rPr lang="en-US" sz="2800" dirty="0"/>
              <a:t>aligned with b253) for NR-NTN</a:t>
            </a:r>
          </a:p>
          <a:p>
            <a:pPr lvl="0"/>
            <a:r>
              <a:rPr lang="en-US" altLang="fr-FR" sz="2800" dirty="0"/>
              <a:t>Potential Combined L band for NR NTN (aligned with combined n255 + (n)253 range).  Consider whether “unpaired” DL and UL band parts can be specified.</a:t>
            </a:r>
          </a:p>
        </p:txBody>
      </p:sp>
      <p:sp>
        <p:nvSpPr>
          <p:cNvPr id="5124" name="Espace réservé du numéro de diapositiv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165F82A6-DCD0-40FE-90B7-5CE577A30FC4}" type="slidenum">
              <a:rPr lang="fr-FR" altLang="fr-FR" smtClean="0"/>
              <a:pPr/>
              <a:t>2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921613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Band description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81E95F-FECD-4C2D-8C24-59DC5E454A04}" type="slidenum">
              <a:rPr lang="fr-FR" altLang="fr-FR" smtClean="0"/>
              <a:pPr>
                <a:defRPr/>
              </a:pPr>
              <a:t>3</a:t>
            </a:fld>
            <a:endParaRPr lang="fr-FR" alt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648481"/>
              </p:ext>
            </p:extLst>
          </p:nvPr>
        </p:nvGraphicFramePr>
        <p:xfrm>
          <a:off x="349188" y="1916832"/>
          <a:ext cx="8543294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543">
                  <a:extLst>
                    <a:ext uri="{9D8B030D-6E8A-4147-A177-3AD203B41FA5}">
                      <a16:colId xmlns:a16="http://schemas.microsoft.com/office/drawing/2014/main" val="3210365901"/>
                    </a:ext>
                  </a:extLst>
                </a:gridCol>
                <a:gridCol w="1231828">
                  <a:extLst>
                    <a:ext uri="{9D8B030D-6E8A-4147-A177-3AD203B41FA5}">
                      <a16:colId xmlns:a16="http://schemas.microsoft.com/office/drawing/2014/main" val="2030811238"/>
                    </a:ext>
                  </a:extLst>
                </a:gridCol>
                <a:gridCol w="1412670">
                  <a:extLst>
                    <a:ext uri="{9D8B030D-6E8A-4147-A177-3AD203B41FA5}">
                      <a16:colId xmlns:a16="http://schemas.microsoft.com/office/drawing/2014/main" val="2560679528"/>
                    </a:ext>
                  </a:extLst>
                </a:gridCol>
                <a:gridCol w="1210860">
                  <a:extLst>
                    <a:ext uri="{9D8B030D-6E8A-4147-A177-3AD203B41FA5}">
                      <a16:colId xmlns:a16="http://schemas.microsoft.com/office/drawing/2014/main" val="1070234440"/>
                    </a:ext>
                  </a:extLst>
                </a:gridCol>
                <a:gridCol w="807240">
                  <a:extLst>
                    <a:ext uri="{9D8B030D-6E8A-4147-A177-3AD203B41FA5}">
                      <a16:colId xmlns:a16="http://schemas.microsoft.com/office/drawing/2014/main" val="2612466519"/>
                    </a:ext>
                  </a:extLst>
                </a:gridCol>
                <a:gridCol w="1009051">
                  <a:extLst>
                    <a:ext uri="{9D8B030D-6E8A-4147-A177-3AD203B41FA5}">
                      <a16:colId xmlns:a16="http://schemas.microsoft.com/office/drawing/2014/main" val="1663660682"/>
                    </a:ext>
                  </a:extLst>
                </a:gridCol>
                <a:gridCol w="1009051">
                  <a:extLst>
                    <a:ext uri="{9D8B030D-6E8A-4147-A177-3AD203B41FA5}">
                      <a16:colId xmlns:a16="http://schemas.microsoft.com/office/drawing/2014/main" val="144512632"/>
                    </a:ext>
                  </a:extLst>
                </a:gridCol>
                <a:gridCol w="1009051">
                  <a:extLst>
                    <a:ext uri="{9D8B030D-6E8A-4147-A177-3AD203B41FA5}">
                      <a16:colId xmlns:a16="http://schemas.microsoft.com/office/drawing/2014/main" val="38100951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err="1"/>
                        <a:t>Downlink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err="1"/>
                        <a:t>Uplink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UE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Radio interface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err="1"/>
                        <a:t>Orbit</a:t>
                      </a:r>
                      <a:endParaRPr lang="fr-FR" sz="1400" dirty="0"/>
                    </a:p>
                    <a:p>
                      <a:pPr algn="ctr"/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Mode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TX-RX </a:t>
                      </a:r>
                      <a:r>
                        <a:rPr lang="fr-FR" sz="14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Separation</a:t>
                      </a:r>
                      <a:endParaRPr lang="fr-FR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3730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Ku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10.7 – 12.75 GHz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altLang="fr-FR" sz="1400" dirty="0"/>
                        <a:t>12.75-13.25 GHz &amp; 13.75-14.5 GHz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altLang="fr-FR" sz="1400" dirty="0"/>
                        <a:t>VSAT type (</a:t>
                      </a:r>
                      <a:r>
                        <a:rPr lang="fr-FR" altLang="fr-FR" sz="1400" dirty="0" err="1"/>
                        <a:t>Fixed</a:t>
                      </a:r>
                      <a:r>
                        <a:rPr lang="fr-FR" altLang="fr-FR" sz="1400" dirty="0"/>
                        <a:t> and mobile)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/>
                        <a:t>NGSO</a:t>
                      </a:r>
                      <a:r>
                        <a:rPr lang="fr-FR" sz="1400" baseline="0" dirty="0"/>
                        <a:t> &amp; GSO</a:t>
                      </a:r>
                      <a:endParaRPr lang="fr-FR" sz="1400" dirty="0"/>
                    </a:p>
                    <a:p>
                      <a:pPr algn="ctr"/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FDD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731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1616 - 1626.5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/>
                        <a:t>1616 - 1626.5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NB-</a:t>
                      </a:r>
                      <a:r>
                        <a:rPr lang="fr-FR" sz="1400" dirty="0" err="1"/>
                        <a:t>IoT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NGSO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TDD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9221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err="1"/>
                        <a:t>Potential</a:t>
                      </a:r>
                      <a:r>
                        <a:rPr lang="fr-FR" sz="1400" dirty="0"/>
                        <a:t> 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2180-2200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2000-2020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NR &amp; NB-</a:t>
                      </a:r>
                      <a:r>
                        <a:rPr lang="fr-FR" sz="1400" dirty="0" err="1" smtClean="0"/>
                        <a:t>IoT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GSO &amp; NGSO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/>
                        <a:t>FDD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3881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Ext 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1518-1525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1668-1675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FDD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Flexible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792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Potential</a:t>
                      </a:r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fr-FR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Combined</a:t>
                      </a:r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1518-1559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1626.5-1660.5 MHz &amp; 1668-1675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PC3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FDD or </a:t>
                      </a:r>
                      <a:r>
                        <a:rPr lang="fr-FR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Unpaired</a:t>
                      </a:r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DL 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Flexible or </a:t>
                      </a:r>
                      <a:r>
                        <a:rPr lang="fr-FR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unspecified</a:t>
                      </a:r>
                      <a:endParaRPr lang="fr-FR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8271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1479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altLang="fr-FR"/>
              <a:t>Questions ?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fr-FR" dirty="0"/>
              <a:t>Nicolas.chuberre@thalesaleniaspace.com</a:t>
            </a:r>
          </a:p>
        </p:txBody>
      </p:sp>
      <p:sp>
        <p:nvSpPr>
          <p:cNvPr id="11268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67BBC0-D652-4798-8BCF-7315F1FD4785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fr-FR" altLang="fr-FR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8573469650B343AF314866C5FCEB84" ma:contentTypeVersion="15" ma:contentTypeDescription="Create a new document." ma:contentTypeScope="" ma:versionID="b39ae841a2cb10cbdb341aa250dc5a45">
  <xsd:schema xmlns:xsd="http://www.w3.org/2001/XMLSchema" xmlns:xs="http://www.w3.org/2001/XMLSchema" xmlns:p="http://schemas.microsoft.com/office/2006/metadata/properties" xmlns:ns2="9521437f-7a5f-4c0e-989d-711dce789f28" xmlns:ns3="74fc1b7d-2491-4325-b4ba-4ded840cc5c3" xmlns:ns4="74454b63-66bb-4212-8455-87ee665820ff" targetNamespace="http://schemas.microsoft.com/office/2006/metadata/properties" ma:root="true" ma:fieldsID="90aab5c4ac859f4235775eccbc774661" ns2:_="" ns3:_="" ns4:_="">
    <xsd:import namespace="9521437f-7a5f-4c0e-989d-711dce789f28"/>
    <xsd:import namespace="74fc1b7d-2491-4325-b4ba-4ded840cc5c3"/>
    <xsd:import namespace="74454b63-66bb-4212-8455-87ee665820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bjectDetectorVersions" minOccurs="0"/>
                <xsd:element ref="ns4:SharedWithUsers" minOccurs="0"/>
                <xsd:element ref="ns4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21437f-7a5f-4c0e-989d-711dce789f2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cb230259-a6c1-4255-b092-dfd9b14cf0e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fc1b7d-2491-4325-b4ba-4ded840cc5c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4be809d-45e1-4c5e-914a-39d2d6d724e5}" ma:internalName="TaxCatchAll" ma:showField="CatchAllData" ma:web="74454b63-66bb-4212-8455-87ee665820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454b63-66bb-4212-8455-87ee665820ff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269029-E4EE-407B-AF96-64223942F5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34296BC-5516-4520-8E71-43575F17D3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21437f-7a5f-4c0e-989d-711dce789f28"/>
    <ds:schemaRef ds:uri="74fc1b7d-2491-4325-b4ba-4ded840cc5c3"/>
    <ds:schemaRef ds:uri="74454b63-66bb-4212-8455-87ee665820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Microsoft Office PowerPoint</Application>
  <PresentationFormat>Affichage à l'écran (4:3)</PresentationFormat>
  <Paragraphs>63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7" baseType="lpstr">
      <vt:lpstr>Arial</vt:lpstr>
      <vt:lpstr>Calibri</vt:lpstr>
      <vt:lpstr>Thème Office</vt:lpstr>
      <vt:lpstr>Candidate RAN4 led spectrum related NTN topics for Release 19</vt:lpstr>
      <vt:lpstr>Spectrum related NTN topics</vt:lpstr>
      <vt:lpstr>Band description</vt:lpstr>
      <vt:lpstr>Questions ?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Thales</cp:lastModifiedBy>
  <cp:revision>519</cp:revision>
  <cp:lastPrinted>2023-04-27T08:14:35Z</cp:lastPrinted>
  <dcterms:created xsi:type="dcterms:W3CDTF">2019-11-22T07:43:51Z</dcterms:created>
  <dcterms:modified xsi:type="dcterms:W3CDTF">2024-03-08T15:17:47Z</dcterms:modified>
</cp:coreProperties>
</file>