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  <p:sldMasterId id="2147483687" r:id="rId2"/>
    <p:sldMasterId id="2147483688" r:id="rId3"/>
    <p:sldMasterId id="2147483693" r:id="rId4"/>
    <p:sldMasterId id="2147483698" r:id="rId5"/>
    <p:sldMasterId id="2147483704" r:id="rId6"/>
  </p:sldMasterIdLst>
  <p:notesMasterIdLst>
    <p:notesMasterId r:id="rId12"/>
  </p:notesMasterIdLst>
  <p:handoutMasterIdLst>
    <p:handoutMasterId r:id="rId13"/>
  </p:handoutMasterIdLst>
  <p:sldIdLst>
    <p:sldId id="436" r:id="rId7"/>
    <p:sldId id="2147309803" r:id="rId8"/>
    <p:sldId id="2147309815" r:id="rId9"/>
    <p:sldId id="2147309816" r:id="rId10"/>
    <p:sldId id="282" r:id="rId11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FFF"/>
    <a:srgbClr val="E6FAD9"/>
    <a:srgbClr val="D4F7BC"/>
    <a:srgbClr val="FFFFCC"/>
    <a:srgbClr val="CC0033"/>
    <a:srgbClr val="FF9999"/>
    <a:srgbClr val="FF0066"/>
    <a:srgbClr val="FF5050"/>
    <a:srgbClr val="3366FF"/>
    <a:srgbClr val="C05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457" autoAdjust="0"/>
  </p:normalViewPr>
  <p:slideViewPr>
    <p:cSldViewPr snapToGrid="0">
      <p:cViewPr varScale="1">
        <p:scale>
          <a:sx n="97" d="100"/>
          <a:sy n="97" d="100"/>
        </p:scale>
        <p:origin x="84" y="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0"/>
        <p:guide pos="214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microsoft.com/office/2018/10/relationships/authors" Target="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2024/3/11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590026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137986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4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397753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3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91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28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1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88"/>
            <a:ext cx="5775870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2021,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7859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159223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52" indent="-239178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830" indent="-23917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1007" indent="-239178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185" indent="-239178">
              <a:buFont typeface="Wingdings" pitchFamily="2" charset="2"/>
              <a:buChar char="ü"/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17591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81984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716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9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24" tIns="45718" rIns="91424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8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97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</a:rPr>
              <a:t>NTT DOCOMO, INC., Copyright 2021,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7" y="32173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0259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35" indent="-239131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670" indent="-239131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793" indent="-239131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09929" indent="-239131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412039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607890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168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 userDrawn="1"/>
        </p:nvSpPr>
        <p:spPr>
          <a:xfrm>
            <a:off x="10792449" y="41577"/>
            <a:ext cx="1348763" cy="341631"/>
          </a:xfrm>
          <a:prstGeom prst="rect">
            <a:avLst/>
          </a:prstGeom>
          <a:solidFill>
            <a:schemeClr val="accent6"/>
          </a:solidFill>
        </p:spPr>
        <p:txBody>
          <a:bodyPr wrap="none" lIns="60954" tIns="24382" rIns="60954" bIns="24382" rtlCol="0">
            <a:spAutoFit/>
          </a:bodyPr>
          <a:lstStyle/>
          <a:p>
            <a:r>
              <a:rPr lang="en-US" b="1" i="1">
                <a:solidFill>
                  <a:srgbClr val="FFFFFF"/>
                </a:solidFill>
                <a:latin typeface="Calibri"/>
                <a:ea typeface="メイリオ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93" indent="-239155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750" indent="-239155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900" indent="-239155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10057" indent="-239155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CF42B-B365-EF8D-1C1E-831F4128FB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5C6AF9-63E1-018A-4151-9EFB578715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87553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5679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5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1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91"/>
            <a:ext cx="6237974" cy="384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2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5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57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09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42" indent="-353442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93" indent="-23915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750" indent="-239155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900" indent="-2391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10057" indent="-239155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38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906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43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953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defTabSz="121905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78" indent="-380953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1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8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6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43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3689" r:id="rId2"/>
    <p:sldLayoutId id="2147483690" r:id="rId3"/>
    <p:sldLayoutId id="2147483691" r:id="rId4"/>
    <p:sldLayoutId id="2147483692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0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17" tIns="60958" rIns="121917" bIns="6095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28" y="6458378"/>
            <a:ext cx="534756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88"/>
            <a:ext cx="5775870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2023,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003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85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17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754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3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75" indent="-35347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52" indent="-239178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830" indent="-239178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1007" indent="-23917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185" indent="-239178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716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301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886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470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801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8" rIns="91424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8" rIns="91424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9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24" tIns="45718" rIns="91424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6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7" y="32173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97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775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45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893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392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78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10" indent="-35341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35" indent="-23913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670" indent="-239131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793" indent="-2391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09929" indent="-23913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044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512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0974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436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59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92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8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6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5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Proposals on RRM Topics for Rel-19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</a:t>
            </a:r>
            <a:r>
              <a:rPr kumimoji="1" lang="ja-JP" altLang="en-US" dirty="0"/>
              <a:t> </a:t>
            </a:r>
            <a:r>
              <a:rPr kumimoji="1" lang="en-US" altLang="ja-JP" dirty="0"/>
              <a:t>DOCOMO,</a:t>
            </a:r>
            <a:r>
              <a:rPr kumimoji="1" lang="ja-JP" altLang="en-US" dirty="0"/>
              <a:t> </a:t>
            </a:r>
            <a:r>
              <a:rPr kumimoji="1" lang="en-US" altLang="ja-JP" dirty="0"/>
              <a:t>INC.</a:t>
            </a:r>
            <a:endParaRPr kumimoji="1" lang="ja-JP" altLang="en-US" dirty="0"/>
          </a:p>
        </p:txBody>
      </p:sp>
      <p:sp>
        <p:nvSpPr>
          <p:cNvPr id="4" name="テキスト ボックス 4">
            <a:extLst>
              <a:ext uri="{FF2B5EF4-FFF2-40B4-BE49-F238E27FC236}">
                <a16:creationId xmlns:a16="http://schemas.microsoft.com/office/drawing/2014/main" id="{057AFA79-FFEA-498C-A102-805245EB7626}"/>
              </a:ext>
            </a:extLst>
          </p:cNvPr>
          <p:cNvSpPr txBox="1"/>
          <p:nvPr/>
        </p:nvSpPr>
        <p:spPr>
          <a:xfrm>
            <a:off x="101363" y="806993"/>
            <a:ext cx="639071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60952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219050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82857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438098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3047620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3657143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4266667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4876191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3GPP TSG RAN </a:t>
            </a:r>
            <a:r>
              <a:rPr lang="en-US" altLang="ja-JP" sz="2400" b="1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#103</a:t>
            </a:r>
            <a:endParaRPr lang="en-US" altLang="ja-JP" sz="2400" b="1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Maastricht, Netherlands, March 18-21, 2024</a:t>
            </a:r>
            <a:endParaRPr lang="en-US" altLang="ja-JP" sz="2000" b="1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Agenda Item:</a:t>
            </a:r>
            <a:r>
              <a:rPr lang="en-US" altLang="ja-JP" sz="16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6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9.1.4.4</a:t>
            </a: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Document for:</a:t>
            </a:r>
            <a:r>
              <a:rPr lang="en-GB" altLang="ja-JP" sz="16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	</a:t>
            </a:r>
            <a:r>
              <a:rPr lang="en-GB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Discussion</a:t>
            </a: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5" name="テキスト ボックス 5">
            <a:extLst>
              <a:ext uri="{FF2B5EF4-FFF2-40B4-BE49-F238E27FC236}">
                <a16:creationId xmlns:a16="http://schemas.microsoft.com/office/drawing/2014/main" id="{1A204F25-287F-492A-824E-2B9A7FFF3DF1}"/>
              </a:ext>
            </a:extLst>
          </p:cNvPr>
          <p:cNvSpPr txBox="1"/>
          <p:nvPr/>
        </p:nvSpPr>
        <p:spPr>
          <a:xfrm>
            <a:off x="10047468" y="825243"/>
            <a:ext cx="2043169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60952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219050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82857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438098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3047620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3657143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4266667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4876191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US" altLang="ja-JP" sz="2400" b="1" dirty="0">
                <a:latin typeface="+mn-lt"/>
                <a:ea typeface="Times New Roman" panose="02020603050405020304" pitchFamily="18" charset="0"/>
                <a:cs typeface="Segoe UI"/>
              </a:rPr>
              <a:t>RP-240068</a:t>
            </a:r>
            <a:endParaRPr lang="ja-JP" altLang="ja-JP" sz="24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931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71373F-35C8-FD09-6800-9921DC6EE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Overview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785A92-EB50-C028-2E88-B49F8A7F7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818947"/>
          </a:xfrm>
        </p:spPr>
        <p:txBody>
          <a:bodyPr/>
          <a:lstStyle/>
          <a:p>
            <a:pPr marL="353060" indent="-353060"/>
            <a:r>
              <a:rPr lang="en-US" altLang="ja-JP" sz="2000" dirty="0">
                <a:cs typeface="Calibri" panose="020F0502020204030204" pitchFamily="34" charset="0"/>
              </a:rPr>
              <a:t>During RAN#102, candidate RRM topics were discussed and several topics were recommended for further discussions and down-selection</a:t>
            </a:r>
          </a:p>
          <a:p>
            <a:pPr marL="353060" indent="-353060"/>
            <a:r>
              <a:rPr lang="en-US" altLang="ja-JP" sz="2000" dirty="0">
                <a:cs typeface="Calibri" panose="020F0502020204030204" pitchFamily="34" charset="0"/>
              </a:rPr>
              <a:t>Based on the summary, we propose RRM topics for Rel-19 RAN4 package as follows:</a:t>
            </a:r>
          </a:p>
          <a:p>
            <a:pPr marL="592053" lvl="1" indent="-238760"/>
            <a:r>
              <a:rPr lang="en-US" altLang="ja-JP" sz="2100" dirty="0"/>
              <a:t>FR2 L3/L1 measurement delay reduction with reduced Rx beam sweeping and enhanced CSSF for connected mode</a:t>
            </a:r>
            <a:endParaRPr lang="en-US" altLang="ja-JP" sz="21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689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BD792B8-1986-65D6-0543-F7F22E2DF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FR2 L3/L1 measurement delay reduction with reduced Rx beam sweeping and enhanced CSSF for connected mode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6CA9580-B520-9F8A-6CA4-70A5881A7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2052858"/>
          </a:xfrm>
        </p:spPr>
        <p:txBody>
          <a:bodyPr/>
          <a:lstStyle/>
          <a:p>
            <a:r>
              <a:rPr kumimoji="1" lang="en-US" altLang="ja-JP" dirty="0"/>
              <a:t>Motivation</a:t>
            </a:r>
          </a:p>
          <a:p>
            <a:pPr lvl="1"/>
            <a:r>
              <a:rPr kumimoji="1" lang="en-US" altLang="ja-JP" dirty="0"/>
              <a:t>During previous releases, FR2-1 RRM delay reduction </a:t>
            </a:r>
            <a:r>
              <a:rPr lang="en-US" altLang="ja-JP" dirty="0"/>
              <a:t>related topic has been discussed and limited enhancements was specified, e.g. fast </a:t>
            </a:r>
            <a:r>
              <a:rPr lang="en-US" altLang="ja-JP" dirty="0" err="1"/>
              <a:t>SCell</a:t>
            </a:r>
            <a:r>
              <a:rPr lang="en-US" altLang="ja-JP" dirty="0"/>
              <a:t> activation in Rel-17, </a:t>
            </a:r>
            <a:r>
              <a:rPr lang="en-US" altLang="ja-JP" dirty="0" err="1"/>
              <a:t>SCell</a:t>
            </a:r>
            <a:r>
              <a:rPr lang="en-US" altLang="ja-JP" dirty="0"/>
              <a:t> activation delay reduction and multi-Rx chain in Rel-18</a:t>
            </a:r>
          </a:p>
          <a:p>
            <a:pPr lvl="1"/>
            <a:r>
              <a:rPr lang="en-US" altLang="ja-JP" dirty="0"/>
              <a:t>However, L3 measurement delay discussion was dropped and it also time consuming compared with FR1</a:t>
            </a:r>
          </a:p>
          <a:p>
            <a:pPr lvl="1"/>
            <a:r>
              <a:rPr kumimoji="1" lang="en-US" altLang="ja-JP" dirty="0"/>
              <a:t>Also feasibility of simultaneous L3/L1 measurement should be considered</a:t>
            </a:r>
          </a:p>
        </p:txBody>
      </p:sp>
    </p:spTree>
    <p:extLst>
      <p:ext uri="{BB962C8B-B14F-4D97-AF65-F5344CB8AC3E}">
        <p14:creationId xmlns:p14="http://schemas.microsoft.com/office/powerpoint/2010/main" val="1792306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EF3FEE-190C-E784-1155-21CB151A7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FR2 L3/L1 measurement delay reduction with reduced Rx beam sweeping and enhanced CSSF for connected mode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03F850-519A-DA98-0192-6E155DEE99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3721007"/>
          </a:xfrm>
        </p:spPr>
        <p:txBody>
          <a:bodyPr/>
          <a:lstStyle/>
          <a:p>
            <a:r>
              <a:rPr kumimoji="1" lang="en-US" altLang="ja-JP" dirty="0"/>
              <a:t>Possible objectives</a:t>
            </a:r>
          </a:p>
          <a:p>
            <a:pPr lvl="1"/>
            <a:r>
              <a:rPr lang="en-US" altLang="ja-JP" dirty="0"/>
              <a:t>I</a:t>
            </a:r>
            <a:r>
              <a:rPr kumimoji="1" lang="en-US" altLang="ja-JP" dirty="0"/>
              <a:t>dentify the possible delay reducible requirements with reduced Rx beam sweeping and more than 3 searchers</a:t>
            </a:r>
          </a:p>
          <a:p>
            <a:pPr lvl="2"/>
            <a:r>
              <a:rPr kumimoji="1" lang="en-US" altLang="ja-JP" dirty="0"/>
              <a:t>Cell re-selection in IDLE/INACTIVE state</a:t>
            </a:r>
          </a:p>
          <a:p>
            <a:pPr lvl="2"/>
            <a:r>
              <a:rPr kumimoji="1" lang="en-US" altLang="ja-JP" dirty="0"/>
              <a:t>Handover delay</a:t>
            </a:r>
          </a:p>
          <a:p>
            <a:pPr lvl="2"/>
            <a:r>
              <a:rPr kumimoji="1" lang="en-US" altLang="ja-JP" dirty="0"/>
              <a:t>Radio Link Monitoring</a:t>
            </a:r>
          </a:p>
          <a:p>
            <a:pPr lvl="2"/>
            <a:r>
              <a:rPr kumimoji="1" lang="en-US" altLang="ja-JP" dirty="0" err="1"/>
              <a:t>SCell</a:t>
            </a:r>
            <a:r>
              <a:rPr kumimoji="1" lang="en-US" altLang="ja-JP" dirty="0"/>
              <a:t> activation delay</a:t>
            </a:r>
          </a:p>
          <a:p>
            <a:pPr lvl="2"/>
            <a:r>
              <a:rPr kumimoji="1" lang="en-US" altLang="ja-JP" dirty="0"/>
              <a:t>Link Recovery Procedure</a:t>
            </a:r>
          </a:p>
          <a:p>
            <a:pPr lvl="2"/>
            <a:r>
              <a:rPr lang="en-US" altLang="ja-JP" dirty="0"/>
              <a:t>CSSF enhancement</a:t>
            </a:r>
            <a:endParaRPr kumimoji="1" lang="en-US" altLang="ja-JP" dirty="0"/>
          </a:p>
          <a:p>
            <a:pPr lvl="2"/>
            <a:r>
              <a:rPr kumimoji="1" lang="en-US" altLang="ja-JP" dirty="0"/>
              <a:t>Intra/</a:t>
            </a:r>
            <a:r>
              <a:rPr lang="en-US" altLang="ja-JP" dirty="0"/>
              <a:t>Inter</a:t>
            </a:r>
            <a:r>
              <a:rPr kumimoji="1" lang="en-US" altLang="ja-JP" dirty="0"/>
              <a:t>-frequency mea</a:t>
            </a:r>
            <a:r>
              <a:rPr lang="en-US" altLang="ja-JP" dirty="0"/>
              <a:t>surement</a:t>
            </a:r>
          </a:p>
          <a:p>
            <a:pPr lvl="2"/>
            <a:r>
              <a:rPr kumimoji="1" lang="en-US" altLang="ja-JP" dirty="0"/>
              <a:t>Inter-RAT measurement</a:t>
            </a:r>
          </a:p>
          <a:p>
            <a:pPr lvl="2"/>
            <a:r>
              <a:rPr lang="en-US" altLang="ja-JP" dirty="0"/>
              <a:t>L1-RSRP measurement</a:t>
            </a:r>
          </a:p>
          <a:p>
            <a:pPr lvl="2"/>
            <a:r>
              <a:rPr kumimoji="1" lang="en-US" altLang="ja-JP" dirty="0"/>
              <a:t>L1-SINR measurement</a:t>
            </a:r>
          </a:p>
        </p:txBody>
      </p:sp>
    </p:spTree>
    <p:extLst>
      <p:ext uri="{BB962C8B-B14F-4D97-AF65-F5344CB8AC3E}">
        <p14:creationId xmlns:p14="http://schemas.microsoft.com/office/powerpoint/2010/main" val="3264771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32" y="2768927"/>
            <a:ext cx="6272773" cy="136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207433" y="-144461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410633" y="7940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</p:spTree>
    <p:extLst>
      <p:ext uri="{BB962C8B-B14F-4D97-AF65-F5344CB8AC3E}">
        <p14:creationId xmlns:p14="http://schemas.microsoft.com/office/powerpoint/2010/main" val="3751383928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245</Words>
  <Application>Microsoft Office PowerPoint</Application>
  <PresentationFormat>ワイド画面</PresentationFormat>
  <Paragraphs>32</Paragraphs>
  <Slides>5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6</vt:i4>
      </vt:variant>
      <vt:variant>
        <vt:lpstr>スライド タイトル</vt:lpstr>
      </vt:variant>
      <vt:variant>
        <vt:i4>5</vt:i4>
      </vt:variant>
    </vt:vector>
  </HeadingPairs>
  <TitlesOfParts>
    <vt:vector size="17" baseType="lpstr">
      <vt:lpstr>Meiryo UI</vt:lpstr>
      <vt:lpstr>Arial</vt:lpstr>
      <vt:lpstr>Calibri</vt:lpstr>
      <vt:lpstr>Segoe UI</vt:lpstr>
      <vt:lpstr>Times New Roman</vt:lpstr>
      <vt:lpstr>Wingdings</vt:lpstr>
      <vt:lpstr>標準デザイン</vt:lpstr>
      <vt:lpstr>Custom Design</vt:lpstr>
      <vt:lpstr>1_標準デザイン</vt:lpstr>
      <vt:lpstr>2_標準デザイン</vt:lpstr>
      <vt:lpstr>3_標準デザイン</vt:lpstr>
      <vt:lpstr>1_標準デザイン</vt:lpstr>
      <vt:lpstr>Proposals on RRM Topics for Rel-19</vt:lpstr>
      <vt:lpstr>Overview</vt:lpstr>
      <vt:lpstr>FR2 L3/L1 measurement delay reduction with reduced Rx beam sweeping and enhanced CSSF for connected mode</vt:lpstr>
      <vt:lpstr>FR2 L3/L1 measurement delay reduction with reduced Rx beam sweeping and enhanced CSSF for connected mode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2024-03-11T02:42:47Z</dcterms:created>
  <dcterms:modified xsi:type="dcterms:W3CDTF">2024-03-11T02:43:00Z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7b7771f-98a2-4ec9-8160-ee37e9359e20_Enabled">
    <vt:lpwstr>true</vt:lpwstr>
  </property>
  <property fmtid="{D5CDD505-2E9C-101B-9397-08002B2CF9AE}" pid="3" name="MSIP_Label_f7b7771f-98a2-4ec9-8160-ee37e9359e20_SetDate">
    <vt:lpwstr>2024-03-11T02:42:59Z</vt:lpwstr>
  </property>
  <property fmtid="{D5CDD505-2E9C-101B-9397-08002B2CF9AE}" pid="4" name="MSIP_Label_f7b7771f-98a2-4ec9-8160-ee37e9359e20_Method">
    <vt:lpwstr>Privileged</vt:lpwstr>
  </property>
  <property fmtid="{D5CDD505-2E9C-101B-9397-08002B2CF9AE}" pid="5" name="MSIP_Label_f7b7771f-98a2-4ec9-8160-ee37e9359e20_Name">
    <vt:lpwstr>社外開示</vt:lpwstr>
  </property>
  <property fmtid="{D5CDD505-2E9C-101B-9397-08002B2CF9AE}" pid="6" name="MSIP_Label_f7b7771f-98a2-4ec9-8160-ee37e9359e20_SiteId">
    <vt:lpwstr>6786d483-f51b-44bd-b40a-6fe409a5265e</vt:lpwstr>
  </property>
  <property fmtid="{D5CDD505-2E9C-101B-9397-08002B2CF9AE}" pid="7" name="MSIP_Label_f7b7771f-98a2-4ec9-8160-ee37e9359e20_ActionId">
    <vt:lpwstr>770682bd-686d-4278-be9f-7fce97c8a906</vt:lpwstr>
  </property>
  <property fmtid="{D5CDD505-2E9C-101B-9397-08002B2CF9AE}" pid="8" name="MSIP_Label_f7b7771f-98a2-4ec9-8160-ee37e9359e20_ContentBits">
    <vt:lpwstr>0</vt:lpwstr>
  </property>
</Properties>
</file>