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9" r:id="rId3"/>
    <p:sldMasterId id="2147483690" r:id="rId4"/>
  </p:sldMasterIdLst>
  <p:notesMasterIdLst>
    <p:notesMasterId r:id="rId6"/>
  </p:notesMasterIdLst>
  <p:handoutMasterIdLst>
    <p:handoutMasterId r:id="rId32"/>
  </p:handoutMasterIdLst>
  <p:sldIdLst>
    <p:sldId id="303" r:id="rId5"/>
    <p:sldId id="1738" r:id="rId7"/>
    <p:sldId id="1739" r:id="rId8"/>
    <p:sldId id="1740" r:id="rId9"/>
    <p:sldId id="941" r:id="rId10"/>
    <p:sldId id="1241" r:id="rId11"/>
    <p:sldId id="1720" r:id="rId12"/>
    <p:sldId id="1741" r:id="rId13"/>
    <p:sldId id="1742" r:id="rId14"/>
    <p:sldId id="1624" r:id="rId15"/>
    <p:sldId id="1600" r:id="rId16"/>
    <p:sldId id="1698" r:id="rId17"/>
    <p:sldId id="1679" r:id="rId18"/>
    <p:sldId id="1566" r:id="rId19"/>
    <p:sldId id="954" r:id="rId20"/>
    <p:sldId id="1743" r:id="rId21"/>
    <p:sldId id="1718" r:id="rId22"/>
    <p:sldId id="1328" r:id="rId23"/>
    <p:sldId id="1567" r:id="rId24"/>
    <p:sldId id="1719" r:id="rId25"/>
    <p:sldId id="1533" r:id="rId26"/>
    <p:sldId id="1603" r:id="rId27"/>
    <p:sldId id="1762" r:id="rId28"/>
    <p:sldId id="1763" r:id="rId29"/>
    <p:sldId id="1765" r:id="rId30"/>
    <p:sldId id="940" r:id="rId31"/>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5316"/>
  </p:normalViewPr>
  <p:slideViewPr>
    <p:cSldViewPr snapToGrid="0" showGuides="1">
      <p:cViewPr varScale="1">
        <p:scale>
          <a:sx n="109" d="100"/>
          <a:sy n="109" d="100"/>
        </p:scale>
        <p:origin x="1764" y="96"/>
      </p:cViewPr>
      <p:guideLst>
        <p:guide orient="horz" pos="2261"/>
        <p:guide pos="463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notesViewPr>
    <p:cSldViewPr snapToGrid="0">
      <p:cViewPr varScale="1">
        <p:scale>
          <a:sx n="85" d="100"/>
          <a:sy n="85" d="100"/>
        </p:scale>
        <p:origin x="2916"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commentAuthors" Target="commentAuthors.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p:sp>
      <p:sp>
        <p:nvSpPr>
          <p:cNvPr id="7987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987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p:sp>
      <p:sp>
        <p:nvSpPr>
          <p:cNvPr id="8397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8397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p:sp>
      <p:sp>
        <p:nvSpPr>
          <p:cNvPr id="9216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216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p:sp>
      <p:sp>
        <p:nvSpPr>
          <p:cNvPr id="96259"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96260"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image" Target="../media/image4.jpeg"/><Relationship Id="rId23" Type="http://schemas.openxmlformats.org/officeDocument/2006/relationships/image" Target="../media/image3.jpeg"/><Relationship Id="rId22" Type="http://schemas.openxmlformats.org/officeDocument/2006/relationships/image" Target="../media/image2.jpeg"/><Relationship Id="rId21" Type="http://schemas.openxmlformats.org/officeDocument/2006/relationships/image" Target="../media/image1.jpeg"/><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5" Type="http://schemas.openxmlformats.org/officeDocument/2006/relationships/theme" Target="../theme/theme2.xml"/><Relationship Id="rId24" Type="http://schemas.openxmlformats.org/officeDocument/2006/relationships/image" Target="../media/image4.jpeg"/><Relationship Id="rId23" Type="http://schemas.openxmlformats.org/officeDocument/2006/relationships/image" Target="../media/image3.jpeg"/><Relationship Id="rId22" Type="http://schemas.openxmlformats.org/officeDocument/2006/relationships/image" Target="../media/image2.jpeg"/><Relationship Id="rId21" Type="http://schemas.openxmlformats.org/officeDocument/2006/relationships/image" Target="../media/image1.jpeg"/><Relationship Id="rId20" Type="http://schemas.openxmlformats.org/officeDocument/2006/relationships/slideLayout" Target="../slideLayouts/slideLayout40.xml"/><Relationship Id="rId2" Type="http://schemas.openxmlformats.org/officeDocument/2006/relationships/slideLayout" Target="../slideLayouts/slideLayout22.xml"/><Relationship Id="rId19" Type="http://schemas.openxmlformats.org/officeDocument/2006/relationships/slideLayout" Target="../slideLayouts/slideLayout39.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49.xml"/><Relationship Id="rId8" Type="http://schemas.openxmlformats.org/officeDocument/2006/relationships/slideLayout" Target="../slideLayouts/slideLayout48.xml"/><Relationship Id="rId7" Type="http://schemas.openxmlformats.org/officeDocument/2006/relationships/slideLayout" Target="../slideLayouts/slideLayout47.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 Id="rId3" Type="http://schemas.openxmlformats.org/officeDocument/2006/relationships/slideLayout" Target="../slideLayouts/slideLayout43.xml"/><Relationship Id="rId25" Type="http://schemas.openxmlformats.org/officeDocument/2006/relationships/theme" Target="../theme/theme3.xml"/><Relationship Id="rId24" Type="http://schemas.openxmlformats.org/officeDocument/2006/relationships/image" Target="../media/image4.jpeg"/><Relationship Id="rId23" Type="http://schemas.openxmlformats.org/officeDocument/2006/relationships/image" Target="../media/image3.jpeg"/><Relationship Id="rId22" Type="http://schemas.openxmlformats.org/officeDocument/2006/relationships/image" Target="../media/image2.jpeg"/><Relationship Id="rId21" Type="http://schemas.openxmlformats.org/officeDocument/2006/relationships/image" Target="../media/image1.jpeg"/><Relationship Id="rId20" Type="http://schemas.openxmlformats.org/officeDocument/2006/relationships/slideLayout" Target="../slideLayouts/slideLayout60.xml"/><Relationship Id="rId2" Type="http://schemas.openxmlformats.org/officeDocument/2006/relationships/slideLayout" Target="../slideLayouts/slideLayout42.xml"/><Relationship Id="rId19" Type="http://schemas.openxmlformats.org/officeDocument/2006/relationships/slideLayout" Target="../slideLayouts/slideLayout59.xml"/><Relationship Id="rId18" Type="http://schemas.openxmlformats.org/officeDocument/2006/relationships/slideLayout" Target="../slideLayouts/slideLayout58.xml"/><Relationship Id="rId17" Type="http://schemas.openxmlformats.org/officeDocument/2006/relationships/slideLayout" Target="../slideLayouts/slideLayout57.xml"/><Relationship Id="rId16" Type="http://schemas.openxmlformats.org/officeDocument/2006/relationships/slideLayout" Target="../slideLayouts/slideLayout56.xml"/><Relationship Id="rId15" Type="http://schemas.openxmlformats.org/officeDocument/2006/relationships/slideLayout" Target="../slideLayouts/slideLayout55.xml"/><Relationship Id="rId14" Type="http://schemas.openxmlformats.org/officeDocument/2006/relationships/slideLayout" Target="../slideLayouts/slideLayout54.xml"/><Relationship Id="rId13" Type="http://schemas.openxmlformats.org/officeDocument/2006/relationships/slideLayout" Target="../slideLayouts/slideLayout53.xml"/><Relationship Id="rId12" Type="http://schemas.openxmlformats.org/officeDocument/2006/relationships/slideLayout" Target="../slideLayouts/slideLayout52.xml"/><Relationship Id="rId11" Type="http://schemas.openxmlformats.org/officeDocument/2006/relationships/slideLayout" Target="../slideLayouts/slideLayout51.xml"/><Relationship Id="rId10" Type="http://schemas.openxmlformats.org/officeDocument/2006/relationships/slideLayout" Target="../slideLayouts/slideLayout50.xml"/><Relationship Id="rId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22"/>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22"/>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21"/>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24"/>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22"/>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22"/>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21"/>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24"/>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22"/>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21"/>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22"/>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23"/>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21"/>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24"/>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2.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59790"/>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103</a:t>
            </a:r>
            <a:r>
              <a:rPr lang="en-GB" altLang="ja-JP" sz="2000" b="1" i="1" dirty="0">
                <a:latin typeface="Arial" panose="020B0604020202020204" pitchFamily="34" charset="0"/>
              </a:rPr>
              <a:t>, </a:t>
            </a:r>
            <a:r>
              <a:rPr lang="en-US" altLang="en-GB" sz="2000" b="1" i="1" dirty="0">
                <a:latin typeface="Arial" panose="020B0604020202020204" pitchFamily="34" charset="0"/>
              </a:rPr>
              <a:t>Maastricht, NL</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Mar</a:t>
            </a:r>
            <a:r>
              <a:rPr lang="en-GB" altLang="ja-JP" sz="2000" b="1" i="1" dirty="0">
                <a:latin typeface="Arial" panose="020B0604020202020204" pitchFamily="34" charset="0"/>
              </a:rPr>
              <a:t> </a:t>
            </a:r>
            <a:r>
              <a:rPr lang="en-US" altLang="en-GB" sz="2000" b="1" i="1" dirty="0">
                <a:latin typeface="Arial" panose="020B0604020202020204" pitchFamily="34" charset="0"/>
              </a:rPr>
              <a:t>18</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a:t>
            </a:r>
            <a:r>
              <a:rPr lang="en-GB" altLang="ja-JP" sz="2000" b="1" i="1">
                <a:latin typeface="Arial" panose="020B0604020202020204" pitchFamily="34" charset="0"/>
              </a:rPr>
              <a:t>– </a:t>
            </a:r>
            <a:r>
              <a:rPr lang="en-US" altLang="en-GB" sz="2000" b="1" i="1">
                <a:latin typeface="Arial" panose="020B0604020202020204" pitchFamily="34" charset="0"/>
              </a:rPr>
              <a:t>21</a:t>
            </a:r>
            <a:r>
              <a:rPr lang="en-GB" altLang="ja-JP" sz="2000" b="1" i="1" baseline="30000">
                <a:latin typeface="Arial" panose="020B0604020202020204" pitchFamily="34" charset="0"/>
              </a:rPr>
              <a:t>st</a:t>
            </a:r>
            <a:r>
              <a:rPr lang="en-GB" altLang="ja-JP" sz="2000" b="1" i="1">
                <a:latin typeface="Arial" panose="020B0604020202020204" pitchFamily="34" charset="0"/>
              </a:rPr>
              <a:t>, </a:t>
            </a:r>
            <a:r>
              <a:rPr lang="en-GB" altLang="ja-JP" sz="2000" b="1" i="1" dirty="0">
                <a:latin typeface="Arial" panose="020B0604020202020204" pitchFamily="34" charset="0"/>
              </a:rPr>
              <a:t>202</a:t>
            </a:r>
            <a:r>
              <a:rPr lang="en-US" altLang="en-GB" sz="2000" b="1" i="1" dirty="0">
                <a:latin typeface="Arial" panose="020B0604020202020204" pitchFamily="34" charset="0"/>
              </a:rPr>
              <a:t>4</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RP-240008</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QoE </a:t>
            </a:r>
            <a:r>
              <a:rPr lang="en-US" altLang="en-US" sz="3600" dirty="0">
                <a:sym typeface="+mn-ea"/>
              </a:rPr>
              <a:t>Correction</a:t>
            </a:r>
            <a:endParaRPr lang="en-US" altLang="en-US" sz="3600" dirty="0"/>
          </a:p>
        </p:txBody>
      </p:sp>
      <p:sp>
        <p:nvSpPr>
          <p:cNvPr id="37891" name="Content Placeholder 2"/>
          <p:cNvSpPr>
            <a:spLocks noGrp="1"/>
          </p:cNvSpPr>
          <p:nvPr>
            <p:ph idx="1"/>
          </p:nvPr>
        </p:nvSpPr>
        <p:spPr>
          <a:xfrm>
            <a:off x="346075" y="742950"/>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Update stage-2 description on 38.300 and semantic descriptions to clarify the scenarios for using the Further RAN visible reporting path related IEs. Stage-3 corrections need to be further checked.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Add ‘Available RAN Visible QoE Metrics’ in the QMC Coordination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Change the code point of release indication into ENUMERATED (rvqoe, qoe and rvqoe,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Introduce release indication from MN to SN.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Remove the SN-related QMC Information at MN IE from the XnAP Handover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Correct the SRB id over F1, for SRB4 and SRB5 which are introduced for QoE.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Correct some ASN.1 issues over XnAP.</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Corrections on the following specifications are endorsed agreed:</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400" dirty="0">
                <a:ea typeface="宋体" panose="02010600030101010101" pitchFamily="2" charset="-122"/>
                <a:cs typeface="Arial" panose="020B0604020202020204" pitchFamily="34" charset="0"/>
                <a:sym typeface="+mn-ea"/>
              </a:rPr>
              <a:t>TS37.340, TS38.300, TS38.413, TS38.420, TS38.423, TS38.470, TS38.473</a:t>
            </a: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0" indent="0">
              <a:lnSpc>
                <a:spcPct val="93000"/>
              </a:lnSpc>
              <a:spcBef>
                <a:spcPct val="15000"/>
              </a:spcBef>
              <a:spcAft>
                <a:spcPct val="15000"/>
              </a:spcAft>
              <a:buSzPct val="100000"/>
              <a:buNone/>
              <a:defRPr/>
            </a:pPr>
            <a:r>
              <a:rPr lang="en-US" altLang="en-GB" sz="1400" noProof="1">
                <a:ea typeface="宋体" panose="02010600030101010101" pitchFamily="2" charset="-122"/>
                <a:cs typeface="Arial" panose="020B0604020202020204" pitchFamily="34" charset="0"/>
              </a:rPr>
              <a:t>N/A</a:t>
            </a: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AI RAN </a:t>
            </a:r>
            <a:r>
              <a:rPr lang="en-US" altLang="en-US" sz="3600" dirty="0">
                <a:sym typeface="+mn-ea"/>
              </a:rPr>
              <a:t>Correction</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Reply LS to </a:t>
            </a:r>
            <a:r>
              <a:rPr lang="en-US" altLang="zh-CN" sz="1400" dirty="0" err="1">
                <a:ea typeface="宋体" panose="02010600030101010101" pitchFamily="2" charset="-122"/>
                <a:cs typeface="Arial" panose="020B0604020202020204" pitchFamily="34" charset="0"/>
                <a:sym typeface="+mn-ea"/>
              </a:rPr>
              <a:t>SA5</a:t>
            </a:r>
            <a:r>
              <a:rPr lang="en-US" altLang="zh-CN" sz="1400" dirty="0">
                <a:ea typeface="宋体" panose="02010600030101010101" pitchFamily="2" charset="-122"/>
                <a:cs typeface="Arial" panose="020B0604020202020204" pitchFamily="34" charset="0"/>
                <a:sym typeface="+mn-ea"/>
              </a:rPr>
              <a:t> on Lifecyle Management of AI/ML model. No requirement was identified related to lifecycle management of AI/ML model from RAN3 perspective in </a:t>
            </a:r>
            <a:r>
              <a:rPr lang="en-US" altLang="zh-CN" sz="1400" dirty="0" err="1">
                <a:ea typeface="宋体" panose="02010600030101010101" pitchFamily="2" charset="-122"/>
                <a:cs typeface="Arial" panose="020B0604020202020204" pitchFamily="34" charset="0"/>
                <a:sym typeface="+mn-ea"/>
              </a:rPr>
              <a:t>R18</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Reply LS to </a:t>
            </a:r>
            <a:r>
              <a:rPr lang="en-US" altLang="zh-CN" sz="1400" dirty="0" err="1">
                <a:ea typeface="宋体" panose="02010600030101010101" pitchFamily="2" charset="-122"/>
                <a:cs typeface="Arial" panose="020B0604020202020204" pitchFamily="34" charset="0"/>
                <a:sym typeface="+mn-ea"/>
              </a:rPr>
              <a:t>SA5</a:t>
            </a:r>
            <a:r>
              <a:rPr lang="en-US" altLang="zh-CN" sz="1400" dirty="0">
                <a:ea typeface="宋体" panose="02010600030101010101" pitchFamily="2" charset="-122"/>
                <a:cs typeface="Arial" panose="020B0604020202020204" pitchFamily="34" charset="0"/>
                <a:sym typeface="+mn-ea"/>
              </a:rPr>
              <a:t> on Energy cost Index. RAN3 gives clear understanding on the usage and requirement of energy cost index, and answer the questions from </a:t>
            </a:r>
            <a:r>
              <a:rPr lang="en-US" altLang="zh-CN" sz="1400" dirty="0" err="1">
                <a:ea typeface="宋体" panose="02010600030101010101" pitchFamily="2" charset="-122"/>
                <a:cs typeface="Arial" panose="020B0604020202020204" pitchFamily="34" charset="0"/>
                <a:sym typeface="+mn-ea"/>
              </a:rPr>
              <a:t>SA5</a:t>
            </a:r>
            <a:r>
              <a:rPr lang="en-US" altLang="zh-CN" sz="1400" dirty="0">
                <a:ea typeface="宋体" panose="02010600030101010101" pitchFamily="2" charset="-122"/>
                <a:cs typeface="Arial" panose="020B0604020202020204" pitchFamily="34" charset="0"/>
                <a:sym typeface="+mn-ea"/>
              </a:rPr>
              <a:t> on the details of mapping rule between energy cost and energy consumption.</a:t>
            </a:r>
            <a:endParaRPr lang="en-US" altLang="zh-CN" sz="1400" dirty="0">
              <a:ea typeface="宋体" panose="02010600030101010101" pitchFamily="2" charset="-122"/>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No consensus on the introduction of new cause values due to time issue and new code points apart from “Start” and “Stop” to the Registration Request for data collection IE.</a:t>
            </a:r>
            <a:endParaRPr lang="en-US" altLang="zh-CN" sz="1400" dirty="0">
              <a:ea typeface="宋体" panose="02010600030101010101" pitchFamily="2" charset="-122"/>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Miscellaneous </a:t>
            </a:r>
            <a:r>
              <a:rPr lang="en-US" altLang="zh-CN" sz="1400" dirty="0" err="1">
                <a:ea typeface="宋体" panose="02010600030101010101" pitchFamily="2" charset="-122"/>
                <a:cs typeface="Arial" panose="020B0604020202020204" pitchFamily="34" charset="0"/>
                <a:sym typeface="+mn-ea"/>
              </a:rPr>
              <a:t>stage2</a:t>
            </a:r>
            <a:r>
              <a:rPr lang="en-US" altLang="zh-CN" sz="1400" dirty="0">
                <a:ea typeface="宋体" panose="02010600030101010101" pitchFamily="2" charset="-122"/>
                <a:cs typeface="Arial" panose="020B0604020202020204" pitchFamily="34" charset="0"/>
                <a:sym typeface="+mn-ea"/>
              </a:rPr>
              <a:t> and </a:t>
            </a:r>
            <a:r>
              <a:rPr lang="en-US" altLang="zh-CN" sz="1400" dirty="0" err="1">
                <a:ea typeface="宋体" panose="02010600030101010101" pitchFamily="2" charset="-122"/>
                <a:cs typeface="Arial" panose="020B0604020202020204" pitchFamily="34" charset="0"/>
                <a:sym typeface="+mn-ea"/>
              </a:rPr>
              <a:t>stage3</a:t>
            </a:r>
            <a:r>
              <a:rPr lang="en-US" altLang="zh-CN" sz="1400" dirty="0">
                <a:ea typeface="宋体" panose="02010600030101010101" pitchFamily="2" charset="-122"/>
                <a:cs typeface="Arial" panose="020B0604020202020204" pitchFamily="34" charset="0"/>
                <a:sym typeface="+mn-ea"/>
              </a:rPr>
              <a:t> corrections for support of AI/ML for NG-RAN.</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err="1">
                <a:ea typeface="宋体" panose="02010600030101010101" pitchFamily="2" charset="-122"/>
                <a:cs typeface="Arial" panose="020B0604020202020204" pitchFamily="34" charset="0"/>
                <a:sym typeface="+mn-ea"/>
              </a:rPr>
              <a:t>SA5</a:t>
            </a:r>
            <a:r>
              <a:rPr lang="en-US" altLang="zh-CN" sz="1400" dirty="0">
                <a:ea typeface="宋体" panose="02010600030101010101" pitchFamily="2" charset="-122"/>
                <a:cs typeface="Arial" panose="020B0604020202020204" pitchFamily="34" charset="0"/>
                <a:sym typeface="+mn-ea"/>
              </a:rPr>
              <a:t> shall take the understanding from RAN3 into account in their work on AI/ML.</a:t>
            </a:r>
            <a:endParaRPr lang="en-US" altLang="zh-CN" sz="14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N/A</a:t>
            </a: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R18 mobile IAB </a:t>
            </a:r>
            <a:r>
              <a:rPr lang="en-US" altLang="en-US" sz="3600" dirty="0">
                <a:sym typeface="+mn-ea"/>
              </a:rPr>
              <a:t>Correction</a:t>
            </a:r>
            <a:r>
              <a:rPr lang="en-US" altLang="en-US" sz="3600" dirty="0"/>
              <a:t> </a:t>
            </a:r>
            <a:endParaRPr lang="en-US" altLang="en-US" sz="3600" dirty="0"/>
          </a:p>
        </p:txBody>
      </p:sp>
      <p:sp>
        <p:nvSpPr>
          <p:cNvPr id="66563" name="Content Placeholder 2"/>
          <p:cNvSpPr>
            <a:spLocks noGrp="1"/>
          </p:cNvSpPr>
          <p:nvPr>
            <p:ph idx="1"/>
          </p:nvPr>
        </p:nvSpPr>
        <p:spPr>
          <a:xfrm>
            <a:off x="377508" y="600710"/>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In 38.401, revise mIAB RLF recovery procedure to include the scenario where the F1-terminating donor is different from the RRC-terminating donors.</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38.401 to capture the behavior of the MT’s target IAB-donor when the mIAB authorization status = “non-authorized” is received during MT migration and RLF recovery.</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Agree that CU can request from mIAB-DU to change cell barring via gNB-CU Configuration Update Request.</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Add clarification to 38.423 that for mobile IAB, the “non-F1-terminating IAB-donor” in the TMM procedures and IAB Resource Coordination procedures refers to the “RRC-terminating IAB-donor”. Clarify that the term “boundary node” used in the context of these procedures does not apply for mobile IAB. </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Add new cause values to be used in TMManagement Reject for “no radio resources available for BH” and “mIAB-node not authorized”.</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The implementation should ensure that the IAB TRANSPORT MIGRATION MANAGEMENT procedure is initiated once the F1 setup of the mobile IAB-DU or the mobile IAB-MT migration has completed, so that the RRC-terminating IAB-donor can send the updated authorization status via the IAB TRANSPORT MIGRATION MODIFICATION REQUEST message.</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Miscellaneous corrections on the following specifications are agreed: TS38.413, TS38.420, TS38.423, TS38.473, TS38.401, TS38.455.</a:t>
            </a:r>
            <a:endParaRPr lang="en-US" altLang="zh-CN" sz="14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b="1" u="sng" dirty="0">
                <a:cs typeface="Arial" panose="020B0604020202020204" pitchFamily="34" charset="0"/>
                <a:sym typeface="+mn-ea"/>
              </a:rPr>
              <a:t>Impacts and dependencies on other WGs</a:t>
            </a:r>
            <a:endParaRPr lang="en-GB" altLang="zh-CN" sz="1400" b="1" u="sng" dirty="0">
              <a:cs typeface="Arial" panose="020B0604020202020204" pitchFamily="34" charset="0"/>
              <a:sym typeface="+mn-ea"/>
            </a:endParaRPr>
          </a:p>
          <a:p>
            <a:pPr marL="87630" marR="0" lvl="0" indent="-87630" algn="l"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noProof="1">
                <a:ea typeface="宋体" panose="02010600030101010101" pitchFamily="2" charset="-122"/>
                <a:cs typeface="Arial" panose="020B0604020202020204" pitchFamily="34" charset="0"/>
              </a:rPr>
              <a:t>Regarding PDU session indication in NG Handover Required, wait for ongoing discussion in SA2 to concluded. </a:t>
            </a:r>
            <a:endParaRPr lang="en-US" altLang="zh-CN" sz="1400" noProof="1">
              <a:ea typeface="宋体" panose="02010600030101010101" pitchFamily="2" charset="-122"/>
              <a:cs typeface="Arial" panose="020B0604020202020204" pitchFamily="34" charset="0"/>
            </a:endParaRPr>
          </a:p>
          <a:p>
            <a:pPr marL="87630" marR="0" lvl="0" indent="-87630" algn="l" rtl="0" eaLnBrk="0" fontAlgn="base" latinLnBrk="0" hangingPunct="0">
              <a:lnSpc>
                <a:spcPct val="93000"/>
              </a:lnSpc>
              <a:spcBef>
                <a:spcPct val="15000"/>
              </a:spcBef>
              <a:spcAft>
                <a:spcPct val="15000"/>
              </a:spcAft>
              <a:buClr>
                <a:srgbClr val="C00000"/>
              </a:buClr>
              <a:buSzTx/>
              <a:buFontTx/>
              <a:buBlip>
                <a:blip r:embed="rId1"/>
              </a:buBlip>
              <a:defRPr/>
            </a:pPr>
            <a:r>
              <a:rPr lang="en-US" altLang="zh-CN" sz="1400" noProof="1">
                <a:ea typeface="宋体" panose="02010600030101010101" pitchFamily="2" charset="-122"/>
                <a:cs typeface="Arial" panose="020B0604020202020204" pitchFamily="34" charset="0"/>
              </a:rPr>
              <a:t>Regarding PDU session indication in NG Handover Request ACK, capture AMF’s behavior when receiving the PDU session Resource Admitted List IE in case the mIAB MT has no PDU Session. The AMF behaviour to be specified is pending SA2´s agreements</a:t>
            </a: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N/A</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solidFill>
                <a:srgbClr val="FF0000"/>
              </a:solidFill>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500" b="1" u="sng" dirty="0">
                <a:sym typeface="+mn-ea"/>
              </a:rPr>
              <a:t>Progress in the last quarter</a:t>
            </a:r>
            <a:endParaRPr lang="en-GB" altLang="zh-CN" sz="1500" b="1"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500" dirty="0">
                <a:sym typeface="+mn-ea"/>
              </a:rPr>
              <a:t>RAN3 agreed to include the ltm-EarlyUL-SyncConfigSUL, the ltm-nzp-CSI-RS-Resource List, and the PathlossReferenceRS in F1. </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Change the source gNB-DU ID to a list of candidate gNB DU ID including the source in UE context setup request/UE context modification request in LTM preparation.</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Add a list of Preamble Index linked with the RACH Configuration and candidated gNB-DU ID(including the source gNB-DU) to both UE CONTEXT SETUP RESPONSE and UE CONTEXT MODIFICATION RESPONSE message.</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Add a list of Preamble Index linked with the RACH Configuration to the Early Sync Information List within UE CONTEXT MODIFICATION REQUEST message.</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Send a list of early RACH configuration prepared by different candidate gNB-DUs to the new serving DU for example, after cell switch command, or step 7 and 8, or after access success.</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The target DU receives the TA values for subsequent LTM in Cell Switch Notification. </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The gNB-CU provides the TA =0 to the source gNB-DU and other candidate gNB-DUs.</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The gNB-CU signals to source DU to indicate UE base TA information.</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Introduce UL TCI state ID in the cell switch notification.</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Other miscellaneous corrections for LTM.</a:t>
            </a:r>
            <a:endParaRPr lang="en-US" altLang="zh-CN" sz="1500" dirty="0">
              <a:sym typeface="+mn-ea"/>
            </a:endParaRPr>
          </a:p>
          <a:p>
            <a:pPr marL="87630" indent="-87630">
              <a:lnSpc>
                <a:spcPct val="93000"/>
              </a:lnSpc>
              <a:spcBef>
                <a:spcPct val="15000"/>
              </a:spcBef>
              <a:spcAft>
                <a:spcPct val="15000"/>
              </a:spcAft>
              <a:buSzPct val="100000"/>
              <a:defRPr/>
            </a:pPr>
            <a:r>
              <a:rPr lang="en-US" altLang="zh-CN" sz="1500" dirty="0">
                <a:sym typeface="+mn-ea"/>
              </a:rPr>
              <a:t>Some corrections on CHO </a:t>
            </a:r>
            <a:r>
              <a:rPr lang="en-US" altLang="zh-CN" sz="1500">
                <a:sym typeface="+mn-ea"/>
              </a:rPr>
              <a:t>with CPAC.</a:t>
            </a:r>
            <a:endParaRPr lang="en-US" altLang="zh-CN" sz="1500">
              <a:sym typeface="+mn-ea"/>
            </a:endParaRPr>
          </a:p>
          <a:p>
            <a:pPr marL="87630" indent="-87630">
              <a:lnSpc>
                <a:spcPct val="93000"/>
              </a:lnSpc>
              <a:spcBef>
                <a:spcPct val="15000"/>
              </a:spcBef>
              <a:spcAft>
                <a:spcPct val="15000"/>
              </a:spcAft>
              <a:buSzPct val="100000"/>
              <a:defRPr/>
            </a:pPr>
            <a:r>
              <a:rPr lang="en-US" altLang="zh-CN" sz="1500" dirty="0">
                <a:sym typeface="+mn-ea"/>
              </a:rPr>
              <a:t>Some corrections on S-</a:t>
            </a:r>
            <a:r>
              <a:rPr lang="en-US" altLang="zh-CN" sz="1500">
                <a:sym typeface="+mn-ea"/>
              </a:rPr>
              <a:t>CPAC.</a:t>
            </a:r>
            <a:endParaRPr lang="en-US" altLang="zh-CN" sz="15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500" b="1" u="sng" dirty="0">
                <a:cs typeface="Arial" panose="020B0604020202020204" pitchFamily="34" charset="0"/>
                <a:sym typeface="+mn-ea"/>
              </a:rPr>
              <a:t>Impacts and dependencies on other WGs</a:t>
            </a:r>
            <a:endParaRPr lang="en-GB" altLang="zh-CN" sz="15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US" altLang="zh-CN" sz="1500" dirty="0">
                <a:sym typeface="+mn-ea"/>
              </a:rPr>
              <a:t>The encoding for ltm-nzp-CSI-RS-Resource List, and the PathlossReferenceRS is pending to RAN2.</a:t>
            </a:r>
            <a:endParaRPr lang="en-GB" altLang="zh-CN" sz="15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dirty="0">
              <a:ln>
                <a:noFill/>
              </a:ln>
              <a:effectLst/>
              <a:uLnTx/>
              <a:uFillTx/>
              <a:cs typeface="Arial" panose="020B0604020202020204" pitchFamily="34" charset="0"/>
              <a:sym typeface="+mn-ea"/>
            </a:endParaRPr>
          </a:p>
          <a:p>
            <a:pPr marL="0" lvl="0" indent="0">
              <a:lnSpc>
                <a:spcPct val="93000"/>
              </a:lnSpc>
              <a:spcBef>
                <a:spcPct val="15000"/>
              </a:spcBef>
              <a:spcAft>
                <a:spcPct val="15000"/>
              </a:spcAft>
              <a:buSzPct val="100000"/>
              <a:buNone/>
              <a:defRPr/>
            </a:pPr>
            <a:endParaRPr kumimoji="0" lang="en-GB" sz="1600"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R18 Mobility Enh. Correction</a:t>
            </a:r>
            <a:endParaRPr lang="en-US" altLang="en-US" sz="36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R18 MBS </a:t>
            </a:r>
            <a:r>
              <a:rPr lang="en-US" altLang="en-US" sz="3600" dirty="0">
                <a:sym typeface="+mn-ea"/>
              </a:rPr>
              <a:t>Correction</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a:t>
            </a:r>
            <a:r>
              <a:rPr lang="en-GB" altLang="zh-CN" sz="1600" b="1" u="sng">
                <a:sym typeface="+mn-ea"/>
              </a:rPr>
              <a:t>last quarter</a:t>
            </a:r>
            <a:endParaRPr lang="en-GB" altLang="zh-CN" sz="1600" b="1" u="sng">
              <a:sym typeface="+mn-ea"/>
            </a:endParaRPr>
          </a:p>
          <a:p>
            <a:pPr marL="87630" indent="-87630">
              <a:lnSpc>
                <a:spcPct val="93000"/>
              </a:lnSpc>
              <a:spcBef>
                <a:spcPct val="15000"/>
              </a:spcBef>
              <a:spcAft>
                <a:spcPct val="15000"/>
              </a:spcAft>
              <a:buSzPct val="100000"/>
              <a:defRPr/>
            </a:pPr>
            <a:r>
              <a:rPr lang="en-US" altLang="zh-CN" sz="1600">
                <a:ea typeface="宋体" panose="02010600030101010101" pitchFamily="2" charset="-122"/>
                <a:cs typeface="Arial" panose="020B0604020202020204" pitchFamily="34" charset="0"/>
                <a:sym typeface="+mn-ea"/>
              </a:rPr>
              <a:t>LS handling on MBS Assistance Information on NGAP during mobility.</a:t>
            </a:r>
            <a:endParaRPr lang="en-US" altLang="zh-CN" sz="16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a:ea typeface="宋体" panose="02010600030101010101" pitchFamily="2" charset="-122"/>
                <a:cs typeface="Arial" panose="020B0604020202020204" pitchFamily="34" charset="0"/>
                <a:sym typeface="+mn-ea"/>
              </a:rPr>
              <a:t>Send LS to CT4 and CC SA2 to ask for support of handling NG-U Path Failure for MBS traffic.</a:t>
            </a:r>
            <a:endParaRPr lang="en-US" altLang="zh-CN" sz="16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a:ea typeface="宋体" panose="02010600030101010101" pitchFamily="2" charset="-122"/>
                <a:cs typeface="Arial" panose="020B0604020202020204" pitchFamily="34" charset="0"/>
                <a:sym typeface="+mn-ea"/>
              </a:rPr>
              <a:t>Rel-17 correction on multiple F1-U tunnels for broadcast MRB.</a:t>
            </a:r>
            <a:endParaRPr lang="en-US" altLang="zh-CN" sz="16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a:ea typeface="宋体" panose="02010600030101010101" pitchFamily="2" charset="-122"/>
                <a:cs typeface="Arial" panose="020B0604020202020204" pitchFamily="34" charset="0"/>
                <a:sym typeface="+mn-ea"/>
              </a:rPr>
              <a:t>Rel-18 corrections</a:t>
            </a:r>
            <a:r>
              <a:rPr lang="zh-CN" altLang="en-US" sz="1600">
                <a:ea typeface="宋体" panose="02010600030101010101" pitchFamily="2" charset="-122"/>
                <a:cs typeface="Arial" panose="020B0604020202020204" pitchFamily="34" charset="0"/>
                <a:sym typeface="+mn-ea"/>
              </a:rPr>
              <a:t> </a:t>
            </a:r>
            <a:r>
              <a:rPr lang="en-US" altLang="zh-CN" sz="1600">
                <a:ea typeface="宋体" panose="02010600030101010101" pitchFamily="2" charset="-122"/>
                <a:cs typeface="Arial" panose="020B0604020202020204" pitchFamily="34" charset="0"/>
                <a:sym typeface="+mn-ea"/>
              </a:rPr>
              <a:t>on</a:t>
            </a:r>
            <a:r>
              <a:rPr lang="zh-CN" altLang="en-US" sz="1600">
                <a:ea typeface="宋体" panose="02010600030101010101" pitchFamily="2" charset="-122"/>
                <a:cs typeface="Arial" panose="020B0604020202020204" pitchFamily="34" charset="0"/>
                <a:sym typeface="+mn-ea"/>
              </a:rPr>
              <a:t> </a:t>
            </a:r>
            <a:r>
              <a:rPr lang="en-US" altLang="zh-CN" sz="1600">
                <a:ea typeface="宋体" panose="02010600030101010101" pitchFamily="2" charset="-122"/>
                <a:cs typeface="Arial" panose="020B0604020202020204" pitchFamily="34" charset="0"/>
                <a:sym typeface="+mn-ea"/>
              </a:rPr>
              <a:t>redundant info, simplication on ASN.1 (e.g., remove the IEs already exists in per interface message from the per session message ), DU includes DL TNL Address in-DU initiated F1-U establishmen procedure and other ASN.1 corrections.</a:t>
            </a:r>
            <a:endParaRPr lang="en-US" altLang="zh-CN" sz="160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a:ea typeface="宋体" panose="02010600030101010101" pitchFamily="2" charset="-122"/>
                <a:cs typeface="Arial" panose="020B0604020202020204" pitchFamily="34" charset="0"/>
                <a:sym typeface="+mn-ea"/>
              </a:rPr>
              <a:t>Introduce the overall procedure for Broadcast MBS Session Setup for network sharing scenarios in 38.401.</a:t>
            </a: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marL="87630" lvl="0" indent="-87630">
              <a:lnSpc>
                <a:spcPct val="93000"/>
              </a:lnSpc>
              <a:spcBef>
                <a:spcPct val="15000"/>
              </a:spcBef>
              <a:spcAft>
                <a:spcPct val="15000"/>
              </a:spcAft>
              <a:buSzPct val="100000"/>
              <a:defRPr/>
            </a:pPr>
            <a:r>
              <a:rPr lang="en-GB" altLang="zh-CN" sz="1600">
                <a:ea typeface="宋体" panose="02010600030101010101" pitchFamily="2" charset="-122"/>
                <a:cs typeface="Arial" panose="020B0604020202020204" pitchFamily="34" charset="0"/>
                <a:sym typeface="+mn-ea"/>
              </a:rPr>
              <a:t>N/A.</a:t>
            </a:r>
            <a:endParaRPr lang="en-GB"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indent="-87630" defTabSz="914400" latinLnBrk="0">
              <a:lnSpc>
                <a:spcPct val="93000"/>
              </a:lnSpc>
              <a:spcBef>
                <a:spcPct val="15000"/>
              </a:spcBef>
              <a:spcAft>
                <a:spcPct val="15000"/>
              </a:spcAft>
              <a:buSzPct val="100000"/>
              <a:defRPr/>
            </a:pPr>
            <a:r>
              <a:rPr lang="en-US" altLang="zh-CN" sz="1600" noProof="1">
                <a:ea typeface="宋体" panose="02010600030101010101" pitchFamily="2" charset="-122"/>
                <a:cs typeface="Arial" panose="020B0604020202020204" pitchFamily="34" charset="0"/>
                <a:sym typeface="+mn-ea"/>
              </a:rPr>
              <a:t>N/A.</a:t>
            </a:r>
            <a:endParaRPr lang="en-US" altLang="zh-CN" sz="1600" noProof="1">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Sidelink Relay </a:t>
            </a:r>
            <a:r>
              <a:rPr lang="en-US" altLang="en-US" sz="3600" dirty="0">
                <a:sym typeface="+mn-ea"/>
              </a:rPr>
              <a:t>Correction</a:t>
            </a:r>
            <a:endParaRPr lang="en-US" altLang="en-US" sz="3600" dirty="0"/>
          </a:p>
        </p:txBody>
      </p:sp>
      <p:sp>
        <p:nvSpPr>
          <p:cNvPr id="78851" name="Content Placeholder 2"/>
          <p:cNvSpPr>
            <a:spLocks noGrp="1"/>
          </p:cNvSpPr>
          <p:nvPr>
            <p:ph idx="1"/>
          </p:nvPr>
        </p:nvSpPr>
        <p:spPr>
          <a:xfrm>
            <a:off x="373380" y="911860"/>
            <a:ext cx="8388350" cy="5546090"/>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Introduce the U2U RLC Channel QoS IE (with criticality “reject”) referring to a PC5 QoS Parameter IE in the UE CONTEXT SETUP REQUEST message and UE CONTEXT MODIFICATION REQUEST message from gNB-CU to gNB-DU.  Capture the corrections for U2U relay in TS 38.473 and TS 38.470.  </a:t>
            </a:r>
            <a:endParaRPr lang="en-US" altLang="zh-CN" sz="1600" dirty="0">
              <a:ea typeface="宋体" panose="02010600030101010101" pitchFamily="2" charset="-122"/>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Keep both IEs (i.e., Target Relay UE ID IE and Remote UE Local ID IE) in Path Addition Information IE.</a:t>
            </a:r>
            <a:endParaRPr lang="en-US" altLang="zh-CN" sz="1600" dirty="0">
              <a:ea typeface="宋体" panose="02010600030101010101" pitchFamily="2" charset="-122"/>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r>
              <a:rPr lang="en-US" altLang="zh-CN" sz="1600" dirty="0">
                <a:sym typeface="+mn-ea"/>
              </a:rPr>
              <a:t>Miscellaneous</a:t>
            </a:r>
            <a:r>
              <a:rPr lang="en-US" altLang="zh-CN" sz="1600" dirty="0">
                <a:ea typeface="宋体" panose="02010600030101010101" pitchFamily="2" charset="-122"/>
                <a:cs typeface="Arial" panose="020B0604020202020204" pitchFamily="34" charset="0"/>
                <a:sym typeface="+mn-ea"/>
              </a:rPr>
              <a:t> corrections to stage 2 and stage 3 specs for SL relay.</a:t>
            </a:r>
            <a:endParaRPr lang="en-US" altLang="zh-CN" sz="1600" dirty="0">
              <a:ea typeface="宋体" panose="02010600030101010101" pitchFamily="2" charset="-122"/>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endParaRPr lang="en-US"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u="sng">
                <a:ln>
                  <a:noFill/>
                </a:ln>
                <a:effectLst/>
                <a:uLnTx/>
                <a:uFillTx/>
                <a:cs typeface="Arial" panose="020B0604020202020204" pitchFamily="34" charset="0"/>
                <a:sym typeface="+mn-ea"/>
              </a:rPr>
              <a:t>N/A</a:t>
            </a:r>
            <a:endParaRPr kumimoji="0" lang="en-GB" sz="1600" i="0" u="sng" strike="noStrike" kern="0" cap="none" spc="0" normalizeH="0" baseline="0" noProof="1">
              <a:ln>
                <a:noFill/>
              </a:ln>
              <a:solidFill>
                <a:schemeClr val="tx1"/>
              </a:solidFill>
              <a:effectLst/>
              <a:uLnTx/>
              <a:uFillTx/>
              <a:cs typeface="Arial" panose="020B0604020202020204" pitchFamily="34" charset="0"/>
            </a:endParaRPr>
          </a:p>
          <a:p>
            <a:pPr marL="87630" indent="-87630" algn="l">
              <a:lnSpc>
                <a:spcPct val="93000"/>
              </a:lnSpc>
              <a:spcBef>
                <a:spcPct val="15000"/>
              </a:spcBef>
              <a:spcAft>
                <a:spcPct val="15000"/>
              </a:spcAft>
              <a:buSzTx/>
              <a:buFontTx/>
              <a:buBlip>
                <a:blip r:embed="rId1"/>
              </a:buBlip>
              <a:defRPr/>
            </a:pPr>
            <a:endParaRPr lang="en-US" altLang="zh-CN" sz="1600" dirty="0">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400" b="1" u="sng" dirty="0"/>
          </a:p>
          <a:p>
            <a:pPr marL="0" indent="0">
              <a:lnSpc>
                <a:spcPct val="83000"/>
              </a:lnSpc>
              <a:spcBef>
                <a:spcPct val="15000"/>
              </a:spcBef>
              <a:spcAft>
                <a:spcPct val="15000"/>
              </a:spcAft>
              <a:buNone/>
            </a:pPr>
            <a:endParaRPr kumimoji="0" lang="en-US" altLang="zh-CN" sz="1400" i="0" strike="noStrike" kern="0" cap="none" spc="0" normalizeH="0" baseline="0" noProof="1">
              <a:ln>
                <a:noFill/>
              </a:ln>
              <a:solidFill>
                <a:schemeClr val="tx1"/>
              </a:solidFill>
              <a:effectLst/>
              <a:uLnTx/>
              <a:uFillTx/>
              <a:latin typeface="+mn-lt"/>
              <a:ea typeface="+mn-ea"/>
              <a:cs typeface="Arial" panose="020B0604020202020204" pitchFamily="34" charset="0"/>
              <a:sym typeface="+mn-ea"/>
            </a:endParaRPr>
          </a:p>
        </p:txBody>
      </p:sp>
      <p:sp>
        <p:nvSpPr>
          <p:cNvPr id="7885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0" y="179705"/>
            <a:ext cx="7113270" cy="563245"/>
          </a:xfrm>
        </p:spPr>
        <p:txBody>
          <a:bodyPr vert="horz" wrap="square" lIns="91440" tIns="45720" rIns="91440" bIns="45720" anchor="ctr" anchorCtr="0"/>
          <a:lstStyle/>
          <a:p>
            <a:r>
              <a:rPr lang="en-US" altLang="en-US" sz="3600" dirty="0"/>
              <a:t>R18 NR NTN and IoT NTN </a:t>
            </a:r>
            <a:r>
              <a:rPr lang="en-US" altLang="en-US" sz="3600" dirty="0">
                <a:sym typeface="+mn-ea"/>
              </a:rPr>
              <a:t>Correction</a:t>
            </a:r>
            <a:endParaRPr lang="en-US" altLang="en-US" sz="3600" dirty="0"/>
          </a:p>
        </p:txBody>
      </p:sp>
      <p:sp>
        <p:nvSpPr>
          <p:cNvPr id="82947" name="Content Placeholder 2"/>
          <p:cNvSpPr>
            <a:spLocks noGrp="1"/>
          </p:cNvSpPr>
          <p:nvPr>
            <p:ph idx="1"/>
          </p:nvPr>
        </p:nvSpPr>
        <p:spPr>
          <a:xfrm>
            <a:off x="373063" y="1052513"/>
            <a:ext cx="8388350" cy="509587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For NR NTN:</a:t>
            </a:r>
            <a:endParaRPr lang="en-US" altLang="zh-CN" sz="16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Update procedural description for Downlink RAN Early Status Transfer procedure in NGAP.</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Change the Criticality of Conditional Handover Time based Information IE from “ignore” to “reject” in XnAP.</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Update description on time-based CHO in TS 38.300.</a:t>
            </a:r>
            <a:endParaRPr lang="en-US" altLang="zh-CN" sz="140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IoT NTN</a:t>
            </a:r>
            <a:endParaRPr lang="en-US" altLang="zh-CN" sz="16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Update procedural description for MME Early Status Transfer procedure in S1AP.</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Change the Criticality of Conditional Handover Time based Information IE from “ignore” to “reject” in X2AP.</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Correct the IE type and reference of Handover Window Start IE in S1AP and X2AP.</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Update description on time-based CHO in TS 36.300.</a:t>
            </a:r>
            <a:endParaRPr lang="en-US" altLang="zh-CN" sz="140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For ASN.1</a:t>
            </a:r>
            <a:endParaRPr lang="en-US" altLang="zh-CN" sz="16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Update the ASN.1 to refer to the Bearers-SubjectToDLDiscardingList.</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Change the presence of DL Discarding from “optional” to “mandatory” in ASN.1.</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Delete the new added coding of COUNT-PDCP-SN12 and COUNT-PDCP-SN18, and reuse the existing of IE .i.e. COUNTValueForPDCP-SN12 and COUNTValueForPDCP-SN18 in ASN.1.</a:t>
            </a: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lang="en-GB" sz="1600" b="1" u="sng">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en-GB" sz="1600" u="sng">
                <a:ln>
                  <a:noFill/>
                </a:ln>
                <a:effectLst/>
                <a:uLnTx/>
                <a:uFillTx/>
                <a:cs typeface="Arial" panose="020B0604020202020204" pitchFamily="34" charset="0"/>
                <a:sym typeface="+mn-ea"/>
              </a:rPr>
              <a:t>N/A</a:t>
            </a:r>
            <a:endParaRPr kumimoji="0" lang="en-GB" sz="1600"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a:ln>
                <a:noFill/>
              </a:ln>
              <a:solidFill>
                <a:srgbClr val="FF0000"/>
              </a:solidFill>
              <a:effectLst/>
              <a:uLnTx/>
              <a:uFillTx/>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US" altLang="en-US" sz="140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en-US" sz="2000" dirty="0">
              <a:latin typeface="+mn-lt"/>
              <a:ea typeface="MS PGothic" panose="020B0600070205080204" pitchFamily="34" charset="-128"/>
              <a:cs typeface="+mn-cs"/>
            </a:endParaRPr>
          </a:p>
        </p:txBody>
      </p:sp>
      <p:sp>
        <p:nvSpPr>
          <p:cNvPr id="8294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XR </a:t>
            </a:r>
            <a:r>
              <a:rPr lang="en-US" altLang="en-US" sz="3600" dirty="0">
                <a:sym typeface="+mn-ea"/>
              </a:rPr>
              <a:t>Correction</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For Non-integer DRX cycle:</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600" dirty="0">
                <a:ea typeface="宋体" panose="02010600030101010101" pitchFamily="2" charset="-122"/>
                <a:cs typeface="Arial" panose="020B0604020202020204" pitchFamily="34" charset="0"/>
                <a:sym typeface="+mn-ea"/>
              </a:rPr>
              <a:t>   - For CU -&gt; DU direction, no need to add a new IE. </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600" dirty="0">
                <a:ea typeface="宋体" panose="02010600030101010101" pitchFamily="2" charset="-122"/>
                <a:cs typeface="Arial" panose="020B0604020202020204" pitchFamily="34" charset="0"/>
                <a:sym typeface="+mn-ea"/>
              </a:rPr>
              <a:t>   - For DU -&gt; CU direction: no enhancement is needed.</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Not support DC in Rel-18.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For UL: Introduce a per DRB new indication in F1AP from CU to DU.</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Introduce the new PSI based discard indication with two codepoints {start, stop} in the UE context setup/modification procedure. </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When configuration and reconfiguration of the PSI based discard indication, codepoint ‘start’ is used. When release of the PSI based discard indication, codepoint ‘stop’ is used.</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Add the DL PSI based Discard timer in the PDCP configuration IE in E1AP from gNB-CU-CP to gNB-CU-UP.</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sym typeface="+mn-ea"/>
              </a:rPr>
              <a:t>Other miscellaneous corrections.</a:t>
            </a: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lang="en-GB" sz="16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600" dirty="0">
                <a:ea typeface="宋体" panose="02010600030101010101" pitchFamily="2" charset="-122"/>
                <a:cs typeface="Arial" panose="020B0604020202020204" pitchFamily="34" charset="0"/>
                <a:sym typeface="+mn-ea"/>
              </a:rPr>
              <a:t>N/A</a:t>
            </a:r>
            <a:endParaRPr kumimoji="0" lang="en-US" altLang="zh-CN" sz="1600" i="0" strike="noStrike" kern="0" cap="none" spc="0" normalizeH="0" baseline="0" noProof="1">
              <a:solidFill>
                <a:schemeClr val="tx1"/>
              </a:solidFill>
              <a:ea typeface="宋体" panose="02010600030101010101" pitchFamily="2" charset="-122"/>
              <a:cs typeface="Arial" panose="020B0604020202020204" pitchFamily="34" charset="0"/>
            </a:endParaRPr>
          </a:p>
          <a:p>
            <a:pPr marL="0" lvl="0" indent="0">
              <a:lnSpc>
                <a:spcPct val="93000"/>
              </a:lnSpc>
              <a:spcBef>
                <a:spcPct val="15000"/>
              </a:spcBef>
              <a:spcAft>
                <a:spcPct val="15000"/>
              </a:spcAft>
              <a:buSzPct val="100000"/>
              <a:buNone/>
              <a:defRPr/>
            </a:pPr>
            <a:endParaRPr lang="en-GB" sz="1600" noProof="1">
              <a:solidFill>
                <a:srgbClr val="FF0000"/>
              </a:solidFill>
            </a:endParaRPr>
          </a:p>
          <a:p>
            <a:pPr marL="8763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MT-SDT </a:t>
            </a:r>
            <a:r>
              <a:rPr lang="en-US" altLang="en-US" sz="3600" dirty="0">
                <a:sym typeface="+mn-ea"/>
              </a:rPr>
              <a:t>Correction</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GB" altLang="zh-CN" sz="1600" dirty="0">
                <a:sym typeface="+mn-ea"/>
              </a:rPr>
              <a:t>Some stage 2 and Stage 3 clarification, without ASN.1 impact</a:t>
            </a:r>
            <a:r>
              <a:rPr lang="en-US" altLang="en-GB" sz="1600" dirty="0">
                <a:sym typeface="+mn-ea"/>
              </a:rPr>
              <a:t>.</a:t>
            </a:r>
            <a:endParaRPr lang="en-GB" altLang="zh-CN" sz="1600" dirty="0">
              <a:sym typeface="+mn-ea"/>
            </a:endParaRPr>
          </a:p>
          <a:p>
            <a:pPr marL="0" indent="0">
              <a:lnSpc>
                <a:spcPct val="93000"/>
              </a:lnSpc>
              <a:spcBef>
                <a:spcPct val="15000"/>
              </a:spcBef>
              <a:spcAft>
                <a:spcPct val="15000"/>
              </a:spcAft>
              <a:buSzPct val="100000"/>
              <a:buNone/>
              <a:defRPr/>
            </a:pP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dirty="0">
                <a:ln>
                  <a:noFill/>
                </a:ln>
                <a:effectLst/>
                <a:uLnTx/>
                <a:uFillTx/>
                <a:cs typeface="Arial" panose="020B0604020202020204" pitchFamily="34" charset="0"/>
                <a:sym typeface="+mn-ea"/>
              </a:rPr>
              <a:t>Other important info</a:t>
            </a:r>
            <a:endParaRPr lang="en-GB" sz="1600" b="1" u="sng" dirty="0">
              <a:ln>
                <a:noFill/>
              </a:ln>
              <a:effectLst/>
              <a:uLnTx/>
              <a:uFillTx/>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600" u="sng" noProof="1">
                <a:cs typeface="Arial" panose="020B0604020202020204" pitchFamily="34" charset="0"/>
              </a:rPr>
              <a:t>N/A</a:t>
            </a:r>
            <a:endParaRPr lang="en-GB" altLang="zh-CN" sz="1600" u="sng" noProof="1">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lvl="0" indent="0">
              <a:lnSpc>
                <a:spcPct val="93000"/>
              </a:lnSpc>
              <a:spcBef>
                <a:spcPct val="15000"/>
              </a:spcBef>
              <a:spcAft>
                <a:spcPct val="15000"/>
              </a:spcAft>
              <a:buSzPct val="100000"/>
              <a:buNone/>
              <a:defRPr/>
            </a:pPr>
            <a:endParaRPr lang="en-GB" sz="1600" noProof="1">
              <a:solidFill>
                <a:srgbClr val="FF0000"/>
              </a:solidFill>
            </a:endParaRPr>
          </a:p>
          <a:p>
            <a:pPr marL="87630" indent="-87630">
              <a:lnSpc>
                <a:spcPct val="93000"/>
              </a:lnSpc>
              <a:spcBef>
                <a:spcPct val="15000"/>
              </a:spcBef>
              <a:spcAft>
                <a:spcPct val="15000"/>
              </a:spcAft>
              <a:buSzPct val="100000"/>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Redcap Enh. </a:t>
            </a:r>
            <a:r>
              <a:rPr lang="en-US" altLang="en-US" sz="3600" dirty="0">
                <a:sym typeface="+mn-ea"/>
              </a:rPr>
              <a:t>Correction</a:t>
            </a:r>
            <a:endParaRPr lang="en-US" altLang="en-US" sz="3600" dirty="0"/>
          </a:p>
        </p:txBody>
      </p:sp>
      <p:sp>
        <p:nvSpPr>
          <p:cNvPr id="41987" name="Content Placeholder 2"/>
          <p:cNvSpPr>
            <a:spLocks noGrp="1"/>
          </p:cNvSpPr>
          <p:nvPr>
            <p:ph idx="1"/>
          </p:nvPr>
        </p:nvSpPr>
        <p:spPr>
          <a:xfrm>
            <a:off x="373063" y="830263"/>
            <a:ext cx="8388350" cy="525303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marL="87630" indent="-87630">
              <a:lnSpc>
                <a:spcPct val="93000"/>
              </a:lnSpc>
              <a:spcBef>
                <a:spcPct val="15000"/>
              </a:spcBef>
              <a:spcAft>
                <a:spcPct val="15000"/>
              </a:spcAft>
              <a:buSzPct val="100000"/>
              <a:defRPr/>
            </a:pPr>
            <a:r>
              <a:rPr lang="en-US" altLang="zh-CN" sz="1600" dirty="0">
                <a:sym typeface="+mn-ea"/>
              </a:rPr>
              <a:t>Agreements achieved based on incoming LS R3-240043 (SA2)</a:t>
            </a:r>
            <a:endParaRPr lang="en-US" altLang="zh-CN" sz="1600" dirty="0">
              <a:sym typeface="+mn-ea"/>
            </a:endParaRPr>
          </a:p>
          <a:p>
            <a:pPr marL="487680" lvl="1" indent="-87630">
              <a:lnSpc>
                <a:spcPct val="93000"/>
              </a:lnSpc>
              <a:spcBef>
                <a:spcPct val="15000"/>
              </a:spcBef>
              <a:spcAft>
                <a:spcPct val="15000"/>
              </a:spcAft>
              <a:buSzPct val="100000"/>
              <a:defRPr/>
            </a:pPr>
            <a:r>
              <a:rPr lang="en-US" altLang="en-US" sz="1200" dirty="0"/>
              <a:t>Add the cause value “</a:t>
            </a:r>
            <a:r>
              <a:rPr lang="en-US" altLang="en-US" sz="1200" dirty="0" err="1"/>
              <a:t>eRedCap</a:t>
            </a:r>
            <a:r>
              <a:rPr lang="en-US" altLang="en-US" sz="1200" dirty="0"/>
              <a:t> UE Not Supported” for the Rel-18 target node (which does not support </a:t>
            </a:r>
            <a:r>
              <a:rPr lang="en-US" altLang="en-US" sz="1200" dirty="0" err="1"/>
              <a:t>eRedCap</a:t>
            </a:r>
            <a:r>
              <a:rPr lang="en-US" altLang="en-US" sz="1200" dirty="0"/>
              <a:t>) to inform the failure reason during NG based handover.</a:t>
            </a:r>
            <a:endParaRPr lang="en-US" altLang="en-US" sz="1200" dirty="0"/>
          </a:p>
          <a:p>
            <a:pPr marL="487680" lvl="1" indent="-87630">
              <a:lnSpc>
                <a:spcPct val="93000"/>
              </a:lnSpc>
              <a:spcBef>
                <a:spcPct val="15000"/>
              </a:spcBef>
              <a:spcAft>
                <a:spcPct val="15000"/>
              </a:spcAft>
              <a:buSzPct val="100000"/>
              <a:defRPr/>
            </a:pPr>
            <a:r>
              <a:rPr lang="en-US" altLang="en-US" sz="1200" dirty="0"/>
              <a:t>Add the “</a:t>
            </a:r>
            <a:r>
              <a:rPr lang="en-US" altLang="en-US" sz="1200" dirty="0" err="1"/>
              <a:t>eRedCap</a:t>
            </a:r>
            <a:r>
              <a:rPr lang="en-US" altLang="en-US" sz="1200" dirty="0"/>
              <a:t> Indication” IE similar to the “</a:t>
            </a:r>
            <a:r>
              <a:rPr lang="en-US" altLang="en-US" sz="1200" dirty="0" err="1"/>
              <a:t>RedCap</a:t>
            </a:r>
            <a:r>
              <a:rPr lang="en-US" altLang="en-US" sz="1200" dirty="0"/>
              <a:t> Indication” IE in INITIAL UE MESSAGE, PATH SWITCH REQUEST and HANDOVER REQUEST ACKNOWLEDGE messages.</a:t>
            </a:r>
            <a:endParaRPr lang="en-US" altLang="en-US" sz="1200" dirty="0"/>
          </a:p>
          <a:p>
            <a:pPr marL="87630" indent="-87630">
              <a:lnSpc>
                <a:spcPct val="93000"/>
              </a:lnSpc>
              <a:spcBef>
                <a:spcPct val="15000"/>
              </a:spcBef>
              <a:spcAft>
                <a:spcPct val="15000"/>
              </a:spcAft>
              <a:buSzPct val="100000"/>
              <a:defRPr/>
            </a:pPr>
            <a:r>
              <a:rPr lang="en-US" altLang="zh-CN" sz="1600" dirty="0">
                <a:sym typeface="+mn-ea"/>
              </a:rPr>
              <a:t>Agreements </a:t>
            </a:r>
            <a:r>
              <a:rPr lang="en-US" altLang="zh-CN" sz="1600" dirty="0">
                <a:sym typeface="+mn-ea"/>
              </a:rPr>
              <a:t>achieved based </a:t>
            </a:r>
            <a:r>
              <a:rPr lang="en-US" altLang="zh-CN" sz="1600" dirty="0">
                <a:sym typeface="+mn-ea"/>
              </a:rPr>
              <a:t>on incoming LS R3-240026 (SA2)</a:t>
            </a:r>
            <a:endParaRPr lang="en-US" altLang="zh-CN" sz="1600" dirty="0">
              <a:sym typeface="+mn-ea"/>
            </a:endParaRPr>
          </a:p>
          <a:p>
            <a:pPr marL="487680" lvl="1" indent="-87630">
              <a:lnSpc>
                <a:spcPct val="93000"/>
              </a:lnSpc>
              <a:spcBef>
                <a:spcPct val="15000"/>
              </a:spcBef>
              <a:spcAft>
                <a:spcPct val="15000"/>
              </a:spcAft>
              <a:buSzPct val="100000"/>
              <a:defRPr/>
            </a:pPr>
            <a:r>
              <a:rPr lang="en-US" altLang="zh-CN" sz="1200" dirty="0">
                <a:sym typeface="+mn-ea"/>
              </a:rPr>
              <a:t>RAN3 needs to modify the Paging Policy Differentiation IE in the RAN PAGING REQUEST message by adding a list of PDU Sessions with list of QoS flows, with the parameters QFI, PDU session ID, PPI, ARP, 5QI, and the DL data size.</a:t>
            </a:r>
            <a:endParaRPr lang="en-US" altLang="zh-CN" sz="1200" dirty="0">
              <a:sym typeface="+mn-ea"/>
            </a:endParaRPr>
          </a:p>
          <a:p>
            <a:pPr marL="487680" lvl="1" indent="-87630">
              <a:lnSpc>
                <a:spcPct val="93000"/>
              </a:lnSpc>
              <a:spcBef>
                <a:spcPct val="15000"/>
              </a:spcBef>
              <a:spcAft>
                <a:spcPct val="15000"/>
              </a:spcAft>
              <a:buSzPct val="100000"/>
              <a:defRPr/>
            </a:pPr>
            <a:r>
              <a:rPr lang="en-US" altLang="zh-CN" sz="1200" dirty="0">
                <a:sym typeface="+mn-ea"/>
              </a:rPr>
              <a:t>The encoding of the new DL data size follows other specifications, i.e. up to 96000 bytes.</a:t>
            </a:r>
            <a:endParaRPr lang="en-US" altLang="zh-CN" sz="12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lang="en-GB" sz="1600" b="1" u="sng" dirty="0">
              <a:ln>
                <a:noFill/>
              </a:ln>
              <a:effectLst/>
              <a:uLnTx/>
              <a:uFillTx/>
              <a:cs typeface="Arial" panose="020B0604020202020204" pitchFamily="34" charset="0"/>
              <a:sym typeface="+mn-ea"/>
            </a:endParaRPr>
          </a:p>
          <a:p>
            <a:pPr marL="0" indent="0">
              <a:lnSpc>
                <a:spcPct val="93000"/>
              </a:lnSpc>
              <a:spcBef>
                <a:spcPct val="15000"/>
              </a:spcBef>
              <a:spcAft>
                <a:spcPct val="15000"/>
              </a:spcAft>
              <a:buSzPct val="100000"/>
              <a:buNone/>
              <a:defRPr/>
            </a:pPr>
            <a:r>
              <a:rPr lang="en-GB" altLang="zh-CN" sz="1600" u="sng" noProof="1">
                <a:cs typeface="Arial" panose="020B0604020202020204" pitchFamily="34" charset="0"/>
                <a:sym typeface="+mn-ea"/>
              </a:rPr>
              <a:t>N/A</a:t>
            </a:r>
            <a:endParaRPr lang="en-GB" altLang="zh-CN" sz="1600" u="sng" noProof="1">
              <a:cs typeface="Arial" panose="020B0604020202020204" pitchFamily="34" charset="0"/>
            </a:endParaRPr>
          </a:p>
          <a:p>
            <a:pPr marL="0" indent="0">
              <a:lnSpc>
                <a:spcPct val="93000"/>
              </a:lnSpc>
              <a:spcBef>
                <a:spcPct val="15000"/>
              </a:spcBef>
              <a:spcAft>
                <a:spcPct val="15000"/>
              </a:spcAft>
            </a:pPr>
            <a:endParaRPr lang="en-US" altLang="en-US" sz="1600" noProof="0" dirty="0">
              <a:ln>
                <a:noFill/>
              </a:ln>
              <a:effectLst/>
              <a:uLnTx/>
              <a:uFillTx/>
              <a:sym typeface="+mn-ea"/>
            </a:endParaRPr>
          </a:p>
          <a:p>
            <a:pPr marL="0" indent="0">
              <a:lnSpc>
                <a:spcPct val="93000"/>
              </a:lnSpc>
              <a:spcBef>
                <a:spcPct val="15000"/>
              </a:spcBef>
              <a:spcAft>
                <a:spcPct val="15000"/>
              </a:spcAft>
              <a:buNone/>
            </a:pPr>
            <a:endParaRPr kumimoji="0" lang="en-GB" sz="1600" b="1" i="0" u="sng" strike="noStrike" kern="0" cap="none" spc="0" normalizeH="0" baseline="0" noProof="1">
              <a:ln>
                <a:noFill/>
              </a:ln>
              <a:solidFill>
                <a:schemeClr val="tx1"/>
              </a:solidFill>
              <a:effectLst/>
              <a:uLnTx/>
              <a:uFillTx/>
              <a:latin typeface="+mn-lt"/>
              <a:ea typeface="MS PGothic" panose="020B0600070205080204" pitchFamily="34" charset="-128"/>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6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p:txBody>
      </p:sp>
      <p:sp>
        <p:nvSpPr>
          <p:cNvPr id="9114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93065" y="1635760"/>
            <a:ext cx="8477250" cy="463550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729 </a:t>
            </a:r>
            <a:r>
              <a:rPr lang="en-US" altLang="en-US" sz="2000" dirty="0">
                <a:sym typeface="+mn-ea"/>
              </a:rPr>
              <a:t>Tdocs at submission deadline (excluding LSin received from other groups) in Q1</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15%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18%</a:t>
            </a:r>
            <a:r>
              <a:rPr lang="en-US" altLang="en-US" sz="2000" dirty="0">
                <a:sym typeface="+mn-ea"/>
              </a:rPr>
              <a:t> Maintenance: Rel-17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dirty="0">
                <a:solidFill>
                  <a:srgbClr val="FF0000"/>
                </a:solidFill>
                <a:sym typeface="+mn-ea"/>
              </a:rPr>
              <a:t>3%</a:t>
            </a:r>
            <a:r>
              <a:rPr lang="en-US" altLang="en-US" dirty="0">
                <a:sym typeface="+mn-ea"/>
              </a:rPr>
              <a:t> Rapporteur Corrections: Rel-18</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63%</a:t>
            </a:r>
            <a:r>
              <a:rPr lang="en-US" altLang="en-US" sz="2000" dirty="0">
                <a:cs typeface="+mn-ea"/>
                <a:sym typeface="+mn-ea"/>
              </a:rPr>
              <a:t> Documents to Rel-18 WIs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1-way remote access: R3-240003</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R3-240004</a:t>
            </a: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R18 positioning WI is completed in RAN3.</a:t>
            </a:r>
            <a:endParaRPr lang="en-US" altLang="sv-SE" sz="2000">
              <a:solidFill>
                <a:srgbClr val="FF0000"/>
              </a:solidFill>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a:solidFill>
                  <a:srgbClr val="FF0000"/>
                </a:solidFill>
                <a:sym typeface="+mn-ea"/>
              </a:rPr>
              <a:t>For XR in DC, RAN3 does not support DC in Rel-18 due to time limitation. Whether to continue the discussion in R19 XR WI or TEI19 needs to be decided in RAN#103.</a:t>
            </a:r>
            <a:endParaRPr lang="en-US" altLang="sv-SE" sz="2000">
              <a:solidFill>
                <a:srgbClr val="FF0000"/>
              </a:solidFill>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760100"/>
        </p:xfrm>
        <a:graphic>
          <a:graphicData uri="http://schemas.openxmlformats.org/drawingml/2006/table">
            <a:tbl>
              <a:tblPr/>
              <a:tblGrid>
                <a:gridCol w="1542526"/>
                <a:gridCol w="3631565"/>
              </a:tblGrid>
              <a:tr h="380050">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RAN3 #123</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dirty="0">
                          <a:ln>
                            <a:noFill/>
                          </a:ln>
                          <a:effectLst/>
                          <a:latin typeface="Calibri" panose="020F0502020204030204" pitchFamily="34" charset="0"/>
                          <a:ea typeface="MS PGothic" panose="020B0600070205080204" pitchFamily="34" charset="-128"/>
                          <a:sym typeface="+mn-ea"/>
                        </a:rPr>
                        <a:t>Feb 26th – Mar 1st, 2024 Athens, GRE</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#103</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Mar 18</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21</a:t>
                      </a:r>
                      <a:r>
                        <a:rPr kumimoji="0" lang="en-US" altLang="ja-JP" sz="1600" b="1" i="0" u="none" strike="noStrike" cap="none" normalizeH="0" baseline="30000">
                          <a:ln>
                            <a:noFill/>
                          </a:ln>
                          <a:solidFill>
                            <a:schemeClr val="hlink"/>
                          </a:solidFill>
                          <a:effectLst/>
                          <a:latin typeface="Calibri" panose="020F0502020204030204" pitchFamily="34" charset="0"/>
                          <a:ea typeface="MS PGothic" panose="020B0600070205080204" pitchFamily="34" charset="-128"/>
                        </a:rPr>
                        <a:t>st</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2024 Maastricht, NL</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R18 NR URLLC Correction</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To reword ‘event c’ as “event a) occurred and b) has not yet been reached for a RAN TSS attribute an implementation-dependent time interval has passed, or a previously reported value can no longer be met.” Corresponding CR to TS 38.401 is agreed.</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It is agreed to introduce Transaction ID in F1AP TSS messages to follow the general specification principle.</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SA2 agreed to support multiple TSS reporting sessions and to introduce a routing ID to identify the requesting TSCTF. Corresponding CR to TS 38.413 is agreed.</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Some text clarification in 38.300 is endorsed.</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lvl="0" indent="0">
              <a:lnSpc>
                <a:spcPct val="93000"/>
              </a:lnSpc>
              <a:spcBef>
                <a:spcPct val="15000"/>
              </a:spcBef>
              <a:spcAft>
                <a:spcPct val="15000"/>
              </a:spcAft>
              <a:buSzPct val="100000"/>
              <a:buNone/>
              <a:defRPr/>
            </a:pPr>
            <a:r>
              <a:rPr lang="en-US" altLang="zh-CN" sz="1600" noProof="1">
                <a:ea typeface="宋体" panose="02010600030101010101" pitchFamily="2" charset="-122"/>
                <a:cs typeface="Arial" panose="020B0604020202020204" pitchFamily="34" charset="0"/>
              </a:rPr>
              <a:t>N/A</a:t>
            </a:r>
            <a:endParaRPr lang="en-GB" sz="1600" noProof="1">
              <a:solidFill>
                <a:srgbClr val="FF0000"/>
              </a:solidFill>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RAN Slicing Correction</a:t>
            </a:r>
            <a:endParaRPr lang="en-US" altLang="en-US" sz="3600" dirty="0"/>
          </a:p>
        </p:txBody>
      </p:sp>
      <p:sp>
        <p:nvSpPr>
          <p:cNvPr id="37891" name="Content Placeholder 2"/>
          <p:cNvSpPr>
            <a:spLocks noGrp="1"/>
          </p:cNvSpPr>
          <p:nvPr>
            <p:ph idx="1"/>
          </p:nvPr>
        </p:nvSpPr>
        <p:spPr>
          <a:xfrm>
            <a:off x="346075" y="881380"/>
            <a:ext cx="8451850" cy="367982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b="1" u="sng" dirty="0">
              <a:ea typeface="宋体" panose="02010600030101010101" pitchFamily="2" charset="-122"/>
              <a:cs typeface="Arial" panose="020B0604020202020204" pitchFamily="34" charset="0"/>
              <a:sym typeface="+mn-ea"/>
            </a:endParaRPr>
          </a:p>
          <a:p>
            <a:pPr marL="876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 Adding resource handling for Alternative S-NSSAIs in TS38.300.</a:t>
            </a:r>
            <a:endParaRPr lang="en-US" altLang="zh-CN" sz="1600" dirty="0">
              <a:ea typeface="宋体" panose="02010600030101010101" pitchFamily="2" charset="-122"/>
              <a:cs typeface="Arial" panose="020B0604020202020204" pitchFamily="34" charset="0"/>
              <a:sym typeface="+mn-ea"/>
            </a:endParaRPr>
          </a:p>
          <a:p>
            <a:pPr marL="876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 Correction of cell unavailable list in XnAP.</a:t>
            </a:r>
            <a:endParaRPr lang="en-US" altLang="zh-CN" sz="1600" b="0" i="0" u="none" strike="noStrike" kern="0" cap="none" spc="0" normalizeH="0" baseline="0" noProof="1">
              <a:latin typeface="+mn-lt"/>
              <a:ea typeface="宋体" panose="02010600030101010101" pitchFamily="2" charset="-122"/>
              <a:cs typeface="Arial" panose="020B0604020202020204" pitchFamily="34" charset="0"/>
            </a:endParaRPr>
          </a:p>
          <a:p>
            <a:pPr marL="87630" marR="0" lvl="1" indent="-87630" algn="l" rtl="0" fontAlgn="base" latinLnBrk="0">
              <a:lnSpc>
                <a:spcPct val="93000"/>
              </a:lnSpc>
              <a:spcBef>
                <a:spcPct val="15000"/>
              </a:spcBef>
              <a:spcAft>
                <a:spcPct val="15000"/>
              </a:spcAft>
              <a:buSzTx/>
              <a:buFontTx/>
              <a:buBlip>
                <a:blip r:embed="rId1"/>
              </a:buBlip>
              <a:defRPr/>
            </a:pPr>
            <a:r>
              <a:rPr lang="en-US" altLang="zh-CN" sz="1600" dirty="0">
                <a:ea typeface="宋体" panose="02010600030101010101" pitchFamily="2" charset="-122"/>
                <a:cs typeface="Arial" panose="020B0604020202020204" pitchFamily="34" charset="0"/>
                <a:sym typeface="+mn-ea"/>
              </a:rPr>
              <a:t> ASN.1 corrections for Partially Allowed NSSAI in NGAP.</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US" altLang="zh-CN" sz="1600" dirty="0">
              <a:ea typeface="宋体" panose="02010600030101010101" pitchFamily="2" charset="-122"/>
              <a:cs typeface="Arial" panose="020B0604020202020204" pitchFamily="34" charset="0"/>
              <a:sym typeface="+mn-ea"/>
            </a:endParaRPr>
          </a:p>
          <a:p>
            <a:pPr marL="87630" lvl="0" indent="-87630">
              <a:lnSpc>
                <a:spcPct val="93000"/>
              </a:lnSpc>
              <a:spcBef>
                <a:spcPct val="15000"/>
              </a:spcBef>
              <a:spcAft>
                <a:spcPct val="15000"/>
              </a:spcAft>
              <a:buSzPct val="100000"/>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a:ea typeface="宋体" panose="02010600030101010101" pitchFamily="2" charset="-122"/>
                <a:cs typeface="Arial" panose="020B0604020202020204" pitchFamily="34" charset="0"/>
                <a:sym typeface="+mn-ea"/>
              </a:rPr>
              <a:t>N/A</a:t>
            </a:r>
            <a:endParaRPr lang="en-GB" sz="1400" noProof="1">
              <a:solidFill>
                <a:srgbClr val="FF0000"/>
              </a:solidFill>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sym typeface="+mn-ea"/>
              </a:rPr>
              <a:t>R18 Network ES Correction</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An F1AP CR is agreed, to correct some errors in taular and ASN.1.</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A CR to TS38.470 is agreed, to add the description for the CU to provided to DU about the allowed cells to for beam deactivation.</a:t>
            </a:r>
            <a:endParaRPr lang="en-US" altLang="zh-CN" sz="16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600" dirty="0">
                <a:ea typeface="宋体" panose="02010600030101010101" pitchFamily="2" charset="-122"/>
                <a:cs typeface="Arial" panose="020B0604020202020204" pitchFamily="34" charset="0"/>
                <a:sym typeface="+mn-ea"/>
              </a:rPr>
              <a:t>Common understanding is that the existing procedure texts (see below) already cover the SSB already activated case. </a:t>
            </a:r>
            <a:endParaRPr lang="en-US" altLang="zh-CN" sz="16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r>
              <a:rPr lang="en-US" altLang="zh-CN" sz="1600" dirty="0">
                <a:ea typeface="宋体" panose="02010600030101010101" pitchFamily="2" charset="-122"/>
                <a:cs typeface="Arial" panose="020B0604020202020204" pitchFamily="34" charset="0"/>
                <a:sym typeface="+mn-ea"/>
              </a:rPr>
              <a:t>“If Cells to be Activated List Item IE is contained in the GNB-CU CONFIGURATION UPDATE message and the indicated cells are already activated, the gNB-DU shall update the cell information received in Cells to be Activated List Item IE”</a:t>
            </a:r>
            <a:endParaRPr lang="en-US" altLang="zh-CN" sz="1600" dirty="0">
              <a:ea typeface="宋体" panose="02010600030101010101" pitchFamily="2" charset="-122"/>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b="0" i="0" u="none" strike="noStrike" kern="0" cap="none" spc="0" normalizeH="0" baseline="0" dirty="0">
                <a:latin typeface="+mn-lt"/>
                <a:ea typeface="宋体" panose="02010600030101010101" pitchFamily="2" charset="-122"/>
                <a:cs typeface="Arial" panose="020B0604020202020204" pitchFamily="34" charset="0"/>
              </a:rPr>
              <a:t>N/A</a:t>
            </a:r>
            <a:endParaRPr kumimoji="0" lang="en-US" altLang="zh-CN" sz="1600" b="0" i="0" u="none" strike="noStrike" kern="0" cap="none" spc="0" normalizeH="0" baseline="0" dirty="0">
              <a:latin typeface="+mn-lt"/>
              <a:ea typeface="宋体" panose="02010600030101010101" pitchFamily="2" charset="-122"/>
              <a:cs typeface="Arial" panose="020B0604020202020204" pitchFamily="34" charset="0"/>
            </a:endParaRPr>
          </a:p>
        </p:txBody>
      </p:sp>
      <p:sp>
        <p:nvSpPr>
          <p:cNvPr id="95236"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0" y="179705"/>
            <a:ext cx="7391400" cy="563245"/>
          </a:xfrm>
        </p:spPr>
        <p:txBody>
          <a:bodyPr vert="horz" wrap="square" lIns="91440" tIns="45720" rIns="91440" bIns="45720" anchor="ctr" anchorCtr="0"/>
          <a:lstStyle/>
          <a:p>
            <a:r>
              <a:rPr lang="en-US" altLang="en-US" sz="3600" dirty="0">
                <a:sym typeface="+mn-ea"/>
              </a:rPr>
              <a:t>Other R18 WIs</a:t>
            </a:r>
            <a:endParaRPr lang="en-US" altLang="en-US" sz="3600" dirty="0"/>
          </a:p>
        </p:txBody>
      </p:sp>
      <p:sp>
        <p:nvSpPr>
          <p:cNvPr id="31747" name="Content Placeholder 2"/>
          <p:cNvSpPr>
            <a:spLocks noGrp="1"/>
          </p:cNvSpPr>
          <p:nvPr>
            <p:ph idx="1"/>
          </p:nvPr>
        </p:nvSpPr>
        <p:spPr>
          <a:xfrm>
            <a:off x="176530" y="1000125"/>
            <a:ext cx="8568055" cy="580580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US" altLang="zh-CN" sz="1600" dirty="0">
              <a:ea typeface="宋体" panose="02010600030101010101" pitchFamily="2" charset="-122"/>
              <a:cs typeface="Arial" panose="020B0604020202020204" pitchFamily="34" charset="0"/>
              <a:sym typeface="+mn-ea"/>
            </a:endParaRPr>
          </a:p>
          <a:p>
            <a:pPr marL="87630" marR="0" lvl="1" indent="-87630" algn="l" rtl="0" fontAlgn="base" latinLnBrk="0">
              <a:lnSpc>
                <a:spcPct val="93000"/>
              </a:lnSpc>
              <a:spcBef>
                <a:spcPct val="15000"/>
              </a:spcBef>
              <a:spcAft>
                <a:spcPct val="15000"/>
              </a:spcAft>
              <a:buSzTx/>
              <a:buFontTx/>
              <a:buBlip>
                <a:blip r:embed="rId1"/>
              </a:buBlip>
              <a:defRPr/>
            </a:pPr>
            <a:r>
              <a:rPr lang="en-US" altLang="en-US" sz="1600" dirty="0">
                <a:sym typeface="+mn-ea"/>
              </a:rPr>
              <a:t>  R18 UAV</a:t>
            </a:r>
            <a:endParaRPr lang="en-US" altLang="en-US" sz="1600" dirty="0">
              <a:cs typeface="+mn-cs"/>
              <a:sym typeface="+mn-ea"/>
            </a:endParaRPr>
          </a:p>
          <a:p>
            <a:pPr marL="0" lvl="1">
              <a:lnSpc>
                <a:spcPct val="93000"/>
              </a:lnSpc>
              <a:spcBef>
                <a:spcPct val="15000"/>
              </a:spcBef>
              <a:spcAft>
                <a:spcPct val="15000"/>
              </a:spcAft>
              <a:buNone/>
              <a:defRPr/>
            </a:pPr>
            <a:r>
              <a:rPr lang="en-US" altLang="en-US" sz="1600" dirty="0">
                <a:sym typeface="+mn-ea"/>
              </a:rPr>
              <a:t>  - </a:t>
            </a:r>
            <a:r>
              <a:rPr lang="en-US" altLang="zh-CN" sz="1600" dirty="0">
                <a:sym typeface="+mn-ea"/>
              </a:rPr>
              <a:t>Correct NGAP procedure name for UAV related procedure in TS 38.300</a:t>
            </a:r>
            <a:r>
              <a:rPr lang="en-US" altLang="en-US" sz="1600" dirty="0">
                <a:sym typeface="+mn-ea"/>
              </a:rPr>
              <a:t>.</a:t>
            </a:r>
            <a:endParaRPr lang="en-US" altLang="en-US" sz="1600" dirty="0">
              <a:sym typeface="+mn-ea"/>
            </a:endParaRPr>
          </a:p>
          <a:p>
            <a:pPr marL="0" lvl="1">
              <a:lnSpc>
                <a:spcPct val="93000"/>
              </a:lnSpc>
              <a:spcBef>
                <a:spcPct val="15000"/>
              </a:spcBef>
              <a:spcAft>
                <a:spcPct val="15000"/>
              </a:spcAft>
              <a:buNone/>
              <a:defRPr/>
            </a:pPr>
            <a:r>
              <a:rPr lang="en-US" altLang="en-US" sz="1600" dirty="0">
                <a:sym typeface="+mn-ea"/>
              </a:rPr>
              <a:t>  - Sync up UAV related IE names in RAN3 related specifications.</a:t>
            </a:r>
            <a:endParaRPr lang="en-US" altLang="en-US" sz="1600" dirty="0">
              <a:sym typeface="+mn-ea"/>
            </a:endParaRPr>
          </a:p>
          <a:p>
            <a:pPr marL="87630" indent="-87630">
              <a:lnSpc>
                <a:spcPct val="93000"/>
              </a:lnSpc>
              <a:spcBef>
                <a:spcPct val="15000"/>
              </a:spcBef>
              <a:spcAft>
                <a:spcPct val="15000"/>
              </a:spcAft>
              <a:defRPr/>
            </a:pPr>
            <a:r>
              <a:rPr lang="en-US" altLang="en-US" sz="1600" dirty="0">
                <a:sym typeface="+mn-ea"/>
              </a:rPr>
              <a:t>R18 NCR</a:t>
            </a:r>
            <a:endParaRPr lang="en-US" altLang="en-US" sz="1600" dirty="0">
              <a:sym typeface="+mn-ea"/>
            </a:endParaRPr>
          </a:p>
          <a:p>
            <a:pPr marL="0" lvl="1">
              <a:lnSpc>
                <a:spcPct val="93000"/>
              </a:lnSpc>
              <a:spcBef>
                <a:spcPct val="15000"/>
              </a:spcBef>
              <a:spcAft>
                <a:spcPct val="15000"/>
              </a:spcAft>
              <a:buNone/>
              <a:defRPr/>
            </a:pPr>
            <a:r>
              <a:rPr lang="en-US" altLang="en-US" sz="1600" dirty="0">
                <a:sym typeface="+mn-ea"/>
              </a:rPr>
              <a:t>  - Introduce NCR-MT definition and change all “NCR” to Network Controlled Repeater in TS 38.401.</a:t>
            </a:r>
            <a:endParaRPr lang="en-US" altLang="en-US" sz="1600" noProof="0" dirty="0">
              <a:ln>
                <a:noFill/>
              </a:ln>
              <a:effectLst/>
              <a:uLnTx/>
              <a:uFillTx/>
              <a:cs typeface="+mn-cs"/>
              <a:sym typeface="+mn-ea"/>
            </a:endParaRPr>
          </a:p>
          <a:p>
            <a:pPr marL="0" lvl="0" indent="0">
              <a:lnSpc>
                <a:spcPct val="93000"/>
              </a:lnSpc>
              <a:spcBef>
                <a:spcPct val="15000"/>
              </a:spcBef>
              <a:spcAft>
                <a:spcPct val="15000"/>
              </a:spcAft>
              <a:buSzPct val="100000"/>
              <a:buNone/>
              <a:defRPr/>
            </a:pPr>
            <a:endParaRPr lang="en-GB" altLang="zh-CN" sz="16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US" altLang="zh-CN" sz="1600" b="0" i="0" u="none" strike="noStrike" kern="0" cap="none" spc="0" normalizeH="0" baseline="0" dirty="0">
                <a:latin typeface="+mn-lt"/>
                <a:ea typeface="宋体" panose="02010600030101010101" pitchFamily="2" charset="-122"/>
                <a:cs typeface="Arial" panose="020B0604020202020204" pitchFamily="34" charset="0"/>
              </a:rPr>
              <a:t>N/A</a:t>
            </a:r>
            <a:endParaRPr kumimoji="0" lang="en-US" altLang="zh-CN" sz="1600" b="0" i="0" u="none" strike="noStrike" kern="0" cap="none" spc="0" normalizeH="0" baseline="0" dirty="0">
              <a:latin typeface="+mn-lt"/>
              <a:ea typeface="宋体" panose="02010600030101010101" pitchFamily="2" charset="-122"/>
              <a:cs typeface="Arial" panose="020B0604020202020204" pitchFamily="34" charset="0"/>
            </a:endParaRPr>
          </a:p>
        </p:txBody>
      </p:sp>
      <p:sp>
        <p:nvSpPr>
          <p:cNvPr id="95236"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defRPr/>
            </a:pPr>
            <a:r>
              <a:rPr lang="en-US" altLang="en-US" sz="1400" dirty="0">
                <a:sym typeface="+mn-ea"/>
              </a:rPr>
              <a:t>2RX for XR</a:t>
            </a:r>
            <a:endParaRPr lang="en-US" altLang="en-US" sz="1400" dirty="0">
              <a:sym typeface="+mn-ea"/>
            </a:endParaRPr>
          </a:p>
          <a:p>
            <a:pPr marL="0" indent="0">
              <a:lnSpc>
                <a:spcPct val="93000"/>
              </a:lnSpc>
              <a:spcBef>
                <a:spcPct val="15000"/>
              </a:spcBef>
              <a:spcAft>
                <a:spcPct val="15000"/>
              </a:spcAft>
              <a:buNone/>
              <a:defRPr/>
            </a:pPr>
            <a:r>
              <a:rPr lang="en-US" altLang="en-US" sz="1400" dirty="0">
                <a:sym typeface="+mn-ea"/>
              </a:rPr>
              <a:t>   - Introduce a new SPID value for 2RX XR UE.</a:t>
            </a:r>
            <a:endParaRPr lang="en-US" altLang="en-US" sz="1400" dirty="0">
              <a:sym typeface="+mn-ea"/>
            </a:endParaRPr>
          </a:p>
          <a:p>
            <a:pPr marL="0" indent="0">
              <a:lnSpc>
                <a:spcPct val="93000"/>
              </a:lnSpc>
              <a:spcBef>
                <a:spcPct val="15000"/>
              </a:spcBef>
              <a:spcAft>
                <a:spcPct val="15000"/>
              </a:spcAft>
              <a:buNone/>
              <a:defRPr/>
            </a:pPr>
            <a:r>
              <a:rPr lang="en-US" altLang="en-US" sz="1400" dirty="0">
                <a:sym typeface="+mn-ea"/>
              </a:rPr>
              <a:t>   - Add a new IE to indicate 2Rx XR devices in the UE RADIO CAPABILITY INFO INDICATION message.</a:t>
            </a:r>
            <a:endParaRPr lang="en-US" altLang="en-US" sz="1400" dirty="0">
              <a:sym typeface="+mn-ea"/>
            </a:endParaRPr>
          </a:p>
          <a:p>
            <a:pPr marL="0" indent="0">
              <a:lnSpc>
                <a:spcPct val="93000"/>
              </a:lnSpc>
              <a:spcBef>
                <a:spcPct val="15000"/>
              </a:spcBef>
              <a:spcAft>
                <a:spcPct val="15000"/>
              </a:spcAft>
              <a:buNone/>
              <a:defRPr/>
            </a:pPr>
            <a:r>
              <a:rPr lang="en-US" altLang="en-US" sz="1400" dirty="0">
                <a:sym typeface="+mn-ea"/>
              </a:rPr>
              <a:t>   - Continue discussion on XnAP/F1AP enhancements for Served Cell Info and F1 Paging to include 2 Rx indication.</a:t>
            </a:r>
            <a:endParaRPr lang="en-US" altLang="en-US" sz="1400" dirty="0">
              <a:sym typeface="+mn-ea"/>
            </a:endParaRPr>
          </a:p>
          <a:p>
            <a:pPr marL="87630" indent="-87630" algn="l">
              <a:lnSpc>
                <a:spcPct val="93000"/>
              </a:lnSpc>
              <a:spcBef>
                <a:spcPct val="15000"/>
              </a:spcBef>
              <a:spcAft>
                <a:spcPct val="15000"/>
              </a:spcAft>
              <a:buSzTx/>
              <a:buFontTx/>
              <a:buBlip>
                <a:blip r:embed="rId1"/>
              </a:buBlip>
              <a:defRPr/>
            </a:pPr>
            <a:r>
              <a:rPr lang="en-US" altLang="en-US" sz="1400" dirty="0">
                <a:sym typeface="+mn-ea"/>
              </a:rPr>
              <a:t>R17 SON/MDT</a:t>
            </a:r>
            <a:endParaRPr lang="en-US" altLang="en-US" sz="1400" dirty="0">
              <a:sym typeface="+mn-ea"/>
            </a:endParaRPr>
          </a:p>
          <a:p>
            <a:pPr marL="0" marR="0" lvl="1" algn="l" rtl="0" fontAlgn="base" latinLnBrk="0">
              <a:lnSpc>
                <a:spcPct val="93000"/>
              </a:lnSpc>
              <a:spcBef>
                <a:spcPct val="15000"/>
              </a:spcBef>
              <a:spcAft>
                <a:spcPct val="15000"/>
              </a:spcAft>
              <a:buSzTx/>
              <a:buFontTx/>
              <a:buNone/>
              <a:defRPr/>
            </a:pPr>
            <a:r>
              <a:rPr lang="en-US" altLang="en-US" sz="1400" dirty="0">
                <a:sym typeface="+mn-ea"/>
              </a:rPr>
              <a:t>  - Update the procedural description of MIMO PRB usage reporting.</a:t>
            </a:r>
            <a:endParaRPr lang="en-US" altLang="en-US" sz="1400" dirty="0">
              <a:sym typeface="+mn-ea"/>
            </a:endParaRPr>
          </a:p>
          <a:p>
            <a:pPr marL="87630" marR="0" lvl="1" indent="-87630" algn="l" rtl="0" fontAlgn="base" latinLnBrk="0">
              <a:lnSpc>
                <a:spcPct val="93000"/>
              </a:lnSpc>
              <a:spcBef>
                <a:spcPct val="15000"/>
              </a:spcBef>
              <a:spcAft>
                <a:spcPct val="15000"/>
              </a:spcAft>
              <a:buSzTx/>
              <a:buFontTx/>
              <a:buBlip>
                <a:blip r:embed="rId1"/>
              </a:buBlip>
              <a:defRPr/>
            </a:pPr>
            <a:r>
              <a:rPr lang="en-US" altLang="en-US" sz="1400" dirty="0">
                <a:cs typeface="+mn-cs"/>
                <a:sym typeface="+mn-ea"/>
              </a:rPr>
              <a:t>R18 RedCap UE MBS</a:t>
            </a:r>
            <a:endParaRPr lang="en-US" altLang="en-US" sz="1400" dirty="0">
              <a:cs typeface="+mn-cs"/>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noProof="0" dirty="0">
                <a:ln>
                  <a:noFill/>
                </a:ln>
                <a:solidFill>
                  <a:srgbClr val="000000"/>
                </a:solidFill>
                <a:effectLst/>
                <a:uLnTx/>
                <a:uFillTx/>
                <a:ea typeface="+mn-ea"/>
                <a:cs typeface="+mn-ea"/>
                <a:sym typeface="+mn-ea"/>
              </a:rPr>
              <a:t>  - LS handling on </a:t>
            </a:r>
            <a:r>
              <a:rPr lang="en-US" altLang="zh-CN" sz="1400" noProof="0" dirty="0" err="1">
                <a:ln>
                  <a:noFill/>
                </a:ln>
                <a:solidFill>
                  <a:srgbClr val="000000"/>
                </a:solidFill>
                <a:effectLst/>
                <a:uLnTx/>
                <a:uFillTx/>
                <a:ea typeface="+mn-ea"/>
                <a:cs typeface="+mn-ea"/>
                <a:sym typeface="+mn-ea"/>
              </a:rPr>
              <a:t>RedCap</a:t>
            </a:r>
            <a:r>
              <a:rPr lang="en-US" altLang="zh-CN" sz="1400" noProof="0" dirty="0">
                <a:ln>
                  <a:noFill/>
                </a:ln>
                <a:solidFill>
                  <a:srgbClr val="000000"/>
                </a:solidFill>
                <a:effectLst/>
                <a:uLnTx/>
                <a:uFillTx/>
                <a:ea typeface="+mn-ea"/>
                <a:cs typeface="+mn-ea"/>
                <a:sym typeface="+mn-ea"/>
              </a:rPr>
              <a:t> UE MBS broadcast reception (i.e., separate FSA ID for </a:t>
            </a:r>
            <a:r>
              <a:rPr lang="en-US" altLang="zh-CN" sz="1400" noProof="0" dirty="0" err="1">
                <a:ln>
                  <a:noFill/>
                </a:ln>
                <a:solidFill>
                  <a:srgbClr val="000000"/>
                </a:solidFill>
                <a:effectLst/>
                <a:uLnTx/>
                <a:uFillTx/>
                <a:ea typeface="+mn-ea"/>
                <a:cs typeface="+mn-ea"/>
                <a:sym typeface="+mn-ea"/>
              </a:rPr>
              <a:t>RedCap</a:t>
            </a:r>
            <a:r>
              <a:rPr lang="en-US" altLang="zh-CN" sz="1400" noProof="0" dirty="0">
                <a:ln>
                  <a:noFill/>
                </a:ln>
                <a:solidFill>
                  <a:srgbClr val="000000"/>
                </a:solidFill>
                <a:effectLst/>
                <a:uLnTx/>
                <a:uFillTx/>
                <a:ea typeface="+mn-ea"/>
                <a:cs typeface="+mn-ea"/>
                <a:sym typeface="+mn-ea"/>
              </a:rPr>
              <a:t> UEs), and will provide RAN3 view based on RAN2 output.</a:t>
            </a:r>
            <a:endParaRPr kumimoji="0" lang="en-US" altLang="zh-CN" sz="1400" b="0" i="0" u="none" strike="noStrike" kern="0" cap="none" spc="0" normalizeH="0" baseline="0" noProof="0" dirty="0">
              <a:ln>
                <a:noFill/>
              </a:ln>
              <a:solidFill>
                <a:srgbClr val="000000"/>
              </a:solidFill>
              <a:effectLst/>
              <a:uLnTx/>
              <a:uFillTx/>
              <a:latin typeface="+mn-lt"/>
              <a:ea typeface="+mn-ea"/>
              <a:cs typeface="+mn-ea"/>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r>
              <a:rPr lang="en-US" altLang="zh-CN" sz="1400" noProof="0" dirty="0">
                <a:ln>
                  <a:noFill/>
                </a:ln>
                <a:solidFill>
                  <a:srgbClr val="000000"/>
                </a:solidFill>
                <a:effectLst/>
                <a:uLnTx/>
                <a:uFillTx/>
                <a:ea typeface="+mn-ea"/>
                <a:cs typeface="+mn-ea"/>
                <a:sym typeface="+mn-ea"/>
              </a:rPr>
              <a:t>IAB corrections:</a:t>
            </a:r>
            <a:endParaRPr kumimoji="0" lang="en-US" altLang="zh-CN" sz="1400" b="0" i="0" u="none" strike="noStrike" kern="0" cap="none" spc="0" normalizeH="0" baseline="0" noProof="0" dirty="0">
              <a:ln>
                <a:noFill/>
              </a:ln>
              <a:solidFill>
                <a:srgbClr val="000000"/>
              </a:solidFill>
              <a:effectLst/>
              <a:uLnTx/>
              <a:uFillTx/>
              <a:latin typeface="+mn-lt"/>
              <a:ea typeface="+mn-ea"/>
              <a:cs typeface="+mn-ea"/>
              <a:sym typeface="+mn-ea"/>
            </a:endParaRPr>
          </a:p>
          <a:p>
            <a:pPr marL="0" marR="0" lvl="1" algn="l" rtl="0" eaLnBrk="0" fontAlgn="base" latinLnBrk="0" hangingPunct="0">
              <a:lnSpc>
                <a:spcPct val="93000"/>
              </a:lnSpc>
              <a:spcBef>
                <a:spcPct val="15000"/>
              </a:spcBef>
              <a:spcAft>
                <a:spcPct val="15000"/>
              </a:spcAft>
              <a:buSzTx/>
              <a:buNone/>
              <a:defRPr/>
            </a:pPr>
            <a:r>
              <a:rPr lang="en-US" altLang="en-US" sz="1400" dirty="0">
                <a:cs typeface="+mn-ea"/>
                <a:sym typeface="+mn-ea"/>
              </a:rPr>
              <a:t>  - IAB Authorization Status IE is introduced in X2APSGNB ADDITION/MODIFICATION REQUEST, XnAP HANDOVER REQUEST and XnAP S-NODE ADDITION/MODIFICATION REQUEST  messages. </a:t>
            </a:r>
            <a:endParaRPr lang="en-US" altLang="en-US" sz="1400" dirty="0">
              <a:cs typeface="+mn-ea"/>
              <a:sym typeface="+mn-ea"/>
            </a:endParaRPr>
          </a:p>
          <a:p>
            <a:pPr marL="0" marR="0" lvl="1" algn="l" rtl="0" eaLnBrk="0" fontAlgn="base" latinLnBrk="0" hangingPunct="0">
              <a:lnSpc>
                <a:spcPct val="93000"/>
              </a:lnSpc>
              <a:spcBef>
                <a:spcPct val="15000"/>
              </a:spcBef>
              <a:spcAft>
                <a:spcPct val="15000"/>
              </a:spcAft>
              <a:buSzTx/>
              <a:buNone/>
              <a:defRPr/>
            </a:pPr>
            <a:r>
              <a:rPr lang="en-US" altLang="en-US" sz="1400" dirty="0">
                <a:cs typeface="+mn-ea"/>
                <a:sym typeface="+mn-ea"/>
              </a:rPr>
              <a:t>  - Add stage 2 clarification on the mapping between the IP addresses of the IAB-node and the BAP address(es) of the corresponding IAB-donor-DU(s) in 38.401 for OAM-based IP address allocation case. </a:t>
            </a:r>
            <a:endParaRPr lang="en-US" altLang="en-US" sz="1400" dirty="0">
              <a:cs typeface="+mn-ea"/>
              <a:sym typeface="+mn-ea"/>
            </a:endParaRPr>
          </a:p>
          <a:p>
            <a:pPr marL="87630" lvl="1" indent="-87630">
              <a:lnSpc>
                <a:spcPct val="93000"/>
              </a:lnSpc>
              <a:spcBef>
                <a:spcPct val="15000"/>
              </a:spcBef>
              <a:spcAft>
                <a:spcPct val="15000"/>
              </a:spcAft>
              <a:buClr>
                <a:srgbClr val="C00000"/>
              </a:buClr>
              <a:buSzPct val="100000"/>
              <a:buBlip>
                <a:blip r:embed="rId1"/>
              </a:buBlip>
              <a:defRPr/>
            </a:pPr>
            <a:r>
              <a:rPr lang="en-GB" altLang="zh-CN" sz="1400" dirty="0"/>
              <a:t>SDT </a:t>
            </a:r>
            <a:r>
              <a:rPr lang="en-US" altLang="zh-CN" sz="1400" dirty="0"/>
              <a:t>release</a:t>
            </a:r>
            <a:endParaRPr lang="en-GB" altLang="zh-CN" sz="1400" dirty="0"/>
          </a:p>
          <a:p>
            <a:pPr marL="0" indent="0">
              <a:lnSpc>
                <a:spcPct val="93000"/>
              </a:lnSpc>
              <a:spcBef>
                <a:spcPct val="15000"/>
              </a:spcBef>
              <a:spcAft>
                <a:spcPct val="15000"/>
              </a:spcAft>
              <a:buSzPct val="100000"/>
              <a:buNone/>
              <a:defRPr/>
            </a:pPr>
            <a:r>
              <a:rPr lang="en-GB" altLang="zh-CN" sz="1400" dirty="0">
                <a:cs typeface="+mn-ea"/>
                <a:sym typeface="+mn-ea"/>
              </a:rPr>
              <a:t> </a:t>
            </a:r>
            <a:r>
              <a:rPr lang="en-US" altLang="en-GB" sz="1400" dirty="0">
                <a:cs typeface="+mn-ea"/>
                <a:sym typeface="+mn-ea"/>
              </a:rPr>
              <a:t> </a:t>
            </a:r>
            <a:r>
              <a:rPr lang="en-GB" altLang="zh-CN" sz="1400" dirty="0">
                <a:cs typeface="+mn-ea"/>
                <a:sym typeface="+mn-ea"/>
              </a:rPr>
              <a:t>- </a:t>
            </a:r>
            <a:r>
              <a:rPr lang="en-GB" altLang="zh-CN" sz="1400" dirty="0">
                <a:cs typeface="+mn-ea"/>
              </a:rPr>
              <a:t>Align with RAN2 solution in stage2 specs in the next meeting.</a:t>
            </a:r>
            <a:endParaRPr lang="en-GB" altLang="zh-CN" sz="1400" dirty="0">
              <a:cs typeface="+mn-ea"/>
            </a:endParaRPr>
          </a:p>
          <a:p>
            <a:pPr marL="0" indent="0">
              <a:lnSpc>
                <a:spcPct val="93000"/>
              </a:lnSpc>
              <a:spcBef>
                <a:spcPct val="15000"/>
              </a:spcBef>
              <a:spcAft>
                <a:spcPct val="15000"/>
              </a:spcAft>
              <a:buSzPct val="100000"/>
              <a:buNone/>
              <a:defRPr/>
            </a:pPr>
            <a:r>
              <a:rPr lang="en-US" altLang="en-GB" sz="1400" dirty="0">
                <a:cs typeface="+mn-ea"/>
                <a:sym typeface="+mn-ea"/>
              </a:rPr>
              <a:t> </a:t>
            </a:r>
            <a:r>
              <a:rPr lang="en-GB" altLang="zh-CN" sz="1400" dirty="0">
                <a:cs typeface="+mn-ea"/>
                <a:sym typeface="+mn-ea"/>
              </a:rPr>
              <a:t> - </a:t>
            </a:r>
            <a:r>
              <a:rPr lang="en-GB" altLang="zh-CN" sz="1400" dirty="0">
                <a:cs typeface="+mn-ea"/>
              </a:rPr>
              <a:t>Agree with network based solution in the next meeting, unless the showstopper is found for network solution.</a:t>
            </a:r>
            <a:endParaRPr lang="en-GB" altLang="zh-CN" sz="1400" dirty="0">
              <a:cs typeface="+mn-ea"/>
            </a:endParaRPr>
          </a:p>
          <a:p>
            <a:pPr marL="0" marR="0" lvl="1" algn="l" rtl="0" eaLnBrk="0" fontAlgn="base" latinLnBrk="0" hangingPunct="0">
              <a:lnSpc>
                <a:spcPct val="93000"/>
              </a:lnSpc>
              <a:spcBef>
                <a:spcPct val="15000"/>
              </a:spcBef>
              <a:spcAft>
                <a:spcPct val="15000"/>
              </a:spcAft>
              <a:buSzTx/>
              <a:buNone/>
              <a:defRPr/>
            </a:pPr>
            <a:endParaRPr lang="en-US" altLang="en-US" sz="1400" dirty="0">
              <a:cs typeface="+mn-ea"/>
              <a:sym typeface="+mn-ea"/>
            </a:endParaRPr>
          </a:p>
          <a:p>
            <a:pPr marL="0" marR="0" lvl="1" algn="l" rtl="0" fontAlgn="base" latinLnBrk="0">
              <a:lnSpc>
                <a:spcPct val="93000"/>
              </a:lnSpc>
              <a:spcBef>
                <a:spcPct val="15000"/>
              </a:spcBef>
              <a:spcAft>
                <a:spcPct val="15000"/>
              </a:spcAft>
              <a:buSzTx/>
              <a:buFontTx/>
              <a:buNone/>
              <a:defRPr/>
            </a:pPr>
            <a:endParaRPr lang="en-US" altLang="en-US" sz="1400" noProof="0" dirty="0">
              <a:ln>
                <a:noFill/>
              </a:ln>
              <a:effectLst/>
              <a:uLnTx/>
              <a:uFillTx/>
              <a:cs typeface="+mn-cs"/>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568055"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endParaRPr>
          </a:p>
          <a:p>
            <a:pPr marL="87630" indent="-87630">
              <a:lnSpc>
                <a:spcPct val="93000"/>
              </a:lnSpc>
              <a:spcBef>
                <a:spcPct val="15000"/>
              </a:spcBef>
              <a:spcAft>
                <a:spcPct val="15000"/>
              </a:spcAft>
              <a:defRPr/>
            </a:pPr>
            <a:r>
              <a:rPr lang="en-US" altLang="en-US" sz="1400" dirty="0">
                <a:sym typeface="+mn-ea"/>
              </a:rPr>
              <a:t>NTN Mobility Restrictions</a:t>
            </a:r>
            <a:endParaRPr lang="en-US" altLang="en-US" sz="1400" dirty="0">
              <a:sym typeface="+mn-ea"/>
            </a:endParaRPr>
          </a:p>
          <a:p>
            <a:pPr marL="0" indent="0">
              <a:lnSpc>
                <a:spcPct val="93000"/>
              </a:lnSpc>
              <a:spcBef>
                <a:spcPct val="15000"/>
              </a:spcBef>
              <a:spcAft>
                <a:spcPct val="15000"/>
              </a:spcAft>
              <a:buNone/>
              <a:defRPr/>
            </a:pPr>
            <a:r>
              <a:rPr lang="en-US" altLang="en-US" sz="1400" dirty="0">
                <a:sym typeface="+mn-ea"/>
              </a:rPr>
              <a:t>   - For RAT restriction information, add 4 codepoints to S1AP and X2AP (NR-LEO, NR-MEO, NR-GEO, NR-OTHERSAT), and 4 codepoints to NGAP and XnAP (e-UTRA-LEO, e-UTRA-MEO, e-UTRA-GEO, e-UTRA-OTHERSAT)</a:t>
            </a:r>
            <a:endParaRPr lang="en-US" altLang="en-US" sz="1400" dirty="0">
              <a:sym typeface="+mn-ea"/>
            </a:endParaRPr>
          </a:p>
          <a:p>
            <a:pPr marL="87630" marR="0" lvl="1" indent="-87630" algn="l" rtl="0" fontAlgn="base" latinLnBrk="0">
              <a:lnSpc>
                <a:spcPct val="93000"/>
              </a:lnSpc>
              <a:spcBef>
                <a:spcPct val="15000"/>
              </a:spcBef>
              <a:spcAft>
                <a:spcPct val="15000"/>
              </a:spcAft>
              <a:buSzTx/>
              <a:buFontTx/>
              <a:buBlip>
                <a:blip r:embed="rId1"/>
              </a:buBlip>
              <a:defRPr/>
            </a:pPr>
            <a:r>
              <a:rPr lang="en-US" altLang="en-US" sz="1400" dirty="0">
                <a:cs typeface="+mn-cs"/>
                <a:sym typeface="+mn-ea"/>
              </a:rPr>
              <a:t>N3IWF</a:t>
            </a:r>
            <a:endParaRPr lang="en-US" altLang="en-US" sz="1400" dirty="0">
              <a:cs typeface="+mn-cs"/>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US" altLang="zh-CN" sz="1400" noProof="0" dirty="0">
                <a:ln>
                  <a:noFill/>
                </a:ln>
                <a:solidFill>
                  <a:srgbClr val="000000"/>
                </a:solidFill>
                <a:effectLst/>
                <a:uLnTx/>
                <a:uFillTx/>
                <a:ea typeface="+mn-ea"/>
                <a:cs typeface="+mn-ea"/>
                <a:sym typeface="+mn-ea"/>
              </a:rPr>
              <a:t>   - Introduce Trace functionality in </a:t>
            </a:r>
            <a:r>
              <a:rPr lang="en-US" altLang="zh-CN" sz="1400" noProof="0" dirty="0" err="1">
                <a:ln>
                  <a:noFill/>
                </a:ln>
                <a:solidFill>
                  <a:srgbClr val="000000"/>
                </a:solidFill>
                <a:effectLst/>
                <a:uLnTx/>
                <a:uFillTx/>
                <a:ea typeface="+mn-ea"/>
                <a:cs typeface="+mn-ea"/>
                <a:sym typeface="+mn-ea"/>
              </a:rPr>
              <a:t>N3IWF</a:t>
            </a:r>
            <a:r>
              <a:rPr lang="en-US" altLang="zh-CN" sz="1400" noProof="0" dirty="0">
                <a:ln>
                  <a:noFill/>
                </a:ln>
                <a:solidFill>
                  <a:srgbClr val="000000"/>
                </a:solidFill>
                <a:effectLst/>
                <a:uLnTx/>
                <a:uFillTx/>
                <a:ea typeface="+mn-ea"/>
                <a:cs typeface="+mn-ea"/>
                <a:sym typeface="+mn-ea"/>
              </a:rPr>
              <a:t> for non-3GPP access scenarios in TS </a:t>
            </a:r>
            <a:r>
              <a:rPr lang="en-US" altLang="zh-CN" sz="1400" noProof="0">
                <a:ln>
                  <a:noFill/>
                </a:ln>
                <a:solidFill>
                  <a:srgbClr val="000000"/>
                </a:solidFill>
                <a:effectLst/>
                <a:uLnTx/>
                <a:uFillTx/>
                <a:ea typeface="+mn-ea"/>
                <a:cs typeface="+mn-ea"/>
                <a:sym typeface="+mn-ea"/>
              </a:rPr>
              <a:t>29.413.</a:t>
            </a:r>
            <a:endParaRPr lang="en-US" altLang="zh-CN" sz="1400" noProof="0" dirty="0">
              <a:ln>
                <a:noFill/>
              </a:ln>
              <a:solidFill>
                <a:srgbClr val="000000"/>
              </a:solidFill>
              <a:effectLst/>
              <a:uLnTx/>
              <a:uFillTx/>
              <a:ea typeface="+mn-ea"/>
              <a:cs typeface="+mn-ea"/>
              <a:sym typeface="+mn-ea"/>
            </a:endParaRPr>
          </a:p>
          <a:p>
            <a:pPr marL="87630" indent="-87630">
              <a:lnSpc>
                <a:spcPct val="93000"/>
              </a:lnSpc>
              <a:spcBef>
                <a:spcPct val="15000"/>
              </a:spcBef>
              <a:spcAft>
                <a:spcPct val="15000"/>
              </a:spcAft>
              <a:defRPr/>
            </a:pPr>
            <a:r>
              <a:rPr lang="en-US" altLang="en-US" sz="1400" dirty="0">
                <a:sym typeface="+mn-ea"/>
              </a:rPr>
              <a:t>Positioning Corrections</a:t>
            </a:r>
            <a:r>
              <a:rPr lang="en-US" altLang="en-US" sz="1400" dirty="0">
                <a:cs typeface="+mn-ea"/>
                <a:sym typeface="+mn-ea"/>
              </a:rPr>
              <a:t>:</a:t>
            </a:r>
            <a:endParaRPr lang="en-US" altLang="en-US" sz="1000" dirty="0">
              <a:cs typeface="+mn-ea"/>
              <a:sym typeface="+mn-ea"/>
            </a:endParaRPr>
          </a:p>
          <a:p>
            <a:pPr marL="0" indent="0">
              <a:lnSpc>
                <a:spcPct val="93000"/>
              </a:lnSpc>
              <a:spcBef>
                <a:spcPct val="15000"/>
              </a:spcBef>
              <a:spcAft>
                <a:spcPct val="15000"/>
              </a:spcAft>
              <a:buNone/>
              <a:defRPr/>
            </a:pPr>
            <a:r>
              <a:rPr lang="en-US" altLang="en-US" sz="1400" dirty="0">
                <a:sym typeface="+mn-ea"/>
              </a:rPr>
              <a:t>   - Correct the </a:t>
            </a:r>
            <a:r>
              <a:rPr lang="en-US" altLang="en-US" sz="1400" dirty="0" err="1">
                <a:sym typeface="+mn-ea"/>
              </a:rPr>
              <a:t>ASN.1</a:t>
            </a:r>
            <a:r>
              <a:rPr lang="en-US" altLang="en-US" sz="1400" dirty="0">
                <a:sym typeface="+mn-ea"/>
              </a:rPr>
              <a:t> according to the tabular, add the presence Optional for the NR PRS Azimuth fine IE, the NR PRS Elevation IE and the NR PRS Elevation fine IE.</a:t>
            </a:r>
            <a:endParaRPr lang="en-US" altLang="en-US" sz="1400" dirty="0">
              <a:sym typeface="+mn-ea"/>
            </a:endParaRPr>
          </a:p>
          <a:p>
            <a:pPr marL="0" indent="0">
              <a:lnSpc>
                <a:spcPct val="93000"/>
              </a:lnSpc>
              <a:spcBef>
                <a:spcPct val="15000"/>
              </a:spcBef>
              <a:spcAft>
                <a:spcPct val="15000"/>
              </a:spcAft>
              <a:buNone/>
              <a:defRPr/>
            </a:pPr>
            <a:r>
              <a:rPr lang="en-US" altLang="en-US" sz="1400" dirty="0">
                <a:sym typeface="+mn-ea"/>
              </a:rPr>
              <a:t>   - Support for NR UE Rx-Tx time difference for NR UL E-CID measurement reporting.</a:t>
            </a:r>
            <a:endParaRPr lang="en-US" altLang="en-US" sz="14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zh-CN" sz="1400" noProof="0" dirty="0">
              <a:ln>
                <a:noFill/>
              </a:ln>
              <a:solidFill>
                <a:srgbClr val="000000"/>
              </a:solidFill>
              <a:effectLst/>
              <a:uLnTx/>
              <a:uFillTx/>
              <a:ea typeface="+mn-ea"/>
              <a:cs typeface="+mn-ea"/>
              <a:sym typeface="+mn-ea"/>
            </a:endParaRPr>
          </a:p>
          <a:p>
            <a:pPr marL="0" marR="0" lvl="1" algn="l" rtl="0" eaLnBrk="0" fontAlgn="base" latinLnBrk="0" hangingPunct="0">
              <a:lnSpc>
                <a:spcPct val="93000"/>
              </a:lnSpc>
              <a:spcBef>
                <a:spcPct val="15000"/>
              </a:spcBef>
              <a:spcAft>
                <a:spcPct val="15000"/>
              </a:spcAft>
              <a:buSzTx/>
              <a:buNone/>
              <a:defRPr/>
            </a:pPr>
            <a:endParaRPr lang="en-US" altLang="en-US" sz="1400" dirty="0">
              <a:cs typeface="+mn-ea"/>
              <a:sym typeface="+mn-ea"/>
            </a:endParaRPr>
          </a:p>
          <a:p>
            <a:pPr marL="0" marR="0" lvl="1" algn="l" rtl="0" fontAlgn="base" latinLnBrk="0">
              <a:lnSpc>
                <a:spcPct val="93000"/>
              </a:lnSpc>
              <a:spcBef>
                <a:spcPct val="15000"/>
              </a:spcBef>
              <a:spcAft>
                <a:spcPct val="15000"/>
              </a:spcAft>
              <a:buSzTx/>
              <a:buFontTx/>
              <a:buNone/>
              <a:defRPr/>
            </a:pPr>
            <a:endParaRPr lang="en-US" altLang="en-US" sz="1400" noProof="0" dirty="0">
              <a:ln>
                <a:noFill/>
              </a:ln>
              <a:effectLst/>
              <a:uLnTx/>
              <a:uFillTx/>
              <a:cs typeface="+mn-cs"/>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altLang="en-US" sz="14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all the support during the meeting!</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kind support!</a:t>
            </a:r>
            <a:endParaRPr lang="en-US" altLang="fr-FR" sz="1800" dirty="0"/>
          </a:p>
          <a:p>
            <a:pPr>
              <a:lnSpc>
                <a:spcPct val="80000"/>
              </a:lnSpc>
              <a:buClrTx/>
              <a:buBlip>
                <a:blip r:embed="rId1"/>
              </a:buBlip>
            </a:pPr>
            <a:r>
              <a:rPr lang="en-US" altLang="fr-FR" sz="2100" dirty="0"/>
              <a:t>Hongzhuo, Georg, Man, Mingzeng, Jiancheng...</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on moderating some tough email discussions and good support!</a:t>
            </a:r>
            <a:endParaRPr lang="en-US" altLang="fr-FR" sz="1800" dirty="0"/>
          </a:p>
          <a:p>
            <a:pPr>
              <a:lnSpc>
                <a:spcPct val="80000"/>
              </a:lnSpc>
              <a:buClrTx/>
              <a:buBlip>
                <a:blip r:embed="rId1"/>
              </a:buBlip>
            </a:pPr>
            <a:r>
              <a:rPr lang="en-US" altLang="fr-FR" sz="2100" dirty="0"/>
              <a:t>All Rapporteurs and moderators, especially </a:t>
            </a:r>
            <a:r>
              <a:rPr lang="en-US" altLang="fr-FR" sz="2100" dirty="0">
                <a:sym typeface="+mn-ea"/>
              </a:rPr>
              <a:t>Alex (XnAP), Henrik(F1AP), Sean(NGAP)...</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rapporteur updates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400" dirty="0">
                <a:latin typeface="Calibri" panose="020F0502020204030204" pitchFamily="34" charset="0"/>
              </a:rPr>
              <a:t>The total number of contributions around 700 for each RAN3 meeting is affordable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2" name="图片 1" descr="Number of contributions in last 6 RAN3 meetings (RAN3#123)"/>
          <p:cNvPicPr>
            <a:picLocks noChangeAspect="1"/>
          </p:cNvPicPr>
          <p:nvPr/>
        </p:nvPicPr>
        <p:blipFill>
          <a:blip r:embed="rId1"/>
          <a:stretch>
            <a:fillRect/>
          </a:stretch>
        </p:blipFill>
        <p:spPr>
          <a:xfrm>
            <a:off x="262255" y="1143000"/>
            <a:ext cx="8619490" cy="45720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3"/>
          <p:cNvPicPr>
            <a:picLocks noChangeAspect="1"/>
          </p:cNvPicPr>
          <p:nvPr/>
        </p:nvPicPr>
        <p:blipFill>
          <a:blip r:embed="rId1"/>
          <a:stretch>
            <a:fillRect/>
          </a:stretch>
        </p:blipFill>
        <p:spPr>
          <a:xfrm>
            <a:off x="841375" y="1353185"/>
            <a:ext cx="7461250" cy="4777105"/>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831850"/>
            <a:ext cx="8478838" cy="5651500"/>
          </a:xfrm>
        </p:spPr>
        <p:txBody>
          <a:bodyPr vert="horz" wrap="square" lIns="68580" tIns="34290" rIns="68580" bIns="34290" anchor="t" anchorCtr="0"/>
          <a:lstStyle/>
          <a:p>
            <a:pPr lvl="0"/>
            <a:r>
              <a:rPr lang="en-US" altLang="sv-SE" sz="1680" dirty="0">
                <a:sym typeface="+mn-ea"/>
              </a:rPr>
              <a:t>List of RAN3 CRs to RA</a:t>
            </a:r>
            <a:r>
              <a:rPr lang="en-US" altLang="sv-SE" sz="1680" dirty="0">
                <a:cs typeface="+mn-ea"/>
                <a:sym typeface="+mn-ea"/>
              </a:rPr>
              <a:t>N in </a:t>
            </a:r>
            <a:r>
              <a:rPr lang="en-US" altLang="sv-SE" sz="1680" dirty="0">
                <a:solidFill>
                  <a:srgbClr val="FF0000"/>
                </a:solidFill>
                <a:cs typeface="+mn-ea"/>
                <a:sym typeface="+mn-ea"/>
              </a:rPr>
              <a:t>RP-240009</a:t>
            </a:r>
            <a:r>
              <a:rPr lang="en-US" altLang="sv-SE" sz="1680" dirty="0">
                <a:cs typeface="+mn-ea"/>
                <a:sym typeface="+mn-ea"/>
              </a:rPr>
              <a:t>, which i</a:t>
            </a:r>
            <a:r>
              <a:rPr lang="en-US" altLang="sv-SE" sz="1680" dirty="0">
                <a:sym typeface="+mn-ea"/>
              </a:rPr>
              <a:t>ncludes:</a:t>
            </a:r>
            <a:endParaRPr lang="en-US" altLang="sv-SE" sz="1680" dirty="0">
              <a:solidFill>
                <a:srgbClr val="FF0000"/>
              </a:solidFill>
            </a:endParaRPr>
          </a:p>
          <a:p>
            <a:pPr lvl="1"/>
            <a:r>
              <a:rPr lang="en-US" altLang="sv-SE" sz="1680" dirty="0">
                <a:cs typeface="+mn-cs"/>
                <a:sym typeface="+mn-ea"/>
              </a:rPr>
              <a:t>202 CRs were agreed in Q1 for R18 WIs maintenance and TEI corrections. </a:t>
            </a:r>
            <a:endParaRPr lang="en-US" altLang="sv-SE" sz="1680" dirty="0">
              <a:cs typeface="+mn-cs"/>
            </a:endParaRPr>
          </a:p>
          <a:p>
            <a:pPr lvl="2"/>
            <a:r>
              <a:rPr lang="en-US" altLang="sv-SE" sz="1680" dirty="0">
                <a:cs typeface="+mn-cs"/>
                <a:sym typeface="+mn-ea"/>
              </a:rPr>
              <a:t>3 Rel-15: 3 Cat.F CRs</a:t>
            </a:r>
            <a:endParaRPr lang="en-US" altLang="sv-SE" sz="1680" dirty="0">
              <a:cs typeface="+mn-cs"/>
            </a:endParaRPr>
          </a:p>
          <a:p>
            <a:pPr lvl="2"/>
            <a:r>
              <a:rPr lang="en-US" altLang="sv-SE" sz="1680" dirty="0">
                <a:cs typeface="+mn-cs"/>
                <a:sym typeface="+mn-ea"/>
              </a:rPr>
              <a:t>10 Rel-16: 8 Cat.F CRs, 2 Cat.A CRs</a:t>
            </a:r>
            <a:endParaRPr lang="en-US" altLang="sv-SE" sz="1680" dirty="0">
              <a:cs typeface="+mn-cs"/>
            </a:endParaRPr>
          </a:p>
          <a:p>
            <a:pPr lvl="2"/>
            <a:r>
              <a:rPr lang="en-US" altLang="sv-SE" sz="1680" dirty="0">
                <a:cs typeface="+mn-cs"/>
                <a:sym typeface="+mn-ea"/>
              </a:rPr>
              <a:t>26 Rel-17: 18 Cat.F CRs, 8 Cat.A CRs</a:t>
            </a:r>
            <a:endParaRPr lang="en-US" altLang="sv-SE" sz="1680" dirty="0">
              <a:cs typeface="+mn-cs"/>
              <a:sym typeface="+mn-ea"/>
            </a:endParaRPr>
          </a:p>
          <a:p>
            <a:pPr lvl="3"/>
            <a:r>
              <a:rPr lang="en-US" altLang="sv-SE" sz="1680" dirty="0">
                <a:cs typeface="+mn-cs"/>
                <a:sym typeface="+mn-ea"/>
              </a:rPr>
              <a:t>6 Non-Backwards-Compatible (NBC) CRs</a:t>
            </a:r>
            <a:endParaRPr lang="en-US" altLang="sv-SE" sz="1680" dirty="0">
              <a:cs typeface="+mn-cs"/>
            </a:endParaRPr>
          </a:p>
          <a:p>
            <a:pPr lvl="4"/>
            <a:r>
              <a:rPr lang="en-US" altLang="sv-SE" sz="1680" dirty="0">
                <a:cs typeface="+mn-cs"/>
                <a:sym typeface="+mn-ea"/>
              </a:rPr>
              <a:t>Rel-16: R3-240527(Cat.F)</a:t>
            </a:r>
            <a:endParaRPr lang="en-US" altLang="sv-SE" sz="1680" dirty="0">
              <a:cs typeface="+mn-cs"/>
              <a:sym typeface="+mn-ea"/>
            </a:endParaRPr>
          </a:p>
          <a:p>
            <a:pPr lvl="4"/>
            <a:r>
              <a:rPr lang="en-US" altLang="sv-SE" sz="1680" dirty="0">
                <a:cs typeface="+mn-cs"/>
                <a:sym typeface="+mn-ea"/>
              </a:rPr>
              <a:t>Rel-17: R3-240528(Cat.A), R3-240825(Cat.F)</a:t>
            </a:r>
            <a:endParaRPr lang="en-US" altLang="sv-SE" sz="1680" dirty="0">
              <a:cs typeface="+mn-cs"/>
              <a:sym typeface="+mn-ea"/>
            </a:endParaRPr>
          </a:p>
          <a:p>
            <a:pPr lvl="4"/>
            <a:r>
              <a:rPr lang="en-US" altLang="sv-SE" sz="1680" dirty="0">
                <a:cs typeface="+mn-cs"/>
                <a:sym typeface="+mn-ea"/>
              </a:rPr>
              <a:t>Rel-18: R3-240529(Cat.A), R3-240826(Cat.A), R3-240839(Cat.F)</a:t>
            </a:r>
            <a:endParaRPr lang="en-US" altLang="sv-SE" sz="1680" dirty="0">
              <a:cs typeface="+mn-cs"/>
              <a:sym typeface="+mn-ea"/>
            </a:endParaRPr>
          </a:p>
          <a:p>
            <a:pPr lvl="4"/>
            <a:r>
              <a:rPr lang="en-US" altLang="sv-SE" sz="1680" dirty="0">
                <a:cs typeface="+mn-cs"/>
                <a:sym typeface="+mn-ea"/>
              </a:rPr>
              <a:t>(</a:t>
            </a:r>
            <a:r>
              <a:rPr lang="en-US" altLang="sv-SE" sz="1680" dirty="0">
                <a:cs typeface="+mn-cs"/>
                <a:sym typeface="+mn-ea"/>
                <a:hlinkClick r:id="rId1"/>
              </a:rPr>
              <a:t>Here</a:t>
            </a:r>
            <a:r>
              <a:rPr lang="en-US" altLang="sv-SE" sz="1680" dirty="0">
                <a:cs typeface="+mn-cs"/>
                <a:sym typeface="+mn-ea"/>
              </a:rPr>
              <a:t> is how 3GPP works with NBC changes)</a:t>
            </a:r>
            <a:endParaRPr lang="en-US" altLang="sv-SE" sz="1680" dirty="0">
              <a:cs typeface="+mn-cs"/>
            </a:endParaRPr>
          </a:p>
          <a:p>
            <a:pPr lvl="2"/>
            <a:r>
              <a:rPr lang="en-US" altLang="sv-SE" sz="1680" dirty="0">
                <a:cs typeface="+mn-cs"/>
                <a:sym typeface="+mn-ea"/>
              </a:rPr>
              <a:t>111 CRs for Rel-18 WIs: 105 Cat.F CRs, 1 Cat.A CR, 5 Cat.B for positioning WI </a:t>
            </a:r>
            <a:endParaRPr lang="en-US" altLang="sv-SE" sz="1680" dirty="0">
              <a:cs typeface="+mn-cs"/>
            </a:endParaRPr>
          </a:p>
          <a:p>
            <a:pPr lvl="2"/>
            <a:r>
              <a:rPr lang="en-US" altLang="sv-SE" sz="1680" dirty="0">
                <a:cs typeface="+mn-cs"/>
                <a:sym typeface="+mn-ea"/>
              </a:rPr>
              <a:t>89(+1) Rel-18 TEI: 1 Cat.B CRs (+1 Cat.B CR for RAN2 spec.), 18 Cat.D CRs, 37 Cat.F CRs, 33 Cat.A CRs</a:t>
            </a:r>
            <a:endParaRPr lang="en-US" altLang="sv-SE" sz="1680" dirty="0">
              <a:cs typeface="+mn-cs"/>
            </a:endParaRPr>
          </a:p>
          <a:p>
            <a:pPr lvl="2"/>
            <a:r>
              <a:rPr lang="en-US" altLang="sv-SE" sz="1680" dirty="0">
                <a:cs typeface="+mn-cs"/>
                <a:sym typeface="+mn-ea"/>
              </a:rPr>
              <a:t>2 Cat.B TEI18 CRs with TEI identifier</a:t>
            </a:r>
            <a:endParaRPr lang="en-US" altLang="sv-SE" sz="1680" dirty="0">
              <a:cs typeface="+mn-cs"/>
              <a:sym typeface="+mn-ea"/>
            </a:endParaRPr>
          </a:p>
          <a:p>
            <a:pPr lvl="3"/>
            <a:r>
              <a:rPr lang="en-US" altLang="sv-SE" sz="1680" dirty="0">
                <a:cs typeface="+mn-cs"/>
                <a:sym typeface="+mn-ea"/>
              </a:rPr>
              <a:t>[2Rx_XR_Device] R3-241070, R3-241069 (draft CR for stage 2 TS38.300), impact on RAN2 (two set of CRs) and RAN4 (R4-2403890 was endorsed)</a:t>
            </a:r>
            <a:endParaRPr lang="en-US" altLang="sv-SE" sz="1680" dirty="0">
              <a:cs typeface="+mn-cs"/>
              <a:sym typeface="+mn-ea"/>
            </a:endParaRPr>
          </a:p>
          <a:p>
            <a:pPr lvl="1"/>
            <a:r>
              <a:rPr lang="en-US" altLang="sv-SE" sz="1680" dirty="0">
                <a:cs typeface="+mn-cs"/>
                <a:sym typeface="+mn-ea"/>
              </a:rPr>
              <a:t>29 endorsed draftCRs to RAN2 specs. </a:t>
            </a:r>
            <a:endParaRPr lang="en-US" altLang="sv-SE" sz="1680" dirty="0">
              <a:cs typeface="+mn-cs"/>
              <a:sym typeface="+mn-ea"/>
            </a:endParaRPr>
          </a:p>
          <a:p>
            <a:pPr lvl="1"/>
            <a:r>
              <a:rPr lang="en-US" altLang="sv-SE" sz="1680" dirty="0">
                <a:solidFill>
                  <a:srgbClr val="FF0000"/>
                </a:solidFill>
                <a:cs typeface="+mn-cs"/>
              </a:rPr>
              <a:t>R3-241205</a:t>
            </a:r>
            <a:r>
              <a:rPr lang="en-US" altLang="sv-SE" sz="1680" dirty="0">
                <a:solidFill>
                  <a:srgbClr val="FF0000"/>
                </a:solidFill>
                <a:cs typeface="+mn-cs"/>
                <a:sym typeface="+mn-ea"/>
              </a:rPr>
              <a:t> triggered by LS from CT4 (R3-240006) with WI code: NR_newRAT-Core, TEI18 and Cat.F</a:t>
            </a:r>
            <a:endParaRPr lang="en-US" altLang="sv-SE" sz="1680" dirty="0">
              <a:solidFill>
                <a:srgbClr val="FF0000"/>
              </a:solidFill>
              <a:cs typeface="+mn-cs"/>
              <a:sym typeface="+mn-ea"/>
            </a:endParaRPr>
          </a:p>
          <a:p>
            <a:pPr lvl="1"/>
            <a:endParaRPr lang="en-US" altLang="sv-SE" sz="1620" dirty="0"/>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had three meeting rooms for main session (1) and offline discussion (2) which support 1-way remote access.  </a:t>
            </a:r>
            <a:endParaRPr lang="en-US" altLang="en-US" sz="2000" dirty="0">
              <a:cs typeface="+mn-ea"/>
              <a:sym typeface="+mn-ea"/>
            </a:endParaRPr>
          </a:p>
          <a:p>
            <a:r>
              <a:rPr lang="en-US" altLang="en-US" sz="2000" dirty="0">
                <a:cs typeface="+mn-ea"/>
                <a:sym typeface="+mn-ea"/>
              </a:rPr>
              <a:t>In general, the number of remote participants for main session is limited, less than 10. The audio device test for remote access needs to be performed before </a:t>
            </a:r>
            <a:r>
              <a:rPr lang="en-US" altLang="zh-CN" sz="2000" dirty="0">
                <a:cs typeface="+mn-ea"/>
                <a:sym typeface="+mn-ea"/>
              </a:rPr>
              <a:t>daily </a:t>
            </a:r>
            <a:r>
              <a:rPr lang="en-US" altLang="en-US" sz="2000" dirty="0">
                <a:cs typeface="+mn-ea"/>
                <a:sym typeface="+mn-ea"/>
              </a:rPr>
              <a:t>session starts.</a:t>
            </a:r>
            <a:endParaRPr lang="en-US" altLang="en-US" sz="2000" dirty="0">
              <a:cs typeface="+mn-ea"/>
              <a:sym typeface="+mn-ea"/>
            </a:endParaRPr>
          </a:p>
          <a:p>
            <a:r>
              <a:rPr lang="en-US" altLang="en-US" sz="2000" dirty="0">
                <a:cs typeface="+mn-ea"/>
                <a:sym typeface="+mn-ea"/>
              </a:rPr>
              <a:t>MCC and IT support during the meeting is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R18 Positioning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For </a:t>
            </a:r>
            <a:r>
              <a:rPr lang="en-US" altLang="zh-CN" sz="1400" dirty="0" err="1">
                <a:ea typeface="宋体" panose="02010600030101010101" pitchFamily="2" charset="-122"/>
                <a:cs typeface="Arial" panose="020B0604020202020204" pitchFamily="34" charset="0"/>
                <a:sym typeface="+mn-ea"/>
              </a:rPr>
              <a:t>LPHAP</a:t>
            </a:r>
            <a:r>
              <a:rPr lang="en-US" altLang="zh-CN" sz="1400" dirty="0">
                <a:ea typeface="宋体" panose="02010600030101010101" pitchFamily="2" charset="-122"/>
                <a:cs typeface="Arial" panose="020B0604020202020204" pitchFamily="34" charset="0"/>
                <a:sym typeface="+mn-ea"/>
              </a:rPr>
              <a:t>:</a:t>
            </a:r>
            <a:endParaRPr lang="en-US" altLang="zh-CN" sz="140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In POSITIONING INFORMATION REQUEST, combine the new added parameters in Requested SRS Transmission Characteristics IE to a new IE, e.g. Validity Area specific SRS Information.</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Add new IE in Positioning Information Request in </a:t>
            </a:r>
            <a:r>
              <a:rPr lang="en-US" altLang="zh-CN" sz="1260" dirty="0" err="1">
                <a:ea typeface="宋体" panose="02010600030101010101" pitchFamily="2" charset="-122"/>
                <a:cs typeface="Arial" panose="020B0604020202020204" pitchFamily="34" charset="0"/>
                <a:sym typeface="+mn-ea"/>
              </a:rPr>
              <a:t>NRPPa</a:t>
            </a:r>
            <a:r>
              <a:rPr lang="en-US" altLang="zh-CN" sz="1260" dirty="0">
                <a:ea typeface="宋体" panose="02010600030101010101" pitchFamily="2" charset="-122"/>
                <a:cs typeface="Arial" panose="020B0604020202020204" pitchFamily="34" charset="0"/>
                <a:sym typeface="+mn-ea"/>
              </a:rPr>
              <a:t>/</a:t>
            </a:r>
            <a:r>
              <a:rPr lang="en-US" altLang="zh-CN" sz="1260" dirty="0" err="1">
                <a:ea typeface="宋体" panose="02010600030101010101" pitchFamily="2" charset="-122"/>
                <a:cs typeface="Arial" panose="020B0604020202020204" pitchFamily="34" charset="0"/>
                <a:sym typeface="+mn-ea"/>
              </a:rPr>
              <a:t>F1AP</a:t>
            </a:r>
            <a:r>
              <a:rPr lang="en-US" altLang="zh-CN" sz="1260" dirty="0">
                <a:ea typeface="宋体" panose="02010600030101010101" pitchFamily="2" charset="-122"/>
                <a:cs typeface="Arial" panose="020B0604020202020204" pitchFamily="34" charset="0"/>
                <a:sym typeface="+mn-ea"/>
              </a:rPr>
              <a:t> to provide pre-configured SRS information (requested SRS transmission characteristics, including the VA), a new IE listed 16 SRS characteristics. </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Add a list of preconfigured SRS configuration, each of them is associated to a VA in Positioning Information Response in </a:t>
            </a:r>
            <a:r>
              <a:rPr lang="en-US" altLang="zh-CN" sz="1260" dirty="0" err="1">
                <a:ea typeface="宋体" panose="02010600030101010101" pitchFamily="2" charset="-122"/>
                <a:cs typeface="Arial" panose="020B0604020202020204" pitchFamily="34" charset="0"/>
                <a:sym typeface="+mn-ea"/>
              </a:rPr>
              <a:t>NRPPa</a:t>
            </a:r>
            <a:r>
              <a:rPr lang="en-US" altLang="zh-CN" sz="1260" dirty="0">
                <a:ea typeface="宋体" panose="02010600030101010101" pitchFamily="2" charset="-122"/>
                <a:cs typeface="Arial" panose="020B0604020202020204" pitchFamily="34" charset="0"/>
                <a:sym typeface="+mn-ea"/>
              </a:rPr>
              <a:t> and </a:t>
            </a:r>
            <a:r>
              <a:rPr lang="en-US" altLang="zh-CN" sz="1260" dirty="0" err="1">
                <a:ea typeface="宋体" panose="02010600030101010101" pitchFamily="2" charset="-122"/>
                <a:cs typeface="Arial" panose="020B0604020202020204" pitchFamily="34" charset="0"/>
                <a:sym typeface="+mn-ea"/>
              </a:rPr>
              <a:t>F1AP</a:t>
            </a:r>
            <a:r>
              <a:rPr lang="en-US" altLang="zh-CN" sz="1260" dirty="0">
                <a:ea typeface="宋体" panose="02010600030101010101" pitchFamily="2" charset="-122"/>
                <a:cs typeface="Arial" panose="020B0604020202020204" pitchFamily="34" charset="0"/>
                <a:sym typeface="+mn-ea"/>
              </a:rPr>
              <a:t>.</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Introduce SRS Reservation Notification in </a:t>
            </a:r>
            <a:r>
              <a:rPr lang="en-US" altLang="zh-CN" sz="1260" dirty="0" err="1">
                <a:ea typeface="宋体" panose="02010600030101010101" pitchFamily="2" charset="-122"/>
                <a:cs typeface="Arial" panose="020B0604020202020204" pitchFamily="34" charset="0"/>
                <a:sym typeface="+mn-ea"/>
              </a:rPr>
              <a:t>NRPPa</a:t>
            </a:r>
            <a:r>
              <a:rPr lang="en-US" altLang="zh-CN" sz="1260" dirty="0">
                <a:ea typeface="宋体" panose="02010600030101010101" pitchFamily="2" charset="-122"/>
                <a:cs typeface="Arial" panose="020B0604020202020204" pitchFamily="34" charset="0"/>
                <a:sym typeface="+mn-ea"/>
              </a:rPr>
              <a:t> and </a:t>
            </a:r>
            <a:r>
              <a:rPr lang="en-US" altLang="zh-CN" sz="1260" dirty="0" err="1">
                <a:ea typeface="宋体" panose="02010600030101010101" pitchFamily="2" charset="-122"/>
                <a:cs typeface="Arial" panose="020B0604020202020204" pitchFamily="34" charset="0"/>
                <a:sym typeface="+mn-ea"/>
              </a:rPr>
              <a:t>F1AP</a:t>
            </a:r>
            <a:r>
              <a:rPr lang="en-US" altLang="zh-CN" sz="1260" dirty="0">
                <a:ea typeface="宋体" panose="02010600030101010101" pitchFamily="2" charset="-122"/>
                <a:cs typeface="Arial" panose="020B0604020202020204" pitchFamily="34" charset="0"/>
                <a:sym typeface="+mn-ea"/>
              </a:rPr>
              <a:t>. Use the Requested SRS Transmission Characteristics IE instead of the SRS Config in SRS INFORMATION RESERVATION NOTIFICATION. </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For area-specific SRS allocation, the cell list of positioning validity area is signaled to </a:t>
            </a:r>
            <a:r>
              <a:rPr lang="en-US" altLang="zh-CN" sz="1260" dirty="0" err="1">
                <a:ea typeface="宋体" panose="02010600030101010101" pitchFamily="2" charset="-122"/>
                <a:cs typeface="Arial" panose="020B0604020202020204" pitchFamily="34" charset="0"/>
                <a:sym typeface="+mn-ea"/>
              </a:rPr>
              <a:t>gNB</a:t>
            </a:r>
            <a:r>
              <a:rPr lang="en-US" altLang="zh-CN" sz="1260" dirty="0">
                <a:ea typeface="宋体" panose="02010600030101010101" pitchFamily="2" charset="-122"/>
                <a:cs typeface="Arial" panose="020B0604020202020204" pitchFamily="34" charset="0"/>
                <a:sym typeface="+mn-ea"/>
              </a:rPr>
              <a:t>-DU in POSITIONING INFORMATION REQUEST. The cell list of positioning validity area is also provided to </a:t>
            </a:r>
            <a:r>
              <a:rPr lang="en-US" altLang="zh-CN" sz="1260" dirty="0" err="1">
                <a:ea typeface="宋体" panose="02010600030101010101" pitchFamily="2" charset="-122"/>
                <a:cs typeface="Arial" panose="020B0604020202020204" pitchFamily="34" charset="0"/>
                <a:sym typeface="+mn-ea"/>
              </a:rPr>
              <a:t>gNB</a:t>
            </a:r>
            <a:r>
              <a:rPr lang="en-US" altLang="zh-CN" sz="1260" dirty="0">
                <a:ea typeface="宋体" panose="02010600030101010101" pitchFamily="2" charset="-122"/>
                <a:cs typeface="Arial" panose="020B0604020202020204" pitchFamily="34" charset="0"/>
                <a:sym typeface="+mn-ea"/>
              </a:rPr>
              <a:t>-DU in </a:t>
            </a:r>
            <a:r>
              <a:rPr lang="en-US" altLang="zh-CN" sz="1260" dirty="0" err="1">
                <a:ea typeface="宋体" panose="02010600030101010101" pitchFamily="2" charset="-122"/>
                <a:cs typeface="Arial" panose="020B0604020202020204" pitchFamily="34" charset="0"/>
                <a:sym typeface="+mn-ea"/>
              </a:rPr>
              <a:t>F1AP</a:t>
            </a:r>
            <a:r>
              <a:rPr lang="en-US" altLang="zh-CN" sz="1260" dirty="0">
                <a:ea typeface="宋体" panose="02010600030101010101" pitchFamily="2" charset="-122"/>
                <a:cs typeface="Arial" panose="020B0604020202020204" pitchFamily="34" charset="0"/>
                <a:sym typeface="+mn-ea"/>
              </a:rPr>
              <a:t> SRS INFORMATION RESERVATION NOTIFICATION for the purpose of SRS reservation.</a:t>
            </a:r>
            <a:endParaRPr lang="en-US" altLang="zh-CN" sz="1260" dirty="0">
              <a:ea typeface="宋体" panose="02010600030101010101" pitchFamily="2" charset="-122"/>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For BW Aggregation:</a:t>
            </a:r>
            <a:endParaRPr lang="en-US" altLang="zh-CN" sz="140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Support new Reporting Granularity Factor {-3, -4, -5, -6} in addition to {-1, -2}.</a:t>
            </a:r>
            <a:endParaRPr lang="en-US" altLang="zh-CN" sz="1200" dirty="0">
              <a:ea typeface="宋体" panose="02010600030101010101" pitchFamily="2" charset="-122"/>
              <a:cs typeface="Arial" panose="020B0604020202020204" pitchFamily="34" charset="0"/>
              <a:sym typeface="+mn-ea"/>
            </a:endParaRPr>
          </a:p>
          <a:p>
            <a:pPr marL="87630" lvl="1" indent="-87630">
              <a:lnSpc>
                <a:spcPct val="93000"/>
              </a:lnSpc>
              <a:spcBef>
                <a:spcPct val="15000"/>
              </a:spcBef>
              <a:spcAft>
                <a:spcPct val="15000"/>
              </a:spcAft>
              <a:buBlip>
                <a:blip r:embed="rId1"/>
              </a:buBlip>
              <a:defRPr/>
            </a:pPr>
            <a:r>
              <a:rPr lang="en-US" altLang="zh-CN" sz="1400" dirty="0">
                <a:ea typeface="宋体" panose="02010600030101010101" pitchFamily="2" charset="-122"/>
                <a:cs typeface="Arial" panose="020B0604020202020204" pitchFamily="34" charset="0"/>
                <a:sym typeface="+mn-ea"/>
              </a:rPr>
              <a:t>For Redcap positioning:</a:t>
            </a:r>
            <a:endParaRPr lang="en-US" altLang="zh-CN" sz="140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Introduce a new Tx Hopping Configuration IE in the Positioning SRS Resource IE that is aligned with </a:t>
            </a:r>
            <a:r>
              <a:rPr lang="en-US" altLang="zh-CN" sz="1260" dirty="0" err="1">
                <a:ea typeface="宋体" panose="02010600030101010101" pitchFamily="2" charset="-122"/>
                <a:cs typeface="Arial" panose="020B0604020202020204" pitchFamily="34" charset="0"/>
                <a:sym typeface="+mn-ea"/>
              </a:rPr>
              <a:t>RRC</a:t>
            </a:r>
            <a:r>
              <a:rPr lang="en-US" altLang="zh-CN" sz="1260" dirty="0">
                <a:ea typeface="宋体" panose="02010600030101010101" pitchFamily="2" charset="-122"/>
                <a:cs typeface="Arial" panose="020B0604020202020204" pitchFamily="34" charset="0"/>
                <a:sym typeface="+mn-ea"/>
              </a:rPr>
              <a:t>.</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Introduce a new SRS Periodicity IE which can be reused within the Requested SRS Transmission Characteristics IE, Positioning SRS Resource IE, and Tx Hopping Configuration IE.</a:t>
            </a:r>
            <a:endParaRPr lang="en-US" altLang="zh-CN" sz="1260" dirty="0">
              <a:ea typeface="宋体" panose="02010600030101010101" pitchFamily="2" charset="-122"/>
              <a:cs typeface="Arial" panose="020B0604020202020204" pitchFamily="34" charset="0"/>
              <a:sym typeface="+mn-ea"/>
            </a:endParaRPr>
          </a:p>
          <a:p>
            <a:pPr marL="544830" lvl="2" indent="-87630">
              <a:lnSpc>
                <a:spcPct val="93000"/>
              </a:lnSpc>
              <a:spcBef>
                <a:spcPct val="15000"/>
              </a:spcBef>
              <a:spcAft>
                <a:spcPct val="15000"/>
              </a:spcAft>
              <a:buBlip>
                <a:blip r:embed="rId1"/>
              </a:buBlip>
              <a:defRPr/>
            </a:pPr>
            <a:r>
              <a:rPr lang="en-US" altLang="zh-CN" sz="1260" dirty="0">
                <a:ea typeface="宋体" panose="02010600030101010101" pitchFamily="2" charset="-122"/>
                <a:cs typeface="Arial" panose="020B0604020202020204" pitchFamily="34" charset="0"/>
                <a:sym typeface="+mn-ea"/>
              </a:rPr>
              <a:t>Add new IE in </a:t>
            </a:r>
            <a:r>
              <a:rPr lang="en-US" altLang="zh-CN" sz="1260" dirty="0" err="1">
                <a:ea typeface="宋体" panose="02010600030101010101" pitchFamily="2" charset="-122"/>
                <a:cs typeface="Arial" panose="020B0604020202020204" pitchFamily="34" charset="0"/>
                <a:sym typeface="+mn-ea"/>
              </a:rPr>
              <a:t>TRP</a:t>
            </a:r>
            <a:r>
              <a:rPr lang="en-US" altLang="zh-CN" sz="1260" dirty="0">
                <a:ea typeface="宋体" panose="02010600030101010101" pitchFamily="2" charset="-122"/>
                <a:cs typeface="Arial" panose="020B0604020202020204" pitchFamily="34" charset="0"/>
                <a:sym typeface="+mn-ea"/>
              </a:rPr>
              <a:t> Measurement Result to indicate either a single-hop or multi-hops measurement</a:t>
            </a:r>
            <a:endParaRPr lang="en-US" altLang="zh-CN" sz="14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sz="1400" b="1" u="sng" dirty="0">
              <a:ln>
                <a:noFill/>
              </a:ln>
              <a:effectLst/>
              <a:uLnTx/>
              <a:uFillTx/>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Other important info</a:t>
            </a:r>
            <a:endParaRPr lang="en-GB" sz="1400" b="1" u="sng" dirty="0">
              <a:ln>
                <a:noFill/>
              </a:ln>
              <a:effectLst/>
              <a:uLnTx/>
              <a:uFillTx/>
              <a:cs typeface="Arial" panose="020B0604020202020204" pitchFamily="34" charset="0"/>
              <a:sym typeface="+mn-ea"/>
            </a:endParaRPr>
          </a:p>
          <a:p>
            <a:pPr marL="87630" indent="-87630">
              <a:lnSpc>
                <a:spcPct val="93000"/>
              </a:lnSpc>
              <a:spcBef>
                <a:spcPct val="15000"/>
              </a:spcBef>
              <a:spcAft>
                <a:spcPct val="15000"/>
              </a:spcAft>
              <a:buSzPct val="100000"/>
              <a:defRPr/>
            </a:pPr>
            <a:r>
              <a:rPr lang="en-US" sz="1400" noProof="1">
                <a:solidFill>
                  <a:srgbClr val="FF0000"/>
                </a:solidFill>
                <a:ea typeface="宋体" panose="02010600030101010101" pitchFamily="2" charset="-122"/>
                <a:cs typeface="Arial" panose="020B0604020202020204" pitchFamily="34" charset="0"/>
              </a:rPr>
              <a:t>The R18 Positioning for NG-RAN WI is completed in RAN3.</a:t>
            </a:r>
            <a:endParaRPr lang="en-GB" sz="1400" noProof="1">
              <a:solidFill>
                <a:srgbClr val="FF0000"/>
              </a:solidFill>
              <a:ea typeface="宋体" panose="02010600030101010101" pitchFamily="2" charset="-122"/>
              <a:cs typeface="Arial" panose="020B0604020202020204" pitchFamily="34" charset="0"/>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Correction</a:t>
            </a:r>
            <a:endParaRPr lang="en-US" altLang="en-US" sz="3600" dirty="0"/>
          </a:p>
        </p:txBody>
      </p:sp>
      <p:sp>
        <p:nvSpPr>
          <p:cNvPr id="76803" name="Content Placeholder 2"/>
          <p:cNvSpPr>
            <a:spLocks noGrp="1"/>
          </p:cNvSpPr>
          <p:nvPr>
            <p:ph idx="1"/>
          </p:nvPr>
        </p:nvSpPr>
        <p:spPr>
          <a:xfrm>
            <a:off x="373380" y="742950"/>
            <a:ext cx="8388350" cy="550100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r>
              <a:rPr lang="en-US" altLang="zh-CN" sz="1400" dirty="0">
                <a:ea typeface="宋体" panose="02010600030101010101" pitchFamily="2" charset="-122"/>
                <a:cs typeface="Arial" panose="020B0604020202020204" pitchFamily="34" charset="0"/>
                <a:sym typeface="+mn-ea"/>
              </a:rPr>
              <a:t>For NPN:</a:t>
            </a:r>
            <a:endParaRPr lang="en-US" altLang="zh-CN" sz="1400"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165" dirty="0">
                <a:ea typeface="宋体" panose="02010600030101010101" pitchFamily="2" charset="-122"/>
                <a:cs typeface="Arial" panose="020B0604020202020204" pitchFamily="34" charset="0"/>
                <a:sym typeface="+mn-ea"/>
              </a:rPr>
              <a:t>Update description for PNI-NPN area scope in stage2 TS37.320.</a:t>
            </a:r>
            <a:endParaRPr lang="en-US" altLang="zh-CN" sz="1165" dirty="0">
              <a:ea typeface="宋体" panose="02010600030101010101" pitchFamily="2" charset="-122"/>
              <a:cs typeface="Arial" panose="020B0604020202020204" pitchFamily="34" charset="0"/>
              <a:sym typeface="+mn-ea"/>
            </a:endParaRPr>
          </a:p>
          <a:p>
            <a:pPr marL="544830" lvl="1" indent="-87630" algn="l">
              <a:lnSpc>
                <a:spcPct val="93000"/>
              </a:lnSpc>
              <a:spcBef>
                <a:spcPct val="15000"/>
              </a:spcBef>
              <a:spcAft>
                <a:spcPct val="15000"/>
              </a:spcAft>
              <a:buSzTx/>
              <a:buFontTx/>
              <a:buBlip>
                <a:blip r:embed="rId1"/>
              </a:buBlip>
              <a:defRPr/>
            </a:pPr>
            <a:r>
              <a:rPr lang="en-US" altLang="zh-CN" sz="1165" dirty="0">
                <a:ea typeface="宋体" panose="02010600030101010101" pitchFamily="2" charset="-122"/>
                <a:cs typeface="Arial" panose="020B0604020202020204" pitchFamily="34" charset="0"/>
                <a:sym typeface="+mn-ea"/>
              </a:rPr>
              <a:t>Add "M" Presence condition for PLMN ID IE in the choice of PNI-NPN Based MDT in Area Scope of MDT IE in tabular to align with ASN.1</a:t>
            </a:r>
            <a:endParaRPr lang="en-US" altLang="zh-CN" sz="1165"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SPR &amp; SHR</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Update description of SPR available indication, SN mobility information,“addition” for the terminology and section headers in TS37.340 and TS38.300.</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Change references for SN mobility information to TS37.340.</a:t>
            </a:r>
            <a:endParaRPr lang="en-US" altLang="zh-CN" sz="126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RACH</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To replace PSCellIdListNR with CellIdListNR in Semantics description part of PSCell List Container IE contained in ACCESS AND MOBILITY INDICATION message in XnAP.</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Added text that only NR report is forwarded in TS37.340.</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Correct the UE behavior after receiving SPR configuration from network and  Update the wording for collection of SN RA Reports in TS37.340.</a:t>
            </a:r>
            <a:endParaRPr lang="en-US" altLang="zh-CN" sz="126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NR-U</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Update description on MRO for NR-U in stage2 TS 38.300.</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Add procedural description on DL LBT failure handling in XnAP.</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Introduce the stage 2 and stage 3 description on DL LBT failure handliing for CU-DU split scenario in TS 38.401 and F1AP.</a:t>
            </a:r>
            <a:endParaRPr lang="en-US" altLang="zh-CN" sz="126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MRO</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Update description on CPAC Execution to wrong PSCell in stage2 TS37.340.</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Add semantics description on UE RLF Report Container in “Inter-system Mobility Failure for Voice Fallback”.</a:t>
            </a:r>
            <a:endParaRPr lang="en-US" altLang="zh-CN" sz="1260" dirty="0">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R18 SON/MDT Correction</a:t>
            </a:r>
            <a:endParaRPr lang="en-US" altLang="en-US" sz="3600" dirty="0"/>
          </a:p>
        </p:txBody>
      </p:sp>
      <p:sp>
        <p:nvSpPr>
          <p:cNvPr id="76803" name="Content Placeholder 2"/>
          <p:cNvSpPr>
            <a:spLocks noGrp="1"/>
          </p:cNvSpPr>
          <p:nvPr>
            <p:ph idx="1"/>
          </p:nvPr>
        </p:nvSpPr>
        <p:spPr>
          <a:xfrm>
            <a:off x="373380" y="742950"/>
            <a:ext cx="8388350" cy="550100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zh-CN" sz="126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r>
              <a:rPr lang="en-US" altLang="zh-CN" sz="1400" dirty="0">
                <a:ea typeface="宋体" panose="02010600030101010101" pitchFamily="2" charset="-122"/>
                <a:cs typeface="Arial" panose="020B0604020202020204" pitchFamily="34" charset="0"/>
                <a:sym typeface="+mn-ea"/>
              </a:rPr>
              <a:t>For ASN.1 checking:</a:t>
            </a:r>
            <a:endParaRPr lang="en-US" altLang="zh-CN" sz="140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Update the ASN.1 for PNI-NPN Based MDT is modified so that it is encoded as an extensible SEQUENCE like the other choice options in NGAP and XnAP.</a:t>
            </a:r>
            <a:endParaRPr lang="en-US" altLang="zh-CN" sz="1260" dirty="0">
              <a:ea typeface="宋体" panose="02010600030101010101" pitchFamily="2" charset="-122"/>
              <a:cs typeface="Arial" panose="020B0604020202020204" pitchFamily="34" charset="0"/>
              <a:sym typeface="+mn-ea"/>
            </a:endParaRPr>
          </a:p>
          <a:p>
            <a:pPr marL="544830" lvl="2" indent="-87630" algn="l">
              <a:lnSpc>
                <a:spcPct val="93000"/>
              </a:lnSpc>
              <a:spcBef>
                <a:spcPct val="15000"/>
              </a:spcBef>
              <a:spcAft>
                <a:spcPct val="15000"/>
              </a:spcAft>
              <a:buSzTx/>
              <a:buFontTx/>
              <a:buBlip>
                <a:blip r:embed="rId1"/>
              </a:buBlip>
              <a:defRPr/>
            </a:pPr>
            <a:r>
              <a:rPr lang="en-US" altLang="zh-CN" sz="1260" dirty="0">
                <a:ea typeface="宋体" panose="02010600030101010101" pitchFamily="2" charset="-122"/>
                <a:cs typeface="Arial" panose="020B0604020202020204" pitchFamily="34" charset="0"/>
                <a:sym typeface="+mn-ea"/>
              </a:rPr>
              <a:t>Add transaction ID in the RACH INDICATION message in F1AP.</a:t>
            </a:r>
            <a:endParaRPr lang="en-US" altLang="zh-CN" sz="1260" dirty="0">
              <a:ea typeface="宋体" panose="02010600030101010101" pitchFamily="2" charset="-122"/>
              <a:cs typeface="Arial" panose="020B0604020202020204" pitchFamily="34" charset="0"/>
              <a:sym typeface="+mn-ea"/>
            </a:endParaRPr>
          </a:p>
          <a:p>
            <a:pPr marL="87630" lvl="1" indent="-87630" algn="l">
              <a:lnSpc>
                <a:spcPct val="93000"/>
              </a:lnSpc>
              <a:spcBef>
                <a:spcPct val="15000"/>
              </a:spcBef>
              <a:spcAft>
                <a:spcPct val="15000"/>
              </a:spcAft>
              <a:buSzTx/>
              <a:buFontTx/>
              <a:buBlip>
                <a:blip r:embed="rId1"/>
              </a:buBlip>
              <a:defRPr/>
            </a:pPr>
            <a:endParaRPr lang="en-US" altLang="zh-CN" sz="14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400" u="sng" dirty="0">
                <a:cs typeface="Arial" panose="020B0604020202020204" pitchFamily="34" charset="0"/>
                <a:sym typeface="+mn-ea"/>
              </a:rPr>
              <a:t>N/A</a:t>
            </a:r>
            <a:endParaRPr lang="en-GB" altLang="zh-CN" sz="1400" u="sng" noProof="1">
              <a:cs typeface="Arial" panose="020B0604020202020204" pitchFamily="34" charset="0"/>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400" u="sng" noProof="1">
              <a:ln>
                <a:noFill/>
              </a:ln>
              <a:effectLst/>
              <a:uLnTx/>
              <a:uFillTx/>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18287</Words>
  <Application>WPS 演示</Application>
  <PresentationFormat>全屏显示(4:3)</PresentationFormat>
  <Paragraphs>476</Paragraphs>
  <Slides>26</Slides>
  <Notes>25</Notes>
  <HiddenSlides>0</HiddenSlides>
  <MMClips>0</MMClips>
  <ScaleCrop>false</ScaleCrop>
  <HeadingPairs>
    <vt:vector size="6" baseType="variant">
      <vt:variant>
        <vt:lpstr>已用的字体</vt:lpstr>
      </vt:variant>
      <vt:variant>
        <vt:i4>8</vt:i4>
      </vt:variant>
      <vt:variant>
        <vt:lpstr>主题</vt:lpstr>
      </vt:variant>
      <vt:variant>
        <vt:i4>3</vt:i4>
      </vt:variant>
      <vt:variant>
        <vt:lpstr>幻灯片标题</vt:lpstr>
      </vt:variant>
      <vt:variant>
        <vt:i4>26</vt:i4>
      </vt:variant>
    </vt:vector>
  </HeadingPairs>
  <TitlesOfParts>
    <vt:vector size="37" baseType="lpstr">
      <vt:lpstr>Arial</vt:lpstr>
      <vt:lpstr>宋体</vt:lpstr>
      <vt:lpstr>Wingdings</vt:lpstr>
      <vt:lpstr>Calibri</vt:lpstr>
      <vt:lpstr>MS PGothic</vt:lpstr>
      <vt:lpstr>Times New Roman</vt:lpstr>
      <vt:lpstr>微软雅黑</vt:lpstr>
      <vt:lpstr>Arial Unicode MS</vt:lpstr>
      <vt:lpstr>3gpp</vt:lpstr>
      <vt:lpstr>1_3gpp</vt:lpstr>
      <vt:lpstr>2_3gpp</vt:lpstr>
      <vt:lpstr>  </vt:lpstr>
      <vt:lpstr>Executive Summary</vt:lpstr>
      <vt:lpstr>Tdoc submitted to RAN3</vt:lpstr>
      <vt:lpstr>Tdocs for each Topic</vt:lpstr>
      <vt:lpstr>RAN3 CRs to RAN</vt:lpstr>
      <vt:lpstr>Experience for GTW Usage in f2f meeting</vt:lpstr>
      <vt:lpstr>R18 Positioning WI</vt:lpstr>
      <vt:lpstr>R18 SON/MDT Correction</vt:lpstr>
      <vt:lpstr>R18 SON/MDT Correction</vt:lpstr>
      <vt:lpstr>R18 QoE Correction</vt:lpstr>
      <vt:lpstr>R18 AI RAN Correction</vt:lpstr>
      <vt:lpstr>   R18 mobile IAB Correction </vt:lpstr>
      <vt:lpstr>PowerPoint 演示文稿</vt:lpstr>
      <vt:lpstr>R18 MBS Correction</vt:lpstr>
      <vt:lpstr>R18 Sidelink Relay Correction</vt:lpstr>
      <vt:lpstr>R18 NR NTN and IoT NTN Correction</vt:lpstr>
      <vt:lpstr>R18 NR XR Correction</vt:lpstr>
      <vt:lpstr>R18 NR MT-SDT Correction</vt:lpstr>
      <vt:lpstr>R18 NR Redcap Enh. Correction</vt:lpstr>
      <vt:lpstr>R18 NR URLLC Correction</vt:lpstr>
      <vt:lpstr>R18 RAN Slicing Correction</vt:lpstr>
      <vt:lpstr>R18 Network ES Correction</vt:lpstr>
      <vt:lpstr>Other R18 WIs</vt:lpstr>
      <vt:lpstr>TEI Corrections</vt:lpstr>
      <vt:lpstr>TEI Corrections</vt:lpstr>
      <vt:lpstr>My Heartfelt 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1003</cp:revision>
  <cp:lastPrinted>2018-03-14T16:55:00Z</cp:lastPrinted>
  <dcterms:created xsi:type="dcterms:W3CDTF">2009-11-27T05:15:00Z</dcterms:created>
  <dcterms:modified xsi:type="dcterms:W3CDTF">2024-03-07T07:51:05Z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3EBDB98375524BCE956DF7D4BC1C869B</vt:lpwstr>
  </property>
</Properties>
</file>