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1" r:id="rId2"/>
    <p:sldMasterId id="2147484026" r:id="rId3"/>
  </p:sldMasterIdLst>
  <p:notesMasterIdLst>
    <p:notesMasterId r:id="rId7"/>
  </p:notesMasterIdLst>
  <p:handoutMasterIdLst>
    <p:handoutMasterId r:id="rId8"/>
  </p:handoutMasterIdLst>
  <p:sldIdLst>
    <p:sldId id="283" r:id="rId4"/>
    <p:sldId id="1504" r:id="rId5"/>
    <p:sldId id="2147471021" r:id="rId6"/>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 id="{E8D0D622-F6C6-F44A-B365-B4A5FF6195C2}">
          <p14:sldIdLst>
            <p14:sldId id="283"/>
          </p14:sldIdLst>
        </p14:section>
        <p14:section name="General" id="{17C670ED-A4D6-4502-8203-67C0E20568EB}">
          <p14:sldIdLst>
            <p14:sldId id="1504"/>
            <p14:sldId id="214747102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6" clrIdx="0">
    <p:extLst>
      <p:ext uri="{19B8F6BF-5375-455C-9EA6-DF929625EA0E}">
        <p15:presenceInfo xmlns:p15="http://schemas.microsoft.com/office/powerpoint/2012/main" userId="Huawei" providerId="None"/>
      </p:ext>
    </p:extLst>
  </p:cmAuthor>
  <p:cmAuthor id="2" name="Yan Cheng 2" initials="Yan Cheng" lastIdx="1" clrIdx="1">
    <p:extLst>
      <p:ext uri="{19B8F6BF-5375-455C-9EA6-DF929625EA0E}">
        <p15:presenceInfo xmlns:p15="http://schemas.microsoft.com/office/powerpoint/2012/main" userId="Yan Cheng 2" providerId="None"/>
      </p:ext>
    </p:extLst>
  </p:cmAuthor>
  <p:cmAuthor id="3" name="David mazzarese" initials="Dm" lastIdx="1" clrIdx="2">
    <p:extLst>
      <p:ext uri="{19B8F6BF-5375-455C-9EA6-DF929625EA0E}">
        <p15:presenceInfo xmlns:p15="http://schemas.microsoft.com/office/powerpoint/2012/main" userId="S-1-5-21-147214757-305610072-1517763936-888365" providerId="AD"/>
      </p:ext>
    </p:extLst>
  </p:cmAuthor>
  <p:cmAuthor id="4" name="Yi Wang" initials="WY" lastIdx="1" clrIdx="3">
    <p:extLst>
      <p:ext uri="{19B8F6BF-5375-455C-9EA6-DF929625EA0E}">
        <p15:presenceInfo xmlns:p15="http://schemas.microsoft.com/office/powerpoint/2012/main" userId="Yi W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0BB5"/>
    <a:srgbClr val="E9002F"/>
    <a:srgbClr val="B5B5B5"/>
    <a:srgbClr val="D4F1F5"/>
    <a:srgbClr val="FFFFFF"/>
    <a:srgbClr val="D0E8C4"/>
    <a:srgbClr val="DDDDDD"/>
    <a:srgbClr val="000000"/>
    <a:srgbClr val="595757"/>
    <a:srgbClr val="2218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39" autoAdjust="0"/>
    <p:restoredTop sz="96291"/>
  </p:normalViewPr>
  <p:slideViewPr>
    <p:cSldViewPr snapToGrid="0" snapToObjects="1">
      <p:cViewPr varScale="1">
        <p:scale>
          <a:sx n="101" d="100"/>
          <a:sy n="101" d="100"/>
        </p:scale>
        <p:origin x="96" y="23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4" d="100"/>
        <a:sy n="104"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12/15/2023</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12/15/2023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6908"/>
            <a:ext cx="10367249" cy="1362075"/>
          </a:xfrm>
        </p:spPr>
        <p:txBody>
          <a:bodyPr anchor="t"/>
          <a:lstStyle>
            <a:lvl1pPr algn="l">
              <a:defRPr sz="3994"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1997">
                <a:latin typeface="微软雅黑" panose="020B0503020204020204" pitchFamily="34" charset="-122"/>
                <a:ea typeface="微软雅黑" panose="020B0503020204020204" pitchFamily="34" charset="-122"/>
              </a:defRPr>
            </a:lvl1pPr>
            <a:lvl2pPr marL="456651" indent="0">
              <a:buNone/>
              <a:defRPr sz="1797"/>
            </a:lvl2pPr>
            <a:lvl3pPr marL="913303" indent="0">
              <a:buNone/>
              <a:defRPr sz="1597"/>
            </a:lvl3pPr>
            <a:lvl4pPr marL="1369955" indent="0">
              <a:buNone/>
              <a:defRPr sz="1397"/>
            </a:lvl4pPr>
            <a:lvl5pPr marL="1826606" indent="0">
              <a:buNone/>
              <a:defRPr sz="1397"/>
            </a:lvl5pPr>
            <a:lvl6pPr marL="2283258" indent="0">
              <a:buNone/>
              <a:defRPr sz="1397"/>
            </a:lvl6pPr>
            <a:lvl7pPr marL="2739910" indent="0">
              <a:buNone/>
              <a:defRPr sz="1397"/>
            </a:lvl7pPr>
            <a:lvl8pPr marL="3196561" indent="0">
              <a:buNone/>
              <a:defRPr sz="1397"/>
            </a:lvl8pPr>
            <a:lvl9pPr marL="3653213" indent="0">
              <a:buNone/>
              <a:defRPr sz="1397"/>
            </a:lvl9pPr>
          </a:lstStyle>
          <a:p>
            <a:pPr lvl="0"/>
            <a:r>
              <a:rPr lang="zh-CN" altLang="en-US" dirty="0"/>
              <a:t>单击此处编辑母版文本样式</a:t>
            </a:r>
          </a:p>
        </p:txBody>
      </p:sp>
    </p:spTree>
    <p:extLst>
      <p:ext uri="{BB962C8B-B14F-4D97-AF65-F5344CB8AC3E}">
        <p14:creationId xmlns:p14="http://schemas.microsoft.com/office/powerpoint/2010/main" val="1587714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a:p>
        </p:txBody>
      </p:sp>
      <p:sp>
        <p:nvSpPr>
          <p:cNvPr id="3" name="内容占位符 2"/>
          <p:cNvSpPr>
            <a:spLocks noGrp="1"/>
          </p:cNvSpPr>
          <p:nvPr>
            <p:ph sz="half" idx="1"/>
          </p:nvPr>
        </p:nvSpPr>
        <p:spPr>
          <a:xfrm>
            <a:off x="248869" y="1438836"/>
            <a:ext cx="5791220"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内容占位符 3"/>
          <p:cNvSpPr>
            <a:spLocks noGrp="1"/>
          </p:cNvSpPr>
          <p:nvPr>
            <p:ph sz="half" idx="2"/>
          </p:nvPr>
        </p:nvSpPr>
        <p:spPr>
          <a:xfrm>
            <a:off x="6295682" y="1438836"/>
            <a:ext cx="5494522"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740320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4146033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2817" y="273051"/>
            <a:ext cx="4012651" cy="863226"/>
          </a:xfrm>
        </p:spPr>
        <p:txBody>
          <a:bodyPr anchor="b"/>
          <a:lstStyle>
            <a:lvl1pPr algn="l">
              <a:defRPr sz="2397" b="1"/>
            </a:lvl1pPr>
          </a:lstStyle>
          <a:p>
            <a:r>
              <a:rPr lang="zh-CN" altLang="en-US" dirty="0"/>
              <a:t>单击此处编辑母版标题样式</a:t>
            </a:r>
            <a:endParaRPr lang="en-US" dirty="0"/>
          </a:p>
        </p:txBody>
      </p:sp>
      <p:sp>
        <p:nvSpPr>
          <p:cNvPr id="3" name="内容占位符 2"/>
          <p:cNvSpPr>
            <a:spLocks noGrp="1"/>
          </p:cNvSpPr>
          <p:nvPr>
            <p:ph idx="1"/>
          </p:nvPr>
        </p:nvSpPr>
        <p:spPr>
          <a:xfrm>
            <a:off x="4768599" y="273058"/>
            <a:ext cx="6818330" cy="5853113"/>
          </a:xfrm>
        </p:spPr>
        <p:txBody>
          <a:bodyPr/>
          <a:lstStyle>
            <a:lvl1pPr>
              <a:defRPr sz="3197"/>
            </a:lvl1pPr>
            <a:lvl2pPr>
              <a:defRPr sz="2797"/>
            </a:lvl2pPr>
            <a:lvl3pPr>
              <a:defRPr sz="2397"/>
            </a:lvl3pPr>
            <a:lvl4pPr>
              <a:defRPr sz="1997"/>
            </a:lvl4pPr>
            <a:lvl5pPr>
              <a:defRPr sz="1997"/>
            </a:lvl5pPr>
            <a:lvl6pPr>
              <a:defRPr sz="1997"/>
            </a:lvl6pPr>
            <a:lvl7pPr>
              <a:defRPr sz="1997"/>
            </a:lvl7pPr>
            <a:lvl8pPr>
              <a:defRPr sz="1997"/>
            </a:lvl8pPr>
            <a:lvl9pPr>
              <a:defRPr sz="199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609839" y="1435103"/>
            <a:ext cx="4012651" cy="4691063"/>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99732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0" y="4800600"/>
            <a:ext cx="7318058" cy="566738"/>
          </a:xfrm>
        </p:spPr>
        <p:txBody>
          <a:bodyPr anchor="b"/>
          <a:lstStyle>
            <a:lvl1pPr algn="l">
              <a:defRPr sz="1997" b="1"/>
            </a:lvl1pPr>
          </a:lstStyle>
          <a:p>
            <a:r>
              <a:rPr lang="zh-CN" altLang="en-US"/>
              <a:t>单击此处编辑母版标题样式</a:t>
            </a:r>
            <a:endParaRPr lang="en-US"/>
          </a:p>
        </p:txBody>
      </p:sp>
      <p:sp>
        <p:nvSpPr>
          <p:cNvPr id="3" name="图片占位符 2"/>
          <p:cNvSpPr>
            <a:spLocks noGrp="1"/>
          </p:cNvSpPr>
          <p:nvPr>
            <p:ph type="pic" idx="1"/>
          </p:nvPr>
        </p:nvSpPr>
        <p:spPr>
          <a:xfrm>
            <a:off x="2390650" y="612775"/>
            <a:ext cx="7318058" cy="4114800"/>
          </a:xfrm>
        </p:spPr>
        <p:txBody>
          <a:bodyPr/>
          <a:lstStyle>
            <a:lvl1pPr marL="0" indent="0">
              <a:buNone/>
              <a:defRPr sz="3197"/>
            </a:lvl1pPr>
            <a:lvl2pPr marL="456651" indent="0">
              <a:buNone/>
              <a:defRPr sz="2797"/>
            </a:lvl2pPr>
            <a:lvl3pPr marL="913303" indent="0">
              <a:buNone/>
              <a:defRPr sz="2397"/>
            </a:lvl3pPr>
            <a:lvl4pPr marL="1369955" indent="0">
              <a:buNone/>
              <a:defRPr sz="1997"/>
            </a:lvl4pPr>
            <a:lvl5pPr marL="1826606" indent="0">
              <a:buNone/>
              <a:defRPr sz="1997"/>
            </a:lvl5pPr>
            <a:lvl6pPr marL="2283258" indent="0">
              <a:buNone/>
              <a:defRPr sz="1997"/>
            </a:lvl6pPr>
            <a:lvl7pPr marL="2739910" indent="0">
              <a:buNone/>
              <a:defRPr sz="1997"/>
            </a:lvl7pPr>
            <a:lvl8pPr marL="3196561" indent="0">
              <a:buNone/>
              <a:defRPr sz="1997"/>
            </a:lvl8pPr>
            <a:lvl9pPr marL="3653213" indent="0">
              <a:buNone/>
              <a:defRPr sz="1997"/>
            </a:lvl9pPr>
          </a:lstStyle>
          <a:p>
            <a:endParaRPr lang="en-US"/>
          </a:p>
        </p:txBody>
      </p:sp>
      <p:sp>
        <p:nvSpPr>
          <p:cNvPr id="4" name="文本占位符 3"/>
          <p:cNvSpPr>
            <a:spLocks noGrp="1"/>
          </p:cNvSpPr>
          <p:nvPr>
            <p:ph type="body" sz="half" idx="2"/>
          </p:nvPr>
        </p:nvSpPr>
        <p:spPr>
          <a:xfrm>
            <a:off x="2390650" y="5367338"/>
            <a:ext cx="7318058" cy="804862"/>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3730347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2448113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5932" y="274638"/>
            <a:ext cx="2744272" cy="589756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13117" y="274638"/>
            <a:ext cx="8029536" cy="58975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3667546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928" y="325440"/>
            <a:ext cx="10180909" cy="871537"/>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1007928" y="1628777"/>
            <a:ext cx="10180909" cy="4194175"/>
          </a:xfrm>
          <a:prstGeom prst="rect">
            <a:avLst/>
          </a:prstGeom>
        </p:spPr>
        <p:txBody>
          <a:bodyPr/>
          <a:lstStyle>
            <a:lvl1pPr>
              <a:defRPr/>
            </a:lvl1pPr>
            <a:lvl2pPr>
              <a:defRPr/>
            </a:lvl2pPr>
            <a:lvl3pPr>
              <a:defRPr/>
            </a:lvl3pPr>
            <a:lvl4pPr>
              <a:defRPr/>
            </a:lvl4pPr>
            <a:lvl5pP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7125321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7" y="907094"/>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24432102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4"/>
              </a:lnSpc>
              <a:spcBef>
                <a:spcPts val="0"/>
              </a:spcBef>
              <a:buNone/>
              <a:defRPr sz="3195" baseline="0">
                <a:solidFill>
                  <a:schemeClr val="tx1"/>
                </a:solidFill>
                <a:latin typeface="Microsoft YaHei" panose="020B0503020204020204" pitchFamily="34" charset="-122"/>
                <a:ea typeface="Microsoft YaHei" panose="020B0503020204020204" pitchFamily="34" charset="-122"/>
              </a:defRPr>
            </a:lvl1pPr>
            <a:lvl2pPr marL="592699" indent="0" algn="ctr">
              <a:buNone/>
              <a:defRPr sz="2592"/>
            </a:lvl2pPr>
            <a:lvl3pPr marL="1185395" indent="0" algn="ctr">
              <a:buNone/>
              <a:defRPr sz="2334"/>
            </a:lvl3pPr>
            <a:lvl4pPr marL="1778094" indent="0" algn="ctr">
              <a:buNone/>
              <a:defRPr sz="2074"/>
            </a:lvl4pPr>
            <a:lvl5pPr marL="2370792" indent="0" algn="ctr">
              <a:buNone/>
              <a:defRPr sz="2074"/>
            </a:lvl5pPr>
            <a:lvl6pPr marL="2963488" indent="0" algn="ctr">
              <a:buNone/>
              <a:defRPr sz="2074"/>
            </a:lvl6pPr>
            <a:lvl7pPr marL="3556187" indent="0" algn="ctr">
              <a:buNone/>
              <a:defRPr sz="2074"/>
            </a:lvl7pPr>
            <a:lvl8pPr marL="4148886" indent="0" algn="ctr">
              <a:buNone/>
              <a:defRPr sz="2074"/>
            </a:lvl8pPr>
            <a:lvl9pPr marL="4741582" indent="0" algn="ctr">
              <a:buNone/>
              <a:defRPr sz="2074"/>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3" y="1501989"/>
            <a:ext cx="10733557" cy="4690459"/>
          </a:xfrm>
          <a:prstGeom prst="rect">
            <a:avLst/>
          </a:prstGeom>
        </p:spPr>
        <p:txBody>
          <a:bodyPr lIns="0" tIns="0" rIns="0" bIns="0"/>
          <a:lstStyle>
            <a:lvl1pPr marL="12348" indent="0">
              <a:lnSpc>
                <a:spcPct val="100000"/>
              </a:lnSpc>
              <a:spcBef>
                <a:spcPts val="0"/>
              </a:spcBef>
              <a:buFontTx/>
              <a:buNone/>
              <a:tabLst>
                <a:tab pos="1205975" algn="ctr"/>
              </a:tabLst>
              <a:defRPr sz="1795"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786" indent="-170814">
              <a:buFont typeface="Arial" panose="020B0604020202020204" pitchFamily="34" charset="0"/>
              <a:buChar char="•"/>
              <a:tabLst>
                <a:tab pos="1205975" algn="ctr"/>
              </a:tabLst>
              <a:defRPr sz="1295" baseline="0"/>
            </a:lvl2pPr>
            <a:lvl3pPr marL="524786" indent="-170814">
              <a:buFont typeface="Arial" panose="020B0604020202020204" pitchFamily="34" charset="0"/>
              <a:buChar char="•"/>
              <a:tabLst>
                <a:tab pos="1205975" algn="ctr"/>
              </a:tabLst>
              <a:defRPr sz="1295" baseline="0"/>
            </a:lvl3pPr>
            <a:lvl4pPr marL="524786" indent="-170814">
              <a:buFont typeface="Arial" panose="020B0604020202020204" pitchFamily="34" charset="0"/>
              <a:buChar char="•"/>
              <a:tabLst>
                <a:tab pos="1205975" algn="ctr"/>
              </a:tabLst>
              <a:defRPr sz="1295" baseline="0"/>
            </a:lvl4pPr>
            <a:lvl5pPr marL="524786" indent="-170814">
              <a:buFont typeface="Arial" panose="020B0604020202020204" pitchFamily="34" charset="0"/>
              <a:buChar char="•"/>
              <a:tabLst>
                <a:tab pos="1205975" algn="ctr"/>
              </a:tabLst>
              <a:defRPr sz="1295"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39991779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929" y="325442"/>
            <a:ext cx="10180909" cy="871537"/>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1007929" y="1628779"/>
            <a:ext cx="10180909" cy="4194175"/>
          </a:xfrm>
          <a:prstGeom prst="rect">
            <a:avLst/>
          </a:prstGeom>
        </p:spPr>
        <p:txBody>
          <a:bodyPr/>
          <a:lstStyle>
            <a:lvl1pPr>
              <a:defRPr/>
            </a:lvl1pPr>
            <a:lvl2pPr>
              <a:defRPr/>
            </a:lvl2pPr>
            <a:lvl3pPr>
              <a:defRPr/>
            </a:lvl3pPr>
            <a:lvl4pPr>
              <a:defRPr/>
            </a:lvl4pPr>
            <a:lvl5pP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3655292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33"/>
            <a:ext cx="12196763" cy="1470025"/>
          </a:xfrm>
        </p:spPr>
        <p:txBody>
          <a:bodyPr/>
          <a:lstStyle/>
          <a:p>
            <a:r>
              <a:rPr lang="zh-CN" altLang="en-US" dirty="0"/>
              <a:t>单击此处编辑母版标题样式</a:t>
            </a:r>
            <a:endParaRPr lang="en-US" dirty="0"/>
          </a:p>
        </p:txBody>
      </p:sp>
      <p:sp>
        <p:nvSpPr>
          <p:cNvPr id="3" name="副标题 2"/>
          <p:cNvSpPr>
            <a:spLocks noGrp="1"/>
          </p:cNvSpPr>
          <p:nvPr>
            <p:ph type="subTitle" idx="1"/>
          </p:nvPr>
        </p:nvSpPr>
        <p:spPr>
          <a:xfrm>
            <a:off x="0" y="3886200"/>
            <a:ext cx="12196763" cy="1752600"/>
          </a:xfrm>
        </p:spPr>
        <p:txBody>
          <a:bodyPr/>
          <a:lstStyle>
            <a:lvl1pPr marL="0" indent="0" algn="l">
              <a:buNone/>
              <a:defRPr/>
            </a:lvl1pPr>
            <a:lvl2pPr marL="456651" indent="0" algn="ctr">
              <a:buNone/>
              <a:defRPr/>
            </a:lvl2pPr>
            <a:lvl3pPr marL="913303" indent="0" algn="ctr">
              <a:buNone/>
              <a:defRPr/>
            </a:lvl3pPr>
            <a:lvl4pPr marL="1369955" indent="0" algn="ctr">
              <a:buNone/>
              <a:defRPr/>
            </a:lvl4pPr>
            <a:lvl5pPr marL="1826606" indent="0" algn="ctr">
              <a:buNone/>
              <a:defRPr/>
            </a:lvl5pPr>
            <a:lvl6pPr marL="2283258" indent="0" algn="ctr">
              <a:buNone/>
              <a:defRPr/>
            </a:lvl6pPr>
            <a:lvl7pPr marL="2739910" indent="0" algn="ctr">
              <a:buNone/>
              <a:defRPr/>
            </a:lvl7pPr>
            <a:lvl8pPr marL="3196561" indent="0" algn="ctr">
              <a:buNone/>
              <a:defRPr/>
            </a:lvl8pPr>
            <a:lvl9pPr marL="3653213" indent="0" algn="ctr">
              <a:buNone/>
              <a:defRPr/>
            </a:lvl9pPr>
          </a:lstStyle>
          <a:p>
            <a:r>
              <a:rPr lang="zh-CN" altLang="en-US" dirty="0"/>
              <a:t>单击此处编辑母版副标题样式</a:t>
            </a:r>
            <a:endParaRPr lang="en-US" dirty="0"/>
          </a:p>
        </p:txBody>
      </p:sp>
    </p:spTree>
    <p:extLst>
      <p:ext uri="{BB962C8B-B14F-4D97-AF65-F5344CB8AC3E}">
        <p14:creationId xmlns:p14="http://schemas.microsoft.com/office/powerpoint/2010/main" val="1376915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 y="-7746"/>
            <a:ext cx="11790204" cy="686822"/>
          </a:xfrm>
        </p:spPr>
        <p:txBody>
          <a:bodyPr/>
          <a:lstStyle>
            <a:lvl1pPr>
              <a:defRPr sz="2397"/>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30522890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3.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 id="2147484020"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5"/>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defTabSz="914112"/>
            <a:endParaRPr lang="en-US" sz="1799" dirty="0">
              <a:solidFill>
                <a:srgbClr val="666666"/>
              </a:solidFill>
            </a:endParaRPr>
          </a:p>
        </p:txBody>
      </p:sp>
    </p:spTree>
    <p:extLst>
      <p:ext uri="{BB962C8B-B14F-4D97-AF65-F5344CB8AC3E}">
        <p14:creationId xmlns:p14="http://schemas.microsoft.com/office/powerpoint/2010/main" val="1189051845"/>
      </p:ext>
    </p:extLst>
  </p:cSld>
  <p:clrMap bg1="lt1" tx1="dk1" bg2="lt2" tx2="dk2" accent1="accent1" accent2="accent2" accent3="accent3" accent4="accent4" accent5="accent5" accent6="accent6" hlink="hlink" folHlink="folHlink"/>
  <p:sldLayoutIdLst>
    <p:sldLayoutId id="2147484022" r:id="rId1"/>
    <p:sldLayoutId id="2147484024" r:id="rId2"/>
    <p:sldLayoutId id="2147484025" r:id="rId3"/>
  </p:sldLayoutIdLst>
  <p:hf hdr="0" ftr="0" dt="0"/>
  <p:txStyles>
    <p:titleStyle>
      <a:lvl1pPr algn="l" defTabSz="914034" rtl="0" eaLnBrk="1" latinLnBrk="0" hangingPunct="1">
        <a:lnSpc>
          <a:spcPts val="3439"/>
        </a:lnSpc>
        <a:spcBef>
          <a:spcPct val="0"/>
        </a:spcBef>
        <a:buNone/>
        <a:defRPr sz="31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034"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017"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034"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051"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068"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1" y="-7746"/>
            <a:ext cx="11790204" cy="65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5129" name="Rectangle 9"/>
          <p:cNvSpPr>
            <a:spLocks noGrp="1" noChangeArrowheads="1"/>
          </p:cNvSpPr>
          <p:nvPr>
            <p:ph type="body" idx="1"/>
          </p:nvPr>
        </p:nvSpPr>
        <p:spPr bwMode="auto">
          <a:xfrm>
            <a:off x="190579" y="777317"/>
            <a:ext cx="11829065" cy="58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cxnSp>
        <p:nvCxnSpPr>
          <p:cNvPr id="3" name="直接连接符 2"/>
          <p:cNvCxnSpPr/>
          <p:nvPr userDrawn="1"/>
        </p:nvCxnSpPr>
        <p:spPr bwMode="auto">
          <a:xfrm flipV="1">
            <a:off x="0" y="652182"/>
            <a:ext cx="12196763" cy="3732"/>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32925469"/>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Lst>
  <p:hf hdr="0" ftr="0"/>
  <p:txStyles>
    <p:titleStyle>
      <a:lvl1pPr algn="l" rtl="0" fontAlgn="base">
        <a:spcBef>
          <a:spcPct val="0"/>
        </a:spcBef>
        <a:spcAft>
          <a:spcPct val="0"/>
        </a:spcAft>
        <a:defRPr sz="1997" b="1">
          <a:solidFill>
            <a:srgbClr val="990000"/>
          </a:solidFill>
          <a:latin typeface="微软雅黑" panose="020B0503020204020204" pitchFamily="34" charset="-122"/>
          <a:ea typeface="微软雅黑" panose="020B0503020204020204" pitchFamily="34" charset="-122"/>
          <a:cs typeface="+mj-cs"/>
        </a:defRPr>
      </a:lvl1pPr>
      <a:lvl2pPr algn="l" rtl="0" fontAlgn="base">
        <a:spcBef>
          <a:spcPct val="0"/>
        </a:spcBef>
        <a:spcAft>
          <a:spcPct val="0"/>
        </a:spcAft>
        <a:defRPr sz="3994" b="1">
          <a:solidFill>
            <a:srgbClr val="990000"/>
          </a:solidFill>
          <a:latin typeface="Arial" charset="0"/>
        </a:defRPr>
      </a:lvl2pPr>
      <a:lvl3pPr algn="l" rtl="0" fontAlgn="base">
        <a:spcBef>
          <a:spcPct val="0"/>
        </a:spcBef>
        <a:spcAft>
          <a:spcPct val="0"/>
        </a:spcAft>
        <a:defRPr sz="3994" b="1">
          <a:solidFill>
            <a:srgbClr val="990000"/>
          </a:solidFill>
          <a:latin typeface="Arial" charset="0"/>
        </a:defRPr>
      </a:lvl3pPr>
      <a:lvl4pPr algn="l" rtl="0" fontAlgn="base">
        <a:spcBef>
          <a:spcPct val="0"/>
        </a:spcBef>
        <a:spcAft>
          <a:spcPct val="0"/>
        </a:spcAft>
        <a:defRPr sz="3994" b="1">
          <a:solidFill>
            <a:srgbClr val="990000"/>
          </a:solidFill>
          <a:latin typeface="Arial" charset="0"/>
        </a:defRPr>
      </a:lvl4pPr>
      <a:lvl5pPr algn="l" rtl="0" fontAlgn="base">
        <a:spcBef>
          <a:spcPct val="0"/>
        </a:spcBef>
        <a:spcAft>
          <a:spcPct val="0"/>
        </a:spcAft>
        <a:defRPr sz="3994" b="1">
          <a:solidFill>
            <a:srgbClr val="990000"/>
          </a:solidFill>
          <a:latin typeface="Arial" charset="0"/>
        </a:defRPr>
      </a:lvl5pPr>
      <a:lvl6pPr marL="456651" algn="l" rtl="0" fontAlgn="base">
        <a:spcBef>
          <a:spcPct val="0"/>
        </a:spcBef>
        <a:spcAft>
          <a:spcPct val="0"/>
        </a:spcAft>
        <a:defRPr sz="3994" b="1">
          <a:solidFill>
            <a:srgbClr val="990000"/>
          </a:solidFill>
          <a:latin typeface="Arial" charset="0"/>
        </a:defRPr>
      </a:lvl6pPr>
      <a:lvl7pPr marL="913303" algn="l" rtl="0" fontAlgn="base">
        <a:spcBef>
          <a:spcPct val="0"/>
        </a:spcBef>
        <a:spcAft>
          <a:spcPct val="0"/>
        </a:spcAft>
        <a:defRPr sz="3994" b="1">
          <a:solidFill>
            <a:srgbClr val="990000"/>
          </a:solidFill>
          <a:latin typeface="Arial" charset="0"/>
        </a:defRPr>
      </a:lvl7pPr>
      <a:lvl8pPr marL="1369955" algn="l" rtl="0" fontAlgn="base">
        <a:spcBef>
          <a:spcPct val="0"/>
        </a:spcBef>
        <a:spcAft>
          <a:spcPct val="0"/>
        </a:spcAft>
        <a:defRPr sz="3994" b="1">
          <a:solidFill>
            <a:srgbClr val="990000"/>
          </a:solidFill>
          <a:latin typeface="Arial" charset="0"/>
        </a:defRPr>
      </a:lvl8pPr>
      <a:lvl9pPr marL="1826606" algn="l" rtl="0" fontAlgn="base">
        <a:spcBef>
          <a:spcPct val="0"/>
        </a:spcBef>
        <a:spcAft>
          <a:spcPct val="0"/>
        </a:spcAft>
        <a:defRPr sz="3994" b="1">
          <a:solidFill>
            <a:srgbClr val="990000"/>
          </a:solidFill>
          <a:latin typeface="Arial" charset="0"/>
        </a:defRPr>
      </a:lvl9pPr>
    </p:titleStyle>
    <p:bodyStyle>
      <a:lvl1pPr marL="342489" indent="-342489" algn="l" rtl="0" fontAlgn="base">
        <a:spcBef>
          <a:spcPct val="20000"/>
        </a:spcBef>
        <a:spcAft>
          <a:spcPct val="0"/>
        </a:spcAft>
        <a:buChar char="•"/>
        <a:defRPr sz="2597">
          <a:solidFill>
            <a:schemeClr val="bg2"/>
          </a:solidFill>
          <a:latin typeface="+mn-lt"/>
          <a:ea typeface="+mn-ea"/>
          <a:cs typeface="+mn-cs"/>
        </a:defRPr>
      </a:lvl1pPr>
      <a:lvl2pPr marL="742059" indent="-285408" algn="l" rtl="0" fontAlgn="base">
        <a:spcBef>
          <a:spcPct val="20000"/>
        </a:spcBef>
        <a:spcAft>
          <a:spcPct val="0"/>
        </a:spcAft>
        <a:buSzPct val="60000"/>
        <a:buFont typeface="Wingdings" pitchFamily="2" charset="2"/>
        <a:buChar char="q"/>
        <a:defRPr sz="2397">
          <a:solidFill>
            <a:schemeClr val="bg2"/>
          </a:solidFill>
          <a:latin typeface="+mn-lt"/>
        </a:defRPr>
      </a:lvl2pPr>
      <a:lvl3pPr marL="1141629" indent="-228327" algn="l" rtl="0" fontAlgn="base">
        <a:spcBef>
          <a:spcPct val="20000"/>
        </a:spcBef>
        <a:spcAft>
          <a:spcPct val="0"/>
        </a:spcAft>
        <a:buSzPct val="60000"/>
        <a:buFont typeface="Wingdings" pitchFamily="2" charset="2"/>
        <a:buChar char="§"/>
        <a:defRPr sz="2197">
          <a:solidFill>
            <a:schemeClr val="bg2"/>
          </a:solidFill>
          <a:latin typeface="+mn-lt"/>
        </a:defRPr>
      </a:lvl3pPr>
      <a:lvl4pPr marL="1598280" indent="-228327" algn="l" rtl="0" fontAlgn="base">
        <a:spcBef>
          <a:spcPct val="20000"/>
        </a:spcBef>
        <a:spcAft>
          <a:spcPct val="0"/>
        </a:spcAft>
        <a:buSzPct val="60000"/>
        <a:buFont typeface="Arial" charset="0"/>
        <a:buChar char="–"/>
        <a:defRPr sz="1997">
          <a:solidFill>
            <a:schemeClr val="bg2"/>
          </a:solidFill>
          <a:latin typeface="+mn-lt"/>
        </a:defRPr>
      </a:lvl4pPr>
      <a:lvl5pPr marL="2054932" indent="-228327" algn="l" rtl="0" fontAlgn="base">
        <a:spcBef>
          <a:spcPct val="20000"/>
        </a:spcBef>
        <a:spcAft>
          <a:spcPct val="0"/>
        </a:spcAft>
        <a:buFont typeface="Verdana" pitchFamily="34" charset="0"/>
        <a:buChar char="›"/>
        <a:defRPr>
          <a:solidFill>
            <a:schemeClr val="bg2"/>
          </a:solidFill>
          <a:latin typeface="+mn-lt"/>
        </a:defRPr>
      </a:lvl5pPr>
      <a:lvl6pPr marL="2511584" indent="-228327" algn="l" rtl="0" fontAlgn="base">
        <a:spcBef>
          <a:spcPct val="20000"/>
        </a:spcBef>
        <a:spcAft>
          <a:spcPct val="0"/>
        </a:spcAft>
        <a:buFont typeface="Verdana" pitchFamily="34" charset="0"/>
        <a:buChar char="›"/>
        <a:defRPr>
          <a:solidFill>
            <a:schemeClr val="bg2"/>
          </a:solidFill>
          <a:latin typeface="+mn-lt"/>
        </a:defRPr>
      </a:lvl6pPr>
      <a:lvl7pPr marL="2968235" indent="-228327" algn="l" rtl="0" fontAlgn="base">
        <a:spcBef>
          <a:spcPct val="20000"/>
        </a:spcBef>
        <a:spcAft>
          <a:spcPct val="0"/>
        </a:spcAft>
        <a:buFont typeface="Verdana" pitchFamily="34" charset="0"/>
        <a:buChar char="›"/>
        <a:defRPr>
          <a:solidFill>
            <a:schemeClr val="bg2"/>
          </a:solidFill>
          <a:latin typeface="+mn-lt"/>
        </a:defRPr>
      </a:lvl7pPr>
      <a:lvl8pPr marL="3424886" indent="-228327" algn="l" rtl="0" fontAlgn="base">
        <a:spcBef>
          <a:spcPct val="20000"/>
        </a:spcBef>
        <a:spcAft>
          <a:spcPct val="0"/>
        </a:spcAft>
        <a:buFont typeface="Verdana" pitchFamily="34" charset="0"/>
        <a:buChar char="›"/>
        <a:defRPr>
          <a:solidFill>
            <a:schemeClr val="bg2"/>
          </a:solidFill>
          <a:latin typeface="+mn-lt"/>
        </a:defRPr>
      </a:lvl8pPr>
      <a:lvl9pPr marL="3881539" indent="-228327"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3303" rtl="0" eaLnBrk="1" latinLnBrk="0" hangingPunct="1">
        <a:defRPr sz="1797" kern="1200">
          <a:solidFill>
            <a:schemeClr val="tx1"/>
          </a:solidFill>
          <a:latin typeface="+mn-lt"/>
          <a:ea typeface="+mn-ea"/>
          <a:cs typeface="+mn-cs"/>
        </a:defRPr>
      </a:lvl1pPr>
      <a:lvl2pPr marL="456651" algn="l" defTabSz="913303" rtl="0" eaLnBrk="1" latinLnBrk="0" hangingPunct="1">
        <a:defRPr sz="1797" kern="1200">
          <a:solidFill>
            <a:schemeClr val="tx1"/>
          </a:solidFill>
          <a:latin typeface="+mn-lt"/>
          <a:ea typeface="+mn-ea"/>
          <a:cs typeface="+mn-cs"/>
        </a:defRPr>
      </a:lvl2pPr>
      <a:lvl3pPr marL="913303" algn="l" defTabSz="913303" rtl="0" eaLnBrk="1" latinLnBrk="0" hangingPunct="1">
        <a:defRPr sz="1797" kern="1200">
          <a:solidFill>
            <a:schemeClr val="tx1"/>
          </a:solidFill>
          <a:latin typeface="+mn-lt"/>
          <a:ea typeface="+mn-ea"/>
          <a:cs typeface="+mn-cs"/>
        </a:defRPr>
      </a:lvl3pPr>
      <a:lvl4pPr marL="1369955" algn="l" defTabSz="913303" rtl="0" eaLnBrk="1" latinLnBrk="0" hangingPunct="1">
        <a:defRPr sz="1797" kern="1200">
          <a:solidFill>
            <a:schemeClr val="tx1"/>
          </a:solidFill>
          <a:latin typeface="+mn-lt"/>
          <a:ea typeface="+mn-ea"/>
          <a:cs typeface="+mn-cs"/>
        </a:defRPr>
      </a:lvl4pPr>
      <a:lvl5pPr marL="1826606" algn="l" defTabSz="913303" rtl="0" eaLnBrk="1" latinLnBrk="0" hangingPunct="1">
        <a:defRPr sz="1797" kern="1200">
          <a:solidFill>
            <a:schemeClr val="tx1"/>
          </a:solidFill>
          <a:latin typeface="+mn-lt"/>
          <a:ea typeface="+mn-ea"/>
          <a:cs typeface="+mn-cs"/>
        </a:defRPr>
      </a:lvl5pPr>
      <a:lvl6pPr marL="2283258" algn="l" defTabSz="913303" rtl="0" eaLnBrk="1" latinLnBrk="0" hangingPunct="1">
        <a:defRPr sz="1797" kern="1200">
          <a:solidFill>
            <a:schemeClr val="tx1"/>
          </a:solidFill>
          <a:latin typeface="+mn-lt"/>
          <a:ea typeface="+mn-ea"/>
          <a:cs typeface="+mn-cs"/>
        </a:defRPr>
      </a:lvl6pPr>
      <a:lvl7pPr marL="2739910" algn="l" defTabSz="913303" rtl="0" eaLnBrk="1" latinLnBrk="0" hangingPunct="1">
        <a:defRPr sz="1797" kern="1200">
          <a:solidFill>
            <a:schemeClr val="tx1"/>
          </a:solidFill>
          <a:latin typeface="+mn-lt"/>
          <a:ea typeface="+mn-ea"/>
          <a:cs typeface="+mn-cs"/>
        </a:defRPr>
      </a:lvl7pPr>
      <a:lvl8pPr marL="3196561" algn="l" defTabSz="913303" rtl="0" eaLnBrk="1" latinLnBrk="0" hangingPunct="1">
        <a:defRPr sz="1797" kern="1200">
          <a:solidFill>
            <a:schemeClr val="tx1"/>
          </a:solidFill>
          <a:latin typeface="+mn-lt"/>
          <a:ea typeface="+mn-ea"/>
          <a:cs typeface="+mn-cs"/>
        </a:defRPr>
      </a:lvl8pPr>
      <a:lvl9pPr marL="3653213" algn="l" defTabSz="913303" rtl="0" eaLnBrk="1" latinLnBrk="0" hangingPunct="1">
        <a:defRPr sz="17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(moderator, RAN1 Vice-Chair)</a:t>
            </a:r>
          </a:p>
          <a:p>
            <a:r>
              <a:rPr lang="en-US" altLang="zh-CN" sz="2000" dirty="0"/>
              <a:t>Agenda item: 9.1.2.3</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746380" y="1621979"/>
            <a:ext cx="9451980" cy="1718226"/>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r>
              <a:rPr lang="en-US" altLang="zh-CN" sz="3600" b="1" dirty="0">
                <a:solidFill>
                  <a:srgbClr val="C00000"/>
                </a:solidFill>
                <a:latin typeface="Calibri" panose="020F0502020204030204" pitchFamily="34" charset="0"/>
                <a:cs typeface="Calibri" panose="020F0502020204030204" pitchFamily="34" charset="0"/>
              </a:rPr>
              <a:t>Moderator summary on new WI Non-Terrestrial Networks (NTN) for NR Phase 3</a:t>
            </a:r>
          </a:p>
        </p:txBody>
      </p:sp>
      <p:sp>
        <p:nvSpPr>
          <p:cNvPr id="2" name="Rectangle 1"/>
          <p:cNvSpPr/>
          <p:nvPr/>
        </p:nvSpPr>
        <p:spPr>
          <a:xfrm>
            <a:off x="388767" y="217357"/>
            <a:ext cx="11580812" cy="646331"/>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 Meeting #102			</a:t>
            </a:r>
            <a:r>
              <a:rPr lang="en-GB" altLang="zh-CN" b="1" dirty="0">
                <a:latin typeface="Arial" panose="020B0604020202020204" pitchFamily="34" charset="0"/>
                <a:ea typeface="MS Mincho"/>
              </a:rPr>
              <a:t>			</a:t>
            </a:r>
            <a:r>
              <a:rPr lang="en-GB" altLang="zh-CN" b="1">
                <a:latin typeface="Arial" panose="020B0604020202020204" pitchFamily="34" charset="0"/>
                <a:ea typeface="MS Mincho"/>
              </a:rPr>
              <a:t>		RP-234052</a:t>
            </a:r>
            <a:endParaRPr lang="zh-CN" altLang="zh-CN" sz="1100" dirty="0">
              <a:latin typeface="Times New Roman" panose="02020603050405020304" pitchFamily="18" charset="0"/>
              <a:ea typeface="Times New Roman" panose="02020603050405020304" pitchFamily="18" charset="0"/>
            </a:endParaRPr>
          </a:p>
          <a:p>
            <a:r>
              <a:rPr lang="en-US" altLang="zh-CN" b="1" dirty="0"/>
              <a:t>Edinburgh, Scotland, December 11-15, </a:t>
            </a:r>
            <a:r>
              <a:rPr lang="fr-FR" altLang="zh-CN" b="1" dirty="0">
                <a:latin typeface="Arial" panose="020B0604020202020204" pitchFamily="34" charset="0"/>
                <a:ea typeface="Times New Roman" panose="02020603050405020304" pitchFamily="18" charset="0"/>
              </a:rPr>
              <a:t>202</a:t>
            </a:r>
            <a:r>
              <a:rPr lang="en-GB" altLang="zh-CN" b="1" dirty="0">
                <a:latin typeface="Arial" panose="020B0604020202020204" pitchFamily="34" charset="0"/>
                <a:ea typeface="Times New Roman" panose="02020603050405020304" pitchFamily="18" charset="0"/>
              </a:rPr>
              <a:t>3</a:t>
            </a:r>
            <a:endParaRPr lang="zh-CN" altLang="en-US" dirty="0"/>
          </a:p>
        </p:txBody>
      </p:sp>
    </p:spTree>
    <p:extLst>
      <p:ext uri="{BB962C8B-B14F-4D97-AF65-F5344CB8AC3E}">
        <p14:creationId xmlns:p14="http://schemas.microsoft.com/office/powerpoint/2010/main" val="3632952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15">
            <a:extLst>
              <a:ext uri="{FF2B5EF4-FFF2-40B4-BE49-F238E27FC236}">
                <a16:creationId xmlns:a16="http://schemas.microsoft.com/office/drawing/2014/main" id="{6595B6B3-734E-4A5E-BC16-E063DB1C4DF5}"/>
              </a:ext>
            </a:extLst>
          </p:cNvPr>
          <p:cNvSpPr>
            <a:spLocks noGrp="1"/>
          </p:cNvSpPr>
          <p:nvPr>
            <p:ph type="subTitle" idx="1"/>
          </p:nvPr>
        </p:nvSpPr>
        <p:spPr>
          <a:xfrm>
            <a:off x="308787" y="260826"/>
            <a:ext cx="11579187" cy="565319"/>
          </a:xfrm>
        </p:spPr>
        <p:txBody>
          <a:bodyPr>
            <a:noAutofit/>
          </a:bodyPr>
          <a:lstStyle/>
          <a:p>
            <a:pPr defTabSz="913660">
              <a:lnSpc>
                <a:spcPts val="3440"/>
              </a:lnSpc>
              <a:defRPr/>
            </a:pPr>
            <a:r>
              <a:rPr lang="en-US" altLang="zh-CN" sz="2800" b="1" dirty="0">
                <a:solidFill>
                  <a:schemeClr val="tx1">
                    <a:lumMod val="65000"/>
                    <a:lumOff val="35000"/>
                  </a:schemeClr>
                </a:solidFill>
                <a:latin typeface="+mn-lt"/>
                <a:ea typeface="+mn-ea"/>
                <a:cs typeface="+mj-cs"/>
              </a:rPr>
              <a:t>Topics discussed in drafting sessions on Rel-19 NR NTN Phase 3</a:t>
            </a:r>
          </a:p>
        </p:txBody>
      </p:sp>
      <p:sp>
        <p:nvSpPr>
          <p:cNvPr id="17" name="Content Placeholder 16">
            <a:extLst>
              <a:ext uri="{FF2B5EF4-FFF2-40B4-BE49-F238E27FC236}">
                <a16:creationId xmlns:a16="http://schemas.microsoft.com/office/drawing/2014/main" id="{3A451402-426E-42D2-94BE-62657B5B4CAB}"/>
              </a:ext>
            </a:extLst>
          </p:cNvPr>
          <p:cNvSpPr>
            <a:spLocks noGrp="1"/>
          </p:cNvSpPr>
          <p:nvPr>
            <p:ph idx="12"/>
          </p:nvPr>
        </p:nvSpPr>
        <p:spPr>
          <a:xfrm>
            <a:off x="379808" y="770440"/>
            <a:ext cx="11437144" cy="5343194"/>
          </a:xfrm>
        </p:spPr>
        <p:txBody>
          <a:bodyPr/>
          <a:lstStyle/>
          <a:p>
            <a:r>
              <a:rPr lang="en-US" altLang="zh-CN" sz="1600" b="1" dirty="0"/>
              <a:t>DL coverage enhancements (RAN1-led)</a:t>
            </a:r>
          </a:p>
          <a:p>
            <a:pPr lvl="2"/>
            <a:r>
              <a:rPr lang="en-US" altLang="zh-CN" sz="1600" dirty="0"/>
              <a:t>The objective is stable, includes a study phase.</a:t>
            </a:r>
          </a:p>
          <a:p>
            <a:r>
              <a:rPr lang="en-US" altLang="zh-CN" sz="1600" b="1" dirty="0"/>
              <a:t>UL capacity enhancements (RAN1-led)</a:t>
            </a:r>
          </a:p>
          <a:p>
            <a:pPr lvl="2"/>
            <a:r>
              <a:rPr lang="en-US" altLang="zh-CN" sz="1600" dirty="0"/>
              <a:t>The objective is stable, includes a study phase.</a:t>
            </a:r>
          </a:p>
          <a:p>
            <a:r>
              <a:rPr lang="en-US" altLang="zh-CN" sz="1600" dirty="0"/>
              <a:t>Notification/alert signal (RAN1-led)</a:t>
            </a:r>
          </a:p>
          <a:p>
            <a:pPr lvl="2"/>
            <a:r>
              <a:rPr lang="en-US" altLang="zh-CN" sz="1600" dirty="0"/>
              <a:t>The objective is not stable. </a:t>
            </a:r>
            <a:r>
              <a:rPr lang="en-US" altLang="zh-CN" sz="1600" b="1" dirty="0"/>
              <a:t>See next slide</a:t>
            </a:r>
            <a:r>
              <a:rPr lang="en-US" altLang="zh-CN" sz="1600" dirty="0"/>
              <a:t>.</a:t>
            </a:r>
          </a:p>
          <a:p>
            <a:r>
              <a:rPr lang="en-US" altLang="zh-CN" sz="1600" dirty="0"/>
              <a:t>GNSS operation enhancements (RAN1-led)</a:t>
            </a:r>
          </a:p>
          <a:p>
            <a:pPr lvl="2"/>
            <a:r>
              <a:rPr lang="en-US" altLang="zh-CN" sz="1600" dirty="0"/>
              <a:t>A quick check was performed, not enough support while concerns with this objective, so it was deprioritized. </a:t>
            </a:r>
          </a:p>
          <a:p>
            <a:r>
              <a:rPr lang="en-US" altLang="zh-CN" sz="1600" b="1" dirty="0"/>
              <a:t>Mobility enhancements (RAN2-led)</a:t>
            </a:r>
          </a:p>
          <a:p>
            <a:pPr lvl="2"/>
            <a:r>
              <a:rPr lang="en-US" altLang="zh-CN" sz="1600" dirty="0"/>
              <a:t>The objective is stable, for idle mode mobility from E-UTRAN TN to NR NTN. </a:t>
            </a:r>
            <a:r>
              <a:rPr lang="en-US" altLang="zh-CN" sz="1600" b="1" dirty="0"/>
              <a:t>It impacts E-UTRAN specifications.</a:t>
            </a:r>
          </a:p>
          <a:p>
            <a:r>
              <a:rPr lang="en-US" altLang="zh-CN" sz="1600" b="1" dirty="0"/>
              <a:t>Signaling of the intended service area of a broadcast service (RAN2-led)</a:t>
            </a:r>
          </a:p>
          <a:p>
            <a:pPr lvl="2"/>
            <a:r>
              <a:rPr lang="en-US" altLang="zh-CN" sz="1600" dirty="0"/>
              <a:t>The objective is stable</a:t>
            </a:r>
          </a:p>
          <a:p>
            <a:r>
              <a:rPr lang="en-US" altLang="zh-CN" sz="1600" b="1" dirty="0"/>
              <a:t>Regenerative payload (RAN3-led)</a:t>
            </a:r>
            <a:endParaRPr lang="en-US" altLang="zh-CN" sz="1400" b="1" dirty="0"/>
          </a:p>
          <a:p>
            <a:pPr lvl="2"/>
            <a:r>
              <a:rPr lang="en-US" altLang="zh-CN" sz="1600" dirty="0"/>
              <a:t>The objective is stable</a:t>
            </a:r>
          </a:p>
          <a:p>
            <a:r>
              <a:rPr lang="en-US" altLang="zh-CN" sz="1600" b="1" dirty="0"/>
              <a:t>Support of </a:t>
            </a:r>
            <a:r>
              <a:rPr lang="en-US" altLang="zh-CN" sz="1600" b="1" dirty="0" err="1"/>
              <a:t>RedCap</a:t>
            </a:r>
            <a:r>
              <a:rPr lang="en-US" altLang="zh-CN" sz="1600" b="1" dirty="0"/>
              <a:t> UEs (RAN4-led)</a:t>
            </a:r>
            <a:endParaRPr lang="en-US" altLang="zh-CN" sz="1400" b="1" dirty="0"/>
          </a:p>
          <a:p>
            <a:pPr lvl="2"/>
            <a:r>
              <a:rPr lang="en-US" altLang="zh-CN" sz="1600" dirty="0"/>
              <a:t>The objective is stable. A RAN1 checkpoint is provided on HD-FDD UEs.</a:t>
            </a:r>
          </a:p>
        </p:txBody>
      </p:sp>
      <p:sp>
        <p:nvSpPr>
          <p:cNvPr id="2" name="Rectangle 1">
            <a:extLst>
              <a:ext uri="{FF2B5EF4-FFF2-40B4-BE49-F238E27FC236}">
                <a16:creationId xmlns:a16="http://schemas.microsoft.com/office/drawing/2014/main" id="{5CC8D672-41DF-4F53-A787-B616145C37EC}"/>
              </a:ext>
            </a:extLst>
          </p:cNvPr>
          <p:cNvSpPr/>
          <p:nvPr/>
        </p:nvSpPr>
        <p:spPr>
          <a:xfrm>
            <a:off x="2036946" y="6129863"/>
            <a:ext cx="8331291"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zh-CN" b="1" dirty="0"/>
              <a:t>The stable objectives above are reflected in the WID in RP-234053</a:t>
            </a:r>
            <a:endParaRPr lang="zh-CN" altLang="en-US" dirty="0"/>
          </a:p>
        </p:txBody>
      </p:sp>
    </p:spTree>
    <p:extLst>
      <p:ext uri="{BB962C8B-B14F-4D97-AF65-F5344CB8AC3E}">
        <p14:creationId xmlns:p14="http://schemas.microsoft.com/office/powerpoint/2010/main" val="32784565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BA35332-0CA0-42FD-BA25-AB0B5978A925}"/>
              </a:ext>
            </a:extLst>
          </p:cNvPr>
          <p:cNvSpPr>
            <a:spLocks noGrp="1"/>
          </p:cNvSpPr>
          <p:nvPr>
            <p:ph type="subTitle" idx="1"/>
          </p:nvPr>
        </p:nvSpPr>
        <p:spPr>
          <a:xfrm>
            <a:off x="474095" y="285145"/>
            <a:ext cx="10740640" cy="993400"/>
          </a:xfrm>
        </p:spPr>
        <p:txBody>
          <a:bodyPr/>
          <a:lstStyle/>
          <a:p>
            <a:pPr defTabSz="913660">
              <a:lnSpc>
                <a:spcPts val="3440"/>
              </a:lnSpc>
              <a:defRPr/>
            </a:pPr>
            <a:r>
              <a:rPr lang="en-US" altLang="zh-CN" sz="2800" b="1" dirty="0">
                <a:solidFill>
                  <a:schemeClr val="tx1">
                    <a:lumMod val="65000"/>
                    <a:lumOff val="35000"/>
                  </a:schemeClr>
                </a:solidFill>
                <a:latin typeface="+mn-lt"/>
                <a:ea typeface="+mn-ea"/>
                <a:cs typeface="+mj-cs"/>
              </a:rPr>
              <a:t>Robust Notification </a:t>
            </a:r>
            <a:r>
              <a:rPr lang="en-US" altLang="zh-CN" sz="2800" b="1">
                <a:solidFill>
                  <a:schemeClr val="tx1">
                    <a:lumMod val="65000"/>
                    <a:lumOff val="35000"/>
                  </a:schemeClr>
                </a:solidFill>
                <a:latin typeface="+mn-lt"/>
                <a:ea typeface="+mn-ea"/>
                <a:cs typeface="+mj-cs"/>
              </a:rPr>
              <a:t>Alert Signal</a:t>
            </a:r>
            <a:endParaRPr lang="zh-CN" altLang="zh-CN" sz="2800" b="1" dirty="0">
              <a:solidFill>
                <a:schemeClr val="tx1">
                  <a:lumMod val="65000"/>
                  <a:lumOff val="35000"/>
                </a:schemeClr>
              </a:solidFill>
              <a:latin typeface="+mn-lt"/>
              <a:ea typeface="+mn-ea"/>
              <a:cs typeface="+mj-cs"/>
            </a:endParaRPr>
          </a:p>
        </p:txBody>
      </p:sp>
      <p:sp>
        <p:nvSpPr>
          <p:cNvPr id="3" name="Content Placeholder 2">
            <a:extLst>
              <a:ext uri="{FF2B5EF4-FFF2-40B4-BE49-F238E27FC236}">
                <a16:creationId xmlns:a16="http://schemas.microsoft.com/office/drawing/2014/main" id="{9414E5AE-3D39-4BBD-AAE3-A80C8BAF8D82}"/>
              </a:ext>
            </a:extLst>
          </p:cNvPr>
          <p:cNvSpPr>
            <a:spLocks noGrp="1"/>
          </p:cNvSpPr>
          <p:nvPr>
            <p:ph idx="12"/>
          </p:nvPr>
        </p:nvSpPr>
        <p:spPr>
          <a:xfrm>
            <a:off x="474095" y="973783"/>
            <a:ext cx="11217162" cy="5351447"/>
          </a:xfrm>
        </p:spPr>
        <p:txBody>
          <a:bodyPr/>
          <a:lstStyle/>
          <a:p>
            <a:r>
              <a:rPr lang="en-US" altLang="zh-CN" sz="2400" dirty="0"/>
              <a:t>Notification/alert signal</a:t>
            </a:r>
          </a:p>
          <a:p>
            <a:pPr lvl="1"/>
            <a:r>
              <a:rPr lang="en-US" altLang="zh-CN" sz="2200" dirty="0"/>
              <a:t>There is a strong interest from satellite and terrestrial operators</a:t>
            </a:r>
          </a:p>
          <a:p>
            <a:pPr lvl="1"/>
            <a:r>
              <a:rPr lang="en-US" altLang="zh-CN" sz="2200" dirty="0"/>
              <a:t>The objective is not stable because it needs input from SA on the targeted scenarios and requirements. So the objective is not included in the WID proposed for approval at RAN#102.</a:t>
            </a:r>
          </a:p>
          <a:p>
            <a:pPr lvl="1"/>
            <a:r>
              <a:rPr lang="en-US" altLang="zh-CN" sz="2400" dirty="0"/>
              <a:t>The following ways of handling were discussed:</a:t>
            </a:r>
          </a:p>
          <a:p>
            <a:pPr lvl="2"/>
            <a:r>
              <a:rPr lang="en-US" altLang="zh-CN" sz="1800" dirty="0"/>
              <a:t>Alt0: RAN to liaise with SA, and later possibly include a corresponding objective in the Rel-19 NR NTN WID</a:t>
            </a:r>
            <a:endParaRPr lang="zh-CN" altLang="zh-CN" sz="1800" dirty="0"/>
          </a:p>
          <a:p>
            <a:pPr lvl="2"/>
            <a:r>
              <a:rPr lang="en-US" altLang="zh-CN" sz="1800" dirty="0"/>
              <a:t>Alt1: as in the current draft objective, liaise with SA in 2024/Q1 and wait for requirements</a:t>
            </a:r>
            <a:endParaRPr lang="zh-CN" altLang="zh-CN" sz="1800" dirty="0"/>
          </a:p>
          <a:p>
            <a:pPr lvl="2"/>
            <a:r>
              <a:rPr lang="en-US" altLang="zh-CN" sz="1800" dirty="0"/>
              <a:t>Alt2: check at the joint RAN/SA session this week whether SA has a corresponding project</a:t>
            </a:r>
            <a:endParaRPr lang="zh-CN" altLang="zh-CN" sz="1800" dirty="0"/>
          </a:p>
          <a:p>
            <a:pPr lvl="2"/>
            <a:r>
              <a:rPr lang="en-US" altLang="zh-CN" sz="1800" dirty="0"/>
              <a:t>Alt3: decide not to pursue such objective in Rel-19</a:t>
            </a:r>
          </a:p>
          <a:p>
            <a:pPr lvl="0"/>
            <a:endParaRPr lang="en-US" altLang="zh-CN" sz="2000" dirty="0"/>
          </a:p>
          <a:p>
            <a:pPr lvl="0"/>
            <a:r>
              <a:rPr lang="en-US" altLang="zh-CN" sz="2400" dirty="0"/>
              <a:t>A proposal (copied below) is provided by the proponents based on Alt0</a:t>
            </a:r>
          </a:p>
          <a:p>
            <a:pPr lvl="1"/>
            <a:r>
              <a:rPr lang="en-US" altLang="zh-CN" sz="2000" dirty="0"/>
              <a:t>Draft LS to SA1 (and SA2?) in RP-234029, for approval</a:t>
            </a:r>
          </a:p>
          <a:p>
            <a:pPr lvl="1"/>
            <a:r>
              <a:rPr lang="en-US" altLang="zh-CN" sz="2000" dirty="0"/>
              <a:t>RAN#105 to decide the addition of an objective on Robust Notification Alert based on SA response</a:t>
            </a:r>
            <a:endParaRPr lang="zh-CN" altLang="en-US" sz="2000" dirty="0"/>
          </a:p>
        </p:txBody>
      </p:sp>
    </p:spTree>
    <p:extLst>
      <p:ext uri="{BB962C8B-B14F-4D97-AF65-F5344CB8AC3E}">
        <p14:creationId xmlns:p14="http://schemas.microsoft.com/office/powerpoint/2010/main" val="4181293224"/>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3.xml><?xml version="1.0" encoding="utf-8"?>
<a:theme xmlns:a="http://schemas.openxmlformats.org/drawingml/2006/main" name="14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vert="horz" wrap="square" lIns="80142" tIns="40070" rIns="80142" bIns="40070" numCol="1" anchor="t" anchorCtr="0" compatLnSpc="1">
        <a:prstTxWarp prst="textNoShape">
          <a:avLst/>
        </a:prstTxWarp>
      </a:bodyPr>
      <a:lstStyle>
        <a:defPPr marR="0" algn="l" defTabSz="914400" rtl="0" eaLnBrk="0" fontAlgn="base" latinLnBrk="0" hangingPunct="0">
          <a:lnSpc>
            <a:spcPct val="140000"/>
          </a:lnSpc>
          <a:spcBef>
            <a:spcPct val="0"/>
          </a:spcBef>
          <a:spcAft>
            <a:spcPct val="0"/>
          </a:spcAft>
          <a:buClrTx/>
          <a:buSzPct val="100000"/>
          <a:buFont typeface="Wingdings" panose="05000000000000000000" pitchFamily="2" charset="2"/>
          <a:buChar char="u"/>
          <a:tabLst/>
          <a:defRPr kumimoji="0" sz="1999"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15349</TotalTime>
  <Words>395</Words>
  <Application>Microsoft Office PowerPoint</Application>
  <PresentationFormat>Custom</PresentationFormat>
  <Paragraphs>37</Paragraphs>
  <Slides>3</Slides>
  <Notes>1</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vt:i4>
      </vt:variant>
    </vt:vector>
  </HeadingPairs>
  <TitlesOfParts>
    <vt:vector size="16" baseType="lpstr">
      <vt:lpstr>.AppleSystemUIFont</vt:lpstr>
      <vt:lpstr>Microsoft YaHei</vt:lpstr>
      <vt:lpstr>Microsoft YaHei</vt:lpstr>
      <vt:lpstr>MS Mincho</vt:lpstr>
      <vt:lpstr>黑体</vt:lpstr>
      <vt:lpstr>Arial</vt:lpstr>
      <vt:lpstr>Calibri</vt:lpstr>
      <vt:lpstr>Times New Roman</vt:lpstr>
      <vt:lpstr>Verdana</vt:lpstr>
      <vt:lpstr>Wingdings</vt:lpstr>
      <vt:lpstr>封面页_图片版 </vt:lpstr>
      <vt:lpstr>1_封面页_图片版 </vt:lpstr>
      <vt:lpstr>14_Custom Design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huangzonghao</dc:creator>
  <cp:lastModifiedBy>Moderator</cp:lastModifiedBy>
  <cp:revision>565</cp:revision>
  <dcterms:created xsi:type="dcterms:W3CDTF">2020-08-28T08:44:19Z</dcterms:created>
  <dcterms:modified xsi:type="dcterms:W3CDTF">2023-12-15T09:00:51Z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(3)3NPN/2mx5ao7uAgIFmRh48dnVU1Psl1NpDejSR9F8RZErglJ6Zq43+qoAoANqq44PxpCNPWB
IkhJcXXwDo8a1BiuJMQjRylIKlVpKpVyQVUS33mSkObVaGr86yHTCIMVckgnOfsFFE/4wvZy
+xLiZ5OJ2rIuLy90uu+nE3YrQ0Rss/lWXMXneuhwgjFzPLSTYeDUstlezYKh6iCEX4kD5ME8
tjyjD6iC5IwjfGi21N</vt:lpwstr>
  </property>
  <property fmtid="{D5CDD505-2E9C-101B-9397-08002B2CF9AE}" pid="3" name="_2015_ms_pID_7253431">
    <vt:lpwstr>8xdgkZ6DMCRlCm5D9PGCgXYgsvwmKQBrk28JYFFaNmD7MyIJ/D8Jhf
l3izJG+aNYfjrATZ6Yhc3CAmKVst6nMGPmkJLEnrTSr5CoUybPJW5+bjEYDHSr+C3DVBgfDw
UmnsTuswetq5CSJVk10MfunPDqSu/Perq6Ply4n+SfGqmlrCvj52qI8SEUPKYg8axXbieFOz
QO+LcQohxlTbcdjtADTj3iDqWb9fwacqvlWe</vt:lpwstr>
  </property>
  <property fmtid="{D5CDD505-2E9C-101B-9397-08002B2CF9AE}" pid="4" name="_2015_ms_pID_7253432">
    <vt:lpwstr>KQ==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1702630730</vt:lpwstr>
  </property>
</Properties>
</file>