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<Relationships xmlns="http://schemas.openxmlformats.org/package/2006/relationships">
    <Relationship Id="rId3" Type="http://schemas.openxmlformats.org/package/2006/relationships/metadata/core-properties" Target="docProps/core.xml"/>
    <Relationship Id="rId2" Type="http://schemas.openxmlformats.org/package/2006/relationships/metadata/thumbnail" Target="docProps/thumbnail.jpeg"/>
    <Relationship Id="rId1" Type="http://schemas.openxmlformats.org/officeDocument/2006/relationships/officeDocument" Target="ppt/presentation.xml"/>
    <Relationship Id="rId4" Type="http://schemas.openxmlformats.org/officeDocument/2006/relationships/extended-properties" Target="docProps/app.xml"/>
    <Relationship Id="rId5" Type="http://schemas.openxmlformats.org/officeDocument/2006/relationships/custom-properties" Target="docProps/custom.xml"/>
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818" r:id="rId1"/>
  </p:sldMasterIdLst>
  <p:notesMasterIdLst>
    <p:notesMasterId r:id="rId5"/>
  </p:notesMasterIdLst>
  <p:handoutMasterIdLst>
    <p:handoutMasterId r:id="rId6"/>
  </p:handoutMasterIdLst>
  <p:sldIdLst>
    <p:sldId id="283" r:id="rId2"/>
    <p:sldId id="1504" r:id="rId3"/>
    <p:sldId id="1506" r:id="rId4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6" name="Author" initials="A" lastIdx="0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0BB5"/>
    <a:srgbClr val="E9002F"/>
    <a:srgbClr val="B5B5B5"/>
    <a:srgbClr val="D4F1F5"/>
    <a:srgbClr val="FFFFFF"/>
    <a:srgbClr val="D0E8C4"/>
    <a:srgbClr val="DDDDDD"/>
    <a:srgbClr val="000000"/>
    <a:srgbClr val="595757"/>
    <a:srgbClr val="2218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22" autoAdjust="0"/>
    <p:restoredTop sz="96291"/>
  </p:normalViewPr>
  <p:slideViewPr>
    <p:cSldViewPr snapToGrid="0" snapToObjects="1">
      <p:cViewPr varScale="1">
        <p:scale>
          <a:sx n="128" d="100"/>
          <a:sy n="128" d="100"/>
        </p:scale>
        <p:origin x="168" y="3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4" d="100"/>
        <a:sy n="104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en-US" altLang="zh-CN" dirty="0"/>
              <a:t>…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en-US" altLang="zh-CN" dirty="0"/>
              <a:t>…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en-US" altLang="zh-CN" dirty="0"/>
              <a:t>…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en-US" altLang="zh-CN" dirty="0"/>
              <a:t>…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en-US" altLang="zh-CN" dirty="0"/>
              <a:t>…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3594797"/>
      </p:ext>
    </p:extLst>
  </p:cSld>
  <p:clrMapOvr>
    <a:masterClrMapping/>
  </p:clrMapOvr>
  <p:transition/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en-US" altLang="zh-CN" dirty="0"/>
              <a:t>…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en-US" altLang="zh-CN" dirty="0"/>
              <a:t>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75539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4019" r:id="rId2"/>
    <p:sldLayoutId id="2147483978" r:id="rId3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02A5F4B-A0FC-4361-B00C-0A5F476FB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6380" y="2737214"/>
            <a:ext cx="9499397" cy="1160229"/>
          </a:xfrm>
        </p:spPr>
        <p:txBody>
          <a:bodyPr/>
          <a:lstStyle/>
          <a:p>
            <a:r>
              <a:rPr lang="en-US" sz="1800" dirty="0"/>
              <a:t>Vodafone, China Mobile, China Unicom, China Telecom, China Broadnet, Telefónica, T-Mobile USA, CAICT, Huawei, HiSilicon, Nokia, Nokia Shanghai Bell, Spreadtrum, TCL, Kyocera, H3C, Philips, </a:t>
            </a:r>
            <a:r>
              <a:rPr lang="en-US" sz="1800" dirty="0" err="1"/>
              <a:t>Quanray</a:t>
            </a:r>
            <a:r>
              <a:rPr lang="en-US" sz="1800" dirty="0"/>
              <a:t>, </a:t>
            </a:r>
            <a:r>
              <a:rPr lang="en-US" sz="1800" dirty="0" err="1"/>
              <a:t>Maxwave</a:t>
            </a:r>
            <a:r>
              <a:rPr lang="en-US" sz="1800" dirty="0"/>
              <a:t> Micro, Futurewei, Xiaomi, Fraunhofer HHI, Fraunhofer IIS</a:t>
            </a:r>
          </a:p>
        </p:txBody>
      </p:sp>
      <p:sp>
        <p:nvSpPr>
          <p:cNvPr id="7" name="标题 8">
            <a:extLst>
              <a:ext uri="{FF2B5EF4-FFF2-40B4-BE49-F238E27FC236}">
                <a16:creationId xmlns:a16="http://schemas.microsoft.com/office/drawing/2014/main" id="{BE22D33D-47A4-47A7-A570-1ED753483685}"/>
              </a:ext>
            </a:extLst>
          </p:cNvPr>
          <p:cNvSpPr txBox="1">
            <a:spLocks/>
          </p:cNvSpPr>
          <p:nvPr/>
        </p:nvSpPr>
        <p:spPr>
          <a:xfrm>
            <a:off x="746380" y="1621979"/>
            <a:ext cx="10158407" cy="876533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r>
              <a:rPr lang="en-US" altLang="zh-CN" sz="36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Proposal on Ambient IoT ‘Devices’ in Release 19</a:t>
            </a:r>
          </a:p>
        </p:txBody>
      </p:sp>
      <p:sp>
        <p:nvSpPr>
          <p:cNvPr id="2" name="Rectangle 1"/>
          <p:cNvSpPr/>
          <p:nvPr/>
        </p:nvSpPr>
        <p:spPr>
          <a:xfrm>
            <a:off x="388767" y="217357"/>
            <a:ext cx="115808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#102	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	</a:t>
            </a:r>
            <a:r>
              <a:rPr lang="en-GB" altLang="zh-CN" b="1">
                <a:latin typeface="Arial" panose="020B0604020202020204" pitchFamily="34" charset="0"/>
                <a:ea typeface="MS Mincho"/>
              </a:rPr>
              <a:t>         </a:t>
            </a:r>
            <a:r>
              <a:rPr lang="en-GB" altLang="zh-CN" b="1">
                <a:latin typeface="Arial" panose="020B0604020202020204" pitchFamily="34" charset="0"/>
                <a:ea typeface="Times New Roman" panose="02020603050405020304" pitchFamily="18" charset="0"/>
              </a:rPr>
              <a:t>RP-233880</a:t>
            </a:r>
            <a:endParaRPr lang="zh-CN" altLang="zh-CN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fr-FR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Edinburgh, UK, 11-14 </a:t>
            </a:r>
            <a:r>
              <a:rPr lang="en-US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December</a:t>
            </a:r>
            <a:r>
              <a:rPr lang="fr-FR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, 202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2952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15">
            <a:extLst>
              <a:ext uri="{FF2B5EF4-FFF2-40B4-BE49-F238E27FC236}">
                <a16:creationId xmlns:a16="http://schemas.microsoft.com/office/drawing/2014/main" id="{6595B6B3-734E-4A5E-BC16-E063DB1C4D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8787" y="260826"/>
            <a:ext cx="11579187" cy="565319"/>
          </a:xfrm>
        </p:spPr>
        <p:txBody>
          <a:bodyPr>
            <a:noAutofit/>
          </a:bodyPr>
          <a:lstStyle/>
          <a:p>
            <a:pPr defTabSz="913660">
              <a:lnSpc>
                <a:spcPts val="3440"/>
              </a:lnSpc>
              <a:defRPr/>
            </a:pP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j-cs"/>
              </a:rPr>
              <a:t>Background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C06C85-C913-4551-871F-6E99AE0CE06C}"/>
              </a:ext>
            </a:extLst>
          </p:cNvPr>
          <p:cNvSpPr txBox="1"/>
          <p:nvPr/>
        </p:nvSpPr>
        <p:spPr>
          <a:xfrm>
            <a:off x="308787" y="922551"/>
            <a:ext cx="11579187" cy="32624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The RAN chair’s summary for Rel-19 proposes at first a 12-month SI for Ambient IoT, with {3-4, 2, 1-1.5, 0.25-2} TU/meeting in RAN1,2,3,4.</a:t>
            </a:r>
            <a:endParaRPr lang="en-GB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The RAN-level SI, in TR 38.848, defined three Devices:</a:t>
            </a:r>
          </a:p>
          <a:p>
            <a:pPr marL="800140" lvl="1" indent="-342900">
              <a:spcBef>
                <a:spcPts val="150"/>
              </a:spcBef>
              <a:spcAft>
                <a:spcPts val="150"/>
              </a:spcAft>
              <a:buFont typeface="Courier New" panose="02070309020205020404" pitchFamily="49" charset="0"/>
              <a:buChar char="o"/>
            </a:pPr>
            <a:r>
              <a:rPr lang="en-GB" altLang="zh-CN" dirty="0">
                <a:latin typeface="Calibri" panose="020F0502020204030204" pitchFamily="34" charset="0"/>
                <a:cs typeface="Calibri" panose="020F0502020204030204" pitchFamily="34" charset="0"/>
              </a:rPr>
              <a:t>Device A: No energy storage, no independent signal generation/amplification, i.e. backscattering transmission.</a:t>
            </a:r>
          </a:p>
          <a:p>
            <a:pPr marL="800140" lvl="1" indent="-342900">
              <a:spcBef>
                <a:spcPts val="150"/>
              </a:spcBef>
              <a:spcAft>
                <a:spcPts val="150"/>
              </a:spcAft>
              <a:buFont typeface="Courier New" panose="02070309020205020404" pitchFamily="49" charset="0"/>
              <a:buChar char="o"/>
            </a:pPr>
            <a:r>
              <a:rPr lang="en-GB" altLang="zh-CN" dirty="0">
                <a:latin typeface="Calibri" panose="020F0502020204030204" pitchFamily="34" charset="0"/>
                <a:cs typeface="Calibri" panose="020F0502020204030204" pitchFamily="34" charset="0"/>
              </a:rPr>
              <a:t>Device B: Has energy storage, no independent signal generation, i.e. backscattering transmission. Use of stored energy can include amplification for reflected signals.</a:t>
            </a:r>
          </a:p>
          <a:p>
            <a:pPr marL="800140" lvl="1" indent="-342900">
              <a:spcBef>
                <a:spcPts val="150"/>
              </a:spcBef>
              <a:spcAft>
                <a:spcPts val="150"/>
              </a:spcAft>
              <a:buFont typeface="Courier New" panose="02070309020205020404" pitchFamily="49" charset="0"/>
              <a:buChar char="o"/>
            </a:pPr>
            <a:r>
              <a:rPr lang="en-GB" altLang="zh-CN" dirty="0">
                <a:latin typeface="Calibri" panose="020F0502020204030204" pitchFamily="34" charset="0"/>
                <a:cs typeface="Calibri" panose="020F0502020204030204" pitchFamily="34" charset="0"/>
              </a:rPr>
              <a:t>Device C: Has energy storage, has independent signal generation, i.e., active RF components for transmission.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TR recommendations did not address which Devices should be in Rel-19 WGs phase, hence RAN needs to direct WGs on this point</a:t>
            </a:r>
          </a:p>
        </p:txBody>
      </p:sp>
    </p:spTree>
    <p:extLst>
      <p:ext uri="{BB962C8B-B14F-4D97-AF65-F5344CB8AC3E}">
        <p14:creationId xmlns:p14="http://schemas.microsoft.com/office/powerpoint/2010/main" val="327845653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15">
            <a:extLst>
              <a:ext uri="{FF2B5EF4-FFF2-40B4-BE49-F238E27FC236}">
                <a16:creationId xmlns:a16="http://schemas.microsoft.com/office/drawing/2014/main" id="{6595B6B3-734E-4A5E-BC16-E063DB1C4D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8787" y="260826"/>
            <a:ext cx="11579187" cy="565319"/>
          </a:xfrm>
        </p:spPr>
        <p:txBody>
          <a:bodyPr>
            <a:noAutofit/>
          </a:bodyPr>
          <a:lstStyle/>
          <a:p>
            <a:pPr defTabSz="913660">
              <a:lnSpc>
                <a:spcPts val="3440"/>
              </a:lnSpc>
              <a:defRPr/>
            </a:pP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j-cs"/>
              </a:rPr>
              <a:t>Proposal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C06C85-C913-4551-871F-6E99AE0CE06C}"/>
              </a:ext>
            </a:extLst>
          </p:cNvPr>
          <p:cNvSpPr txBox="1"/>
          <p:nvPr/>
        </p:nvSpPr>
        <p:spPr>
          <a:xfrm>
            <a:off x="308787" y="922551"/>
            <a:ext cx="11579187" cy="1885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Success of the Rel-19 Ambient IoT project depends on a properly-focused scope</a:t>
            </a:r>
            <a:endParaRPr lang="en-US" altLang="zh-C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Considering market demands, and competition from other technologies, the co-sourcing companies consider that:</a:t>
            </a:r>
          </a:p>
          <a:p>
            <a:pPr marL="800140" lvl="1" indent="-34290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zh-CN" sz="1900" dirty="0">
                <a:latin typeface="Calibri" panose="020F0502020204030204" pitchFamily="34" charset="0"/>
                <a:cs typeface="Calibri" panose="020F0502020204030204" pitchFamily="34" charset="0"/>
              </a:rPr>
              <a:t>Devices A,B need to be addressed first, and hence should be the scope of Rel-19</a:t>
            </a:r>
          </a:p>
          <a:p>
            <a:pPr marL="800140" lvl="1" indent="-34290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zh-CN" sz="1900" dirty="0">
                <a:latin typeface="Calibri" panose="020F0502020204030204" pitchFamily="34" charset="0"/>
                <a:cs typeface="Calibri" panose="020F0502020204030204" pitchFamily="34" charset="0"/>
              </a:rPr>
              <a:t>Device C is also important to the 3GPP ecosystem, and can be addressed in a second Release of Ambient IoT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512851-0558-4655-B3D8-6CB5105180BF}"/>
              </a:ext>
            </a:extLst>
          </p:cNvPr>
          <p:cNvSpPr txBox="1"/>
          <p:nvPr/>
        </p:nvSpPr>
        <p:spPr>
          <a:xfrm>
            <a:off x="462467" y="3543055"/>
            <a:ext cx="1157918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400" b="1" i="1" dirty="0">
                <a:latin typeface="Calibri" panose="020F0502020204030204" pitchFamily="34" charset="0"/>
                <a:cs typeface="Calibri" panose="020F0502020204030204" pitchFamily="34" charset="0"/>
              </a:rPr>
              <a:t>Proposal: Ambient IoT in Rel-19 is scoped to Devices A and B only. </a:t>
            </a:r>
            <a:endParaRPr lang="en-US" altLang="zh-CN" sz="2400" b="1" i="1" u="sng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8333727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314</Words>
  <Application>Microsoft Office PowerPoint</Application>
  <PresentationFormat>Custom</PresentationFormat>
  <Paragraphs>18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.AppleSystemUIFont</vt:lpstr>
      <vt:lpstr>Microsoft YaHei</vt:lpstr>
      <vt:lpstr>MS Mincho</vt:lpstr>
      <vt:lpstr>黑体</vt:lpstr>
      <vt:lpstr>Arial</vt:lpstr>
      <vt:lpstr>Calibri</vt:lpstr>
      <vt:lpstr>Courier New</vt:lpstr>
      <vt:lpstr>Times New Roman</vt:lpstr>
      <vt:lpstr>封面页_图片版 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2023-12-04T08:55:31Z</dcterms:created>
  <dcterms:modified xsi:type="dcterms:W3CDTF">2023-12-04T09:35:43Z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(3)I3XHOexAUVwPsASdMyGTEuMEY2nmt7OFyy5gYNNWS+HFosFPwhIffazkq2fk10Z1N470md9I
KLlKy+okuNuMDar0H9Y+Yvm1E3e344gvx+l+h0UbHV+k+FqDwtNKlCWP2/34YPnkphK1kfsO
jY7PzIq5u8xXAOq3eUm66qgn9XcgwONTtoF3CBV20Y/Cbrw9A6ED6cAkKI0JPTMtY6jnkyzw
uB2uLqJtqUnkk7MXuz</vt:lpwstr>
  </property>
  <property fmtid="{D5CDD505-2E9C-101B-9397-08002B2CF9AE}" pid="3" name="_2015_ms_pID_7253431">
    <vt:lpwstr>dmU/gGcOW7zBCda+4FthYNxCc5mQdFuKH4jEiAO4f01sDz030wh8ft
Bw80K+obtPU4AO5pEckLN6ujrqr5MTQrbKp4J9jfA2ylfQjF1epSqxXxm4MVA6NgD3vcGBZ3
5bb+NHB14XCH05iqZ1rysXx22oWlne0SxB8KDS9OU5xo26nxp5tg6y+HJPqv9lVBkFx3LL89
DdMODdReKNOymytKAUrbJM4x/ss5Q/jzRH1d</vt:lpwstr>
  </property>
  <property fmtid="{D5CDD505-2E9C-101B-9397-08002B2CF9AE}" pid="4" name="_2015_ms_pID_7253432">
    <vt:lpwstr>iA==</vt:lpwstr>
  </property>
</Properties>
</file>