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9"/>
  </p:notesMasterIdLst>
  <p:handoutMasterIdLst>
    <p:handoutMasterId r:id="rId10"/>
  </p:handoutMasterIdLst>
  <p:sldIdLst>
    <p:sldId id="341" r:id="rId6"/>
    <p:sldId id="959" r:id="rId7"/>
    <p:sldId id="366"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F3B5A7-8EED-4952-A226-44EBBE891E00}" v="208" dt="2023-12-04T17:22:20.3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7" d="100"/>
          <a:sy n="107" d="100"/>
        </p:scale>
        <p:origin x="588"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8" d="100"/>
          <a:sy n="78" d="100"/>
        </p:scale>
        <p:origin x="4020" y="11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1.xml"/><Relationship Id="rId15" Type="http://schemas.microsoft.com/office/2015/10/relationships/revisionInfo" Target="revisionInfo.xml"/><Relationship Id="rId10"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8111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RAN Plenary #102	</a:t>
            </a:r>
          </a:p>
          <a:p>
            <a:pPr eaLnBrk="1" hangingPunct="1">
              <a:defRPr/>
            </a:pPr>
            <a:r>
              <a:rPr lang="fr-FR" altLang="en-US" sz="1400" b="1" dirty="0">
                <a:latin typeface="Arial "/>
              </a:rPr>
              <a:t>Edinburgh, UK, </a:t>
            </a:r>
            <a:r>
              <a:rPr lang="fr-FR" altLang="en-US" sz="1400" b="1" dirty="0" err="1">
                <a:latin typeface="Arial "/>
              </a:rPr>
              <a:t>December</a:t>
            </a:r>
            <a:r>
              <a:rPr lang="fr-FR" altLang="en-US" sz="1400" b="1" dirty="0">
                <a:latin typeface="Arial "/>
              </a:rPr>
              <a:t> 11-15,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a:solidFill>
                  <a:srgbClr val="0000FF"/>
                </a:solidFill>
                <a:latin typeface="Arial "/>
              </a:rPr>
              <a:t> RP-233812</a:t>
            </a:r>
            <a:endParaRPr lang="sv-SE" altLang="en-US" sz="1400" b="1" dirty="0">
              <a:solidFill>
                <a:srgbClr val="0000FF"/>
              </a:solidFill>
              <a:latin typeface="Arial "/>
            </a:endParaRPr>
          </a:p>
          <a:p>
            <a:pPr algn="r" eaLnBrk="1" hangingPunct="1">
              <a:defRPr/>
            </a:pP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18527" y="2411835"/>
            <a:ext cx="8669715" cy="1662098"/>
          </a:xfrm>
        </p:spPr>
        <p:txBody>
          <a:bodyPr/>
          <a:lstStyle/>
          <a:p>
            <a:pPr eaLnBrk="1" hangingPunct="1"/>
            <a:r>
              <a:rPr lang="en-GB" altLang="en-US" sz="4800" dirty="0"/>
              <a:t>Considerations for R19 work on Positioning Enhancements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spcBef>
                <a:spcPts val="600"/>
              </a:spcBef>
              <a:buFontTx/>
              <a:buNone/>
            </a:pPr>
            <a:r>
              <a:rPr lang="en-GB" altLang="en-US" dirty="0"/>
              <a:t>Philips International B.V.</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25963" y="522164"/>
            <a:ext cx="10515600" cy="1130301"/>
          </a:xfrm>
        </p:spPr>
        <p:txBody>
          <a:bodyPr/>
          <a:lstStyle/>
          <a:p>
            <a:r>
              <a:rPr lang="en-US" altLang="en-US" sz="4000" dirty="0"/>
              <a:t>Positioning enhancements</a:t>
            </a:r>
          </a:p>
        </p:txBody>
      </p:sp>
      <p:sp>
        <p:nvSpPr>
          <p:cNvPr id="2" name="Content Placeholder 2">
            <a:extLst>
              <a:ext uri="{FF2B5EF4-FFF2-40B4-BE49-F238E27FC236}">
                <a16:creationId xmlns:a16="http://schemas.microsoft.com/office/drawing/2014/main" id="{07B5A592-A366-E253-F9D9-1AC61983AE10}"/>
              </a:ext>
            </a:extLst>
          </p:cNvPr>
          <p:cNvSpPr txBox="1">
            <a:spLocks/>
          </p:cNvSpPr>
          <p:nvPr/>
        </p:nvSpPr>
        <p:spPr bwMode="auto">
          <a:xfrm>
            <a:off x="150448" y="1771816"/>
            <a:ext cx="121460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1900" dirty="0" err="1"/>
              <a:t>Sidelink</a:t>
            </a:r>
            <a:r>
              <a:rPr lang="en-US" altLang="en-US" sz="1900" dirty="0"/>
              <a:t> positioning important enabler for more accurate positioning and positioning in challenging coverage situations</a:t>
            </a:r>
          </a:p>
          <a:p>
            <a:pPr lvl="1"/>
            <a:r>
              <a:rPr lang="en-US" altLang="en-US" sz="1500" dirty="0"/>
              <a:t>Need to continue in Release 19, because several important features were not addressed in release 18, such as network assisted </a:t>
            </a:r>
            <a:r>
              <a:rPr lang="en-US" altLang="en-US" sz="1500" dirty="0" err="1"/>
              <a:t>sidelink</a:t>
            </a:r>
            <a:r>
              <a:rPr lang="en-US" altLang="en-US" sz="1500" dirty="0"/>
              <a:t> positioning in partial coverage situations, support for groupcast/broadcast, anchor UE location accuracy, etc.</a:t>
            </a:r>
            <a:endParaRPr lang="en-US" altLang="en-US" sz="1500" dirty="0">
              <a:ea typeface="Calibri"/>
              <a:cs typeface="Calibri"/>
            </a:endParaRPr>
          </a:p>
          <a:p>
            <a:pPr lvl="1"/>
            <a:r>
              <a:rPr lang="en-US" altLang="en-US" sz="1500" dirty="0"/>
              <a:t>In addition, several features are missing and need to be defined, such as support for ranging of </a:t>
            </a:r>
            <a:r>
              <a:rPr lang="en-US" altLang="en-US" sz="1500" dirty="0" err="1"/>
              <a:t>ProSe</a:t>
            </a:r>
            <a:r>
              <a:rPr lang="en-US" altLang="en-US" sz="1500" dirty="0"/>
              <a:t> Remote UEs (i.e. necessary to provide       the required accuracy for 9-1-1 and 1-1-2 location estimation for a Remote UE making an emergency call), support for carrier-phase based </a:t>
            </a:r>
            <a:r>
              <a:rPr lang="en-US" altLang="en-US" sz="1500" dirty="0" err="1"/>
              <a:t>sidelink</a:t>
            </a:r>
            <a:r>
              <a:rPr lang="en-US" altLang="en-US" sz="1500" dirty="0"/>
              <a:t> positioning, and support for unlicensed bands.</a:t>
            </a:r>
          </a:p>
          <a:p>
            <a:r>
              <a:rPr lang="en-US" altLang="en-US" sz="1900" dirty="0"/>
              <a:t>For positioning of IoT devices, the focus has been on the High Accuracy Positioning part of LPHAP. However, for IoT devices it is also very important to consider the low-power aspect. </a:t>
            </a:r>
          </a:p>
          <a:p>
            <a:pPr lvl="1"/>
            <a:r>
              <a:rPr lang="en-US" altLang="en-US" sz="1500" dirty="0"/>
              <a:t>Current methods still require a lot of energy, so would be good to consider supporting different methods, such as positioning based on contact tracing (e.g. whereby nearby devices can report sightings of an IoT device) or other low power methods. </a:t>
            </a:r>
          </a:p>
          <a:p>
            <a:pPr lvl="1"/>
            <a:r>
              <a:rPr lang="en-US" altLang="en-US" sz="1500" dirty="0"/>
              <a:t>This also would pave the way for very low power positioning methods needed for Ambient IoT.</a:t>
            </a:r>
          </a:p>
        </p:txBody>
      </p:sp>
      <p:grpSp>
        <p:nvGrpSpPr>
          <p:cNvPr id="3" name="Group 2">
            <a:extLst>
              <a:ext uri="{FF2B5EF4-FFF2-40B4-BE49-F238E27FC236}">
                <a16:creationId xmlns:a16="http://schemas.microsoft.com/office/drawing/2014/main" id="{26028F58-B148-B472-0E5F-3C4E4249C30A}"/>
              </a:ext>
            </a:extLst>
          </p:cNvPr>
          <p:cNvGrpSpPr/>
          <p:nvPr/>
        </p:nvGrpSpPr>
        <p:grpSpPr>
          <a:xfrm>
            <a:off x="5746782" y="4709361"/>
            <a:ext cx="2541529" cy="1705283"/>
            <a:chOff x="3807770" y="2142088"/>
            <a:chExt cx="2498468" cy="1986615"/>
          </a:xfrm>
        </p:grpSpPr>
        <p:grpSp>
          <p:nvGrpSpPr>
            <p:cNvPr id="5" name="Group 4">
              <a:extLst>
                <a:ext uri="{FF2B5EF4-FFF2-40B4-BE49-F238E27FC236}">
                  <a16:creationId xmlns:a16="http://schemas.microsoft.com/office/drawing/2014/main" id="{D6CB8DEE-CB5C-3B72-23C0-B6EBA6029B15}"/>
                </a:ext>
              </a:extLst>
            </p:cNvPr>
            <p:cNvGrpSpPr/>
            <p:nvPr/>
          </p:nvGrpSpPr>
          <p:grpSpPr>
            <a:xfrm>
              <a:off x="3807770" y="2142088"/>
              <a:ext cx="2498468" cy="1986615"/>
              <a:chOff x="3597532" y="1447629"/>
              <a:chExt cx="2549298" cy="2035467"/>
            </a:xfrm>
          </p:grpSpPr>
          <p:pic>
            <p:nvPicPr>
              <p:cNvPr id="21" name="Picture 20" descr="Diagram&#10;&#10;Description automatically generated">
                <a:extLst>
                  <a:ext uri="{FF2B5EF4-FFF2-40B4-BE49-F238E27FC236}">
                    <a16:creationId xmlns:a16="http://schemas.microsoft.com/office/drawing/2014/main" id="{DC8075C5-54CA-AC2F-168C-9D082B01482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196" b="4850"/>
              <a:stretch/>
            </p:blipFill>
            <p:spPr>
              <a:xfrm>
                <a:off x="3644028" y="1808704"/>
                <a:ext cx="2502802" cy="1674392"/>
              </a:xfrm>
              <a:prstGeom prst="rect">
                <a:avLst/>
              </a:prstGeom>
            </p:spPr>
          </p:pic>
          <p:sp>
            <p:nvSpPr>
              <p:cNvPr id="22" name="TextBox 21">
                <a:extLst>
                  <a:ext uri="{FF2B5EF4-FFF2-40B4-BE49-F238E27FC236}">
                    <a16:creationId xmlns:a16="http://schemas.microsoft.com/office/drawing/2014/main" id="{E8199B76-4D71-1D6E-360C-4DB316427679}"/>
                  </a:ext>
                </a:extLst>
              </p:cNvPr>
              <p:cNvSpPr txBox="1"/>
              <p:nvPr/>
            </p:nvSpPr>
            <p:spPr>
              <a:xfrm>
                <a:off x="3597532" y="2634832"/>
                <a:ext cx="868978" cy="630715"/>
              </a:xfrm>
              <a:prstGeom prst="rect">
                <a:avLst/>
              </a:prstGeom>
              <a:noFill/>
            </p:spPr>
            <p:txBody>
              <a:bodyPr wrap="square" rtlCol="0">
                <a:spAutoFit/>
              </a:bodyPr>
              <a:lstStyle/>
              <a:p>
                <a:r>
                  <a:rPr lang="en-US" sz="1000" b="1" dirty="0">
                    <a:latin typeface="Arial Narrow" panose="020B0606020202030204" pitchFamily="34" charset="0"/>
                  </a:rPr>
                  <a:t>Accurate cellular positioning with ranging</a:t>
                </a:r>
              </a:p>
            </p:txBody>
          </p:sp>
          <p:sp>
            <p:nvSpPr>
              <p:cNvPr id="23" name="TextBox 22">
                <a:extLst>
                  <a:ext uri="{FF2B5EF4-FFF2-40B4-BE49-F238E27FC236}">
                    <a16:creationId xmlns:a16="http://schemas.microsoft.com/office/drawing/2014/main" id="{33544218-9734-3249-2BD6-D8116DD0CCDE}"/>
                  </a:ext>
                </a:extLst>
              </p:cNvPr>
              <p:cNvSpPr txBox="1"/>
              <p:nvPr/>
            </p:nvSpPr>
            <p:spPr>
              <a:xfrm>
                <a:off x="4067088" y="1887342"/>
                <a:ext cx="798844" cy="307777"/>
              </a:xfrm>
              <a:prstGeom prst="rect">
                <a:avLst/>
              </a:prstGeom>
              <a:noFill/>
            </p:spPr>
            <p:txBody>
              <a:bodyPr wrap="square" rtlCol="0">
                <a:spAutoFit/>
              </a:bodyPr>
              <a:lstStyle/>
              <a:p>
                <a:pPr algn="ctr"/>
                <a:r>
                  <a:rPr lang="en-US" sz="700" b="1" dirty="0">
                    <a:latin typeface="Arial" panose="020B0604020202020204" pitchFamily="34" charset="0"/>
                    <a:cs typeface="Arial" panose="020B0604020202020204" pitchFamily="34" charset="0"/>
                  </a:rPr>
                  <a:t>Location Service</a:t>
                </a:r>
              </a:p>
            </p:txBody>
          </p:sp>
          <p:cxnSp>
            <p:nvCxnSpPr>
              <p:cNvPr id="24" name="Straight Arrow Connector 23">
                <a:extLst>
                  <a:ext uri="{FF2B5EF4-FFF2-40B4-BE49-F238E27FC236}">
                    <a16:creationId xmlns:a16="http://schemas.microsoft.com/office/drawing/2014/main" id="{2CE58B6F-E0E2-23FD-52B5-8518EE795114}"/>
                  </a:ext>
                </a:extLst>
              </p:cNvPr>
              <p:cNvCxnSpPr>
                <a:cxnSpLocks/>
              </p:cNvCxnSpPr>
              <p:nvPr/>
            </p:nvCxnSpPr>
            <p:spPr>
              <a:xfrm flipV="1">
                <a:off x="4459343" y="1668002"/>
                <a:ext cx="0" cy="281402"/>
              </a:xfrm>
              <a:prstGeom prst="straightConnector1">
                <a:avLst/>
              </a:prstGeom>
              <a:ln w="28575">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D8A43CB1-CB9E-61D3-43E0-EC2E54FF078A}"/>
                  </a:ext>
                </a:extLst>
              </p:cNvPr>
              <p:cNvSpPr/>
              <p:nvPr/>
            </p:nvSpPr>
            <p:spPr>
              <a:xfrm>
                <a:off x="4181583" y="1447629"/>
                <a:ext cx="555520" cy="169777"/>
              </a:xfrm>
              <a:prstGeom prst="ellipse">
                <a:avLst/>
              </a:prstGeom>
              <a:solidFill>
                <a:srgbClr val="0089C4"/>
              </a:solidFill>
              <a:ln w="25400" cap="flat" cmpd="sng" algn="ctr">
                <a:solidFill>
                  <a:srgbClr val="0089C4"/>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600" dirty="0">
                    <a:solidFill>
                      <a:schemeClr val="tx1"/>
                    </a:solidFill>
                    <a:latin typeface="Arial" panose="020B0604020202020204" pitchFamily="34" charset="0"/>
                    <a:cs typeface="Arial" panose="020B0604020202020204" pitchFamily="34" charset="0"/>
                  </a:rPr>
                  <a:t>3</a:t>
                </a:r>
                <a:r>
                  <a:rPr lang="en-US" sz="600" baseline="30000" dirty="0">
                    <a:solidFill>
                      <a:schemeClr val="tx1"/>
                    </a:solidFill>
                    <a:latin typeface="Arial" panose="020B0604020202020204" pitchFamily="34" charset="0"/>
                    <a:cs typeface="Arial" panose="020B0604020202020204" pitchFamily="34" charset="0"/>
                  </a:rPr>
                  <a:t>rd</a:t>
                </a:r>
                <a:r>
                  <a:rPr lang="en-US" sz="600" dirty="0">
                    <a:solidFill>
                      <a:schemeClr val="tx1"/>
                    </a:solidFill>
                    <a:latin typeface="Arial" panose="020B0604020202020204" pitchFamily="34" charset="0"/>
                    <a:cs typeface="Arial" panose="020B0604020202020204" pitchFamily="34" charset="0"/>
                  </a:rPr>
                  <a:t> party app</a:t>
                </a:r>
              </a:p>
            </p:txBody>
          </p:sp>
        </p:grpSp>
        <p:pic>
          <p:nvPicPr>
            <p:cNvPr id="10" name="Picture 9" descr="Diagram&#10;&#10;Description automatically generated">
              <a:extLst>
                <a:ext uri="{FF2B5EF4-FFF2-40B4-BE49-F238E27FC236}">
                  <a16:creationId xmlns:a16="http://schemas.microsoft.com/office/drawing/2014/main" id="{B3CE174C-245D-F658-D56A-E4BED888D81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3117" t="24824" r="24352" b="33605"/>
            <a:stretch/>
          </p:blipFill>
          <p:spPr>
            <a:xfrm>
              <a:off x="5715765" y="2744830"/>
              <a:ext cx="307358" cy="818929"/>
            </a:xfrm>
            <a:prstGeom prst="rect">
              <a:avLst/>
            </a:prstGeom>
          </p:spPr>
        </p:pic>
        <p:sp>
          <p:nvSpPr>
            <p:cNvPr id="11" name="Rectangle 10">
              <a:extLst>
                <a:ext uri="{FF2B5EF4-FFF2-40B4-BE49-F238E27FC236}">
                  <a16:creationId xmlns:a16="http://schemas.microsoft.com/office/drawing/2014/main" id="{997227F6-F74C-6CC0-63AD-1EC64F90238E}"/>
                </a:ext>
              </a:extLst>
            </p:cNvPr>
            <p:cNvSpPr/>
            <p:nvPr/>
          </p:nvSpPr>
          <p:spPr>
            <a:xfrm>
              <a:off x="5715765" y="2887876"/>
              <a:ext cx="145533" cy="279212"/>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E9E2240-76D0-9289-8136-CCD0DBFBCCBD}"/>
                </a:ext>
              </a:extLst>
            </p:cNvPr>
            <p:cNvSpPr/>
            <p:nvPr/>
          </p:nvSpPr>
          <p:spPr>
            <a:xfrm>
              <a:off x="5725235" y="3089076"/>
              <a:ext cx="145533" cy="347874"/>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B6AEB07-E289-6C3D-01FC-39012334A07D}"/>
                </a:ext>
              </a:extLst>
            </p:cNvPr>
            <p:cNvSpPr/>
            <p:nvPr/>
          </p:nvSpPr>
          <p:spPr>
            <a:xfrm flipH="1">
              <a:off x="5715764" y="3358933"/>
              <a:ext cx="179945" cy="204825"/>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EE895DEB-856A-0999-3AEC-498816EE3FB4}"/>
                </a:ext>
              </a:extLst>
            </p:cNvPr>
            <p:cNvSpPr/>
            <p:nvPr/>
          </p:nvSpPr>
          <p:spPr>
            <a:xfrm flipH="1">
              <a:off x="5861297" y="3254308"/>
              <a:ext cx="61083" cy="99486"/>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5AC35561-AAB1-B9E2-2208-37F41B786A2A}"/>
                </a:ext>
              </a:extLst>
            </p:cNvPr>
            <p:cNvSpPr/>
            <p:nvPr/>
          </p:nvSpPr>
          <p:spPr>
            <a:xfrm flipH="1">
              <a:off x="5827187" y="3220439"/>
              <a:ext cx="61083" cy="99486"/>
            </a:xfrm>
            <a:prstGeom prst="rect">
              <a:avLst/>
            </a:prstGeom>
            <a:solidFill>
              <a:schemeClr val="bg2"/>
            </a:solidFill>
            <a:ln w="2540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Arrow Connector 16">
              <a:extLst>
                <a:ext uri="{FF2B5EF4-FFF2-40B4-BE49-F238E27FC236}">
                  <a16:creationId xmlns:a16="http://schemas.microsoft.com/office/drawing/2014/main" id="{BE96B479-B339-B0E8-EFDD-506AA47B51A2}"/>
                </a:ext>
              </a:extLst>
            </p:cNvPr>
            <p:cNvCxnSpPr>
              <a:cxnSpLocks/>
              <a:endCxn id="13" idx="1"/>
            </p:cNvCxnSpPr>
            <p:nvPr/>
          </p:nvCxnSpPr>
          <p:spPr>
            <a:xfrm>
              <a:off x="5679401" y="3461345"/>
              <a:ext cx="216308" cy="1"/>
            </a:xfrm>
            <a:prstGeom prst="straightConnector1">
              <a:avLst/>
            </a:prstGeom>
            <a:ln>
              <a:solidFill>
                <a:srgbClr val="FF0000"/>
              </a:solidFill>
              <a:headEnd type="triangle" w="sm" len="sm"/>
              <a:tailEnd type="triangle" w="sm" len="sm"/>
            </a:ln>
          </p:spPr>
          <p:style>
            <a:lnRef idx="1">
              <a:schemeClr val="accent4"/>
            </a:lnRef>
            <a:fillRef idx="0">
              <a:schemeClr val="accent4"/>
            </a:fillRef>
            <a:effectRef idx="0">
              <a:schemeClr val="accent4"/>
            </a:effectRef>
            <a:fontRef idx="minor">
              <a:schemeClr val="tx1"/>
            </a:fontRef>
          </p:style>
        </p:cxnSp>
        <p:sp>
          <p:nvSpPr>
            <p:cNvPr id="18" name="TextBox 17">
              <a:extLst>
                <a:ext uri="{FF2B5EF4-FFF2-40B4-BE49-F238E27FC236}">
                  <a16:creationId xmlns:a16="http://schemas.microsoft.com/office/drawing/2014/main" id="{F3F6A565-ED38-A39E-11B4-025054CE519E}"/>
                </a:ext>
              </a:extLst>
            </p:cNvPr>
            <p:cNvSpPr txBox="1"/>
            <p:nvPr/>
          </p:nvSpPr>
          <p:spPr>
            <a:xfrm>
              <a:off x="5580417" y="3486846"/>
              <a:ext cx="442706" cy="184666"/>
            </a:xfrm>
            <a:prstGeom prst="rect">
              <a:avLst/>
            </a:prstGeom>
            <a:noFill/>
          </p:spPr>
          <p:txBody>
            <a:bodyPr wrap="square" rtlCol="0">
              <a:spAutoFit/>
            </a:bodyPr>
            <a:lstStyle/>
            <a:p>
              <a:r>
                <a:rPr lang="en-US" sz="600" dirty="0"/>
                <a:t>ranging</a:t>
              </a:r>
            </a:p>
          </p:txBody>
        </p:sp>
        <p:pic>
          <p:nvPicPr>
            <p:cNvPr id="19" name="Picture 18" descr="Diagram&#10;&#10;Description automatically generated">
              <a:extLst>
                <a:ext uri="{FF2B5EF4-FFF2-40B4-BE49-F238E27FC236}">
                  <a16:creationId xmlns:a16="http://schemas.microsoft.com/office/drawing/2014/main" id="{1E6DC096-4892-7991-641A-657BCD10CDD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3117" t="25193" r="30950" b="67417"/>
            <a:stretch/>
          </p:blipFill>
          <p:spPr>
            <a:xfrm>
              <a:off x="5678887" y="2750850"/>
              <a:ext cx="145533" cy="145563"/>
            </a:xfrm>
            <a:prstGeom prst="rect">
              <a:avLst/>
            </a:prstGeom>
          </p:spPr>
        </p:pic>
      </p:grpSp>
      <p:grpSp>
        <p:nvGrpSpPr>
          <p:cNvPr id="26" name="Group 25">
            <a:extLst>
              <a:ext uri="{FF2B5EF4-FFF2-40B4-BE49-F238E27FC236}">
                <a16:creationId xmlns:a16="http://schemas.microsoft.com/office/drawing/2014/main" id="{968ED9C9-4AD0-E36D-95E9-8891515C589D}"/>
              </a:ext>
            </a:extLst>
          </p:cNvPr>
          <p:cNvGrpSpPr/>
          <p:nvPr/>
        </p:nvGrpSpPr>
        <p:grpSpPr>
          <a:xfrm>
            <a:off x="8414811" y="4553916"/>
            <a:ext cx="3520856" cy="1754236"/>
            <a:chOff x="5022674" y="3571179"/>
            <a:chExt cx="4469467" cy="2644561"/>
          </a:xfrm>
        </p:grpSpPr>
        <p:grpSp>
          <p:nvGrpSpPr>
            <p:cNvPr id="27" name="Group 26">
              <a:extLst>
                <a:ext uri="{FF2B5EF4-FFF2-40B4-BE49-F238E27FC236}">
                  <a16:creationId xmlns:a16="http://schemas.microsoft.com/office/drawing/2014/main" id="{42B0F845-C086-2B2C-C73B-8E5C23F49C16}"/>
                </a:ext>
              </a:extLst>
            </p:cNvPr>
            <p:cNvGrpSpPr/>
            <p:nvPr/>
          </p:nvGrpSpPr>
          <p:grpSpPr>
            <a:xfrm>
              <a:off x="5022674" y="3571179"/>
              <a:ext cx="4469467" cy="2644561"/>
              <a:chOff x="4284442" y="3349287"/>
              <a:chExt cx="4469467" cy="2644561"/>
            </a:xfrm>
          </p:grpSpPr>
          <p:pic>
            <p:nvPicPr>
              <p:cNvPr id="29" name="Picture 28">
                <a:extLst>
                  <a:ext uri="{FF2B5EF4-FFF2-40B4-BE49-F238E27FC236}">
                    <a16:creationId xmlns:a16="http://schemas.microsoft.com/office/drawing/2014/main" id="{29B84D8D-7716-CC6B-6653-F32FD8A7061C}"/>
                  </a:ext>
                </a:extLst>
              </p:cNvPr>
              <p:cNvPicPr>
                <a:picLocks noChangeAspect="1"/>
              </p:cNvPicPr>
              <p:nvPr/>
            </p:nvPicPr>
            <p:blipFill>
              <a:blip r:embed="rId6"/>
              <a:stretch>
                <a:fillRect/>
              </a:stretch>
            </p:blipFill>
            <p:spPr>
              <a:xfrm>
                <a:off x="4284442" y="3349287"/>
                <a:ext cx="4469467" cy="2644561"/>
              </a:xfrm>
              <a:prstGeom prst="rect">
                <a:avLst/>
              </a:prstGeom>
            </p:spPr>
          </p:pic>
          <p:sp>
            <p:nvSpPr>
              <p:cNvPr id="30" name="Rectangle 29">
                <a:extLst>
                  <a:ext uri="{FF2B5EF4-FFF2-40B4-BE49-F238E27FC236}">
                    <a16:creationId xmlns:a16="http://schemas.microsoft.com/office/drawing/2014/main" id="{41B79115-8EF6-4784-6297-7B8BB083FE99}"/>
                  </a:ext>
                </a:extLst>
              </p:cNvPr>
              <p:cNvSpPr/>
              <p:nvPr/>
            </p:nvSpPr>
            <p:spPr>
              <a:xfrm>
                <a:off x="6639886" y="5693754"/>
                <a:ext cx="486562" cy="2246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8" name="TextBox 27">
              <a:extLst>
                <a:ext uri="{FF2B5EF4-FFF2-40B4-BE49-F238E27FC236}">
                  <a16:creationId xmlns:a16="http://schemas.microsoft.com/office/drawing/2014/main" id="{A3A93641-1EDD-70AA-3CCA-CB51510D5D4B}"/>
                </a:ext>
              </a:extLst>
            </p:cNvPr>
            <p:cNvSpPr txBox="1"/>
            <p:nvPr/>
          </p:nvSpPr>
          <p:spPr>
            <a:xfrm>
              <a:off x="5187746" y="3653407"/>
              <a:ext cx="1537827" cy="400110"/>
            </a:xfrm>
            <a:prstGeom prst="rect">
              <a:avLst/>
            </a:prstGeom>
            <a:noFill/>
          </p:spPr>
          <p:txBody>
            <a:bodyPr wrap="square" rtlCol="0">
              <a:spAutoFit/>
            </a:bodyPr>
            <a:lstStyle/>
            <a:p>
              <a:r>
                <a:rPr lang="en-US" sz="1000" b="1" dirty="0">
                  <a:latin typeface="Arial Narrow" panose="020B0606020202030204" pitchFamily="34" charset="0"/>
                </a:rPr>
                <a:t>Indoor / out-of-coverage wayfinding</a:t>
              </a:r>
            </a:p>
          </p:txBody>
        </p:sp>
      </p:grpSp>
      <p:pic>
        <p:nvPicPr>
          <p:cNvPr id="6" name="Picture 5" descr="A diagram of a person's connection&#10;&#10;Description automatically generated">
            <a:extLst>
              <a:ext uri="{FF2B5EF4-FFF2-40B4-BE49-F238E27FC236}">
                <a16:creationId xmlns:a16="http://schemas.microsoft.com/office/drawing/2014/main" id="{AA88E868-6F4F-7BCF-9D34-4829941C8AD8}"/>
              </a:ext>
            </a:extLst>
          </p:cNvPr>
          <p:cNvPicPr>
            <a:picLocks noChangeAspect="1"/>
          </p:cNvPicPr>
          <p:nvPr/>
        </p:nvPicPr>
        <p:blipFill rotWithShape="1">
          <a:blip r:embed="rId7">
            <a:extLst>
              <a:ext uri="{28A0092B-C50C-407E-A947-70E740481C1C}">
                <a14:useLocalDpi xmlns:a14="http://schemas.microsoft.com/office/drawing/2010/main" val="0"/>
              </a:ext>
            </a:extLst>
          </a:blip>
          <a:srcRect b="10915"/>
          <a:stretch/>
        </p:blipFill>
        <p:spPr>
          <a:xfrm>
            <a:off x="204238" y="4739063"/>
            <a:ext cx="4647618" cy="1198676"/>
          </a:xfrm>
          <a:prstGeom prst="rect">
            <a:avLst/>
          </a:prstGeom>
        </p:spPr>
      </p:pic>
      <p:sp>
        <p:nvSpPr>
          <p:cNvPr id="9" name="TextBox 8">
            <a:extLst>
              <a:ext uri="{FF2B5EF4-FFF2-40B4-BE49-F238E27FC236}">
                <a16:creationId xmlns:a16="http://schemas.microsoft.com/office/drawing/2014/main" id="{08DF86FE-D87C-5B3B-3BF6-D05AF9957DD8}"/>
              </a:ext>
            </a:extLst>
          </p:cNvPr>
          <p:cNvSpPr txBox="1"/>
          <p:nvPr/>
        </p:nvSpPr>
        <p:spPr>
          <a:xfrm>
            <a:off x="1782134" y="5972127"/>
            <a:ext cx="2846586" cy="246221"/>
          </a:xfrm>
          <a:prstGeom prst="rect">
            <a:avLst/>
          </a:prstGeom>
          <a:noFill/>
        </p:spPr>
        <p:txBody>
          <a:bodyPr wrap="square" rtlCol="0">
            <a:spAutoFit/>
          </a:bodyPr>
          <a:lstStyle/>
          <a:p>
            <a:r>
              <a:rPr lang="en-US" sz="1000" b="1" dirty="0">
                <a:latin typeface="Arial Narrow" panose="020B0606020202030204" pitchFamily="34" charset="0"/>
              </a:rPr>
              <a:t>Illustration of contact tracing</a:t>
            </a:r>
          </a:p>
        </p:txBody>
      </p:sp>
    </p:spTree>
    <p:extLst>
      <p:ext uri="{BB962C8B-B14F-4D97-AF65-F5344CB8AC3E}">
        <p14:creationId xmlns:p14="http://schemas.microsoft.com/office/powerpoint/2010/main" val="34848745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dirty="0"/>
              <a:t>Scope for release 19</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04655"/>
            <a:ext cx="10856053" cy="4351338"/>
          </a:xfrm>
        </p:spPr>
        <p:txBody>
          <a:bodyPr/>
          <a:lstStyle/>
          <a:p>
            <a:pPr marL="0" indent="0">
              <a:buNone/>
            </a:pPr>
            <a:r>
              <a:rPr lang="en-US" altLang="en-US" sz="2000" dirty="0"/>
              <a:t>As Philips, we think it is important release 19 to continue work on further positioning enhancements and propose the following subtopics for study as well as normative work:</a:t>
            </a:r>
          </a:p>
          <a:p>
            <a:pPr>
              <a:buFontTx/>
              <a:buChar char="-"/>
            </a:pPr>
            <a:r>
              <a:rPr lang="en-US" altLang="en-US" sz="1800" dirty="0" err="1"/>
              <a:t>Sidelink</a:t>
            </a:r>
            <a:r>
              <a:rPr lang="en-US" altLang="en-US" sz="1800" dirty="0"/>
              <a:t> positioning enhancements:</a:t>
            </a:r>
          </a:p>
          <a:p>
            <a:pPr lvl="1">
              <a:buFontTx/>
              <a:buChar char="-"/>
            </a:pPr>
            <a:r>
              <a:rPr lang="en-US" altLang="en-US" sz="1400" dirty="0"/>
              <a:t>Support for network-assisted </a:t>
            </a:r>
            <a:r>
              <a:rPr lang="en-US" altLang="en-US" sz="1400" dirty="0" err="1"/>
              <a:t>sidelink</a:t>
            </a:r>
            <a:r>
              <a:rPr lang="en-US" altLang="en-US" sz="1400" dirty="0"/>
              <a:t> positioning in partial coverage scenarios</a:t>
            </a:r>
            <a:endParaRPr lang="en-US" altLang="en-US" sz="1400" dirty="0">
              <a:ea typeface="Calibri"/>
              <a:cs typeface="Calibri"/>
            </a:endParaRPr>
          </a:p>
          <a:p>
            <a:pPr lvl="1">
              <a:buFontTx/>
              <a:buChar char="-"/>
            </a:pPr>
            <a:r>
              <a:rPr lang="en-US" sz="1400" dirty="0">
                <a:ea typeface="Calibri"/>
                <a:cs typeface="Calibri"/>
              </a:rPr>
              <a:t>Support for groupcast/broadcast based </a:t>
            </a:r>
            <a:r>
              <a:rPr lang="en-US" sz="1400" err="1">
                <a:ea typeface="Calibri"/>
                <a:cs typeface="Calibri"/>
              </a:rPr>
              <a:t>sidelink</a:t>
            </a:r>
            <a:r>
              <a:rPr lang="en-US" sz="1400" dirty="0">
                <a:ea typeface="Calibri"/>
                <a:cs typeface="Calibri"/>
              </a:rPr>
              <a:t> positioning</a:t>
            </a:r>
          </a:p>
          <a:p>
            <a:pPr lvl="1">
              <a:buFontTx/>
              <a:buChar char="-"/>
            </a:pPr>
            <a:r>
              <a:rPr lang="en-US" sz="1400" dirty="0">
                <a:ea typeface="Calibri"/>
                <a:cs typeface="Calibri"/>
              </a:rPr>
              <a:t>Support for </a:t>
            </a:r>
            <a:r>
              <a:rPr lang="en-US" sz="1400" dirty="0" err="1">
                <a:ea typeface="Calibri"/>
                <a:cs typeface="Calibri"/>
              </a:rPr>
              <a:t>signalling</a:t>
            </a:r>
            <a:r>
              <a:rPr lang="en-US" sz="1400" dirty="0">
                <a:ea typeface="Calibri"/>
                <a:cs typeface="Calibri"/>
              </a:rPr>
              <a:t> of Anchor UE location accuracy</a:t>
            </a:r>
            <a:endParaRPr lang="en-US" sz="1400" dirty="0"/>
          </a:p>
          <a:p>
            <a:pPr lvl="1">
              <a:buFontTx/>
              <a:buChar char="-"/>
            </a:pPr>
            <a:r>
              <a:rPr lang="en-US" altLang="en-US" sz="1400" dirty="0"/>
              <a:t>Support for Remote UE positioning using SL positioning</a:t>
            </a:r>
            <a:endParaRPr lang="en-US" altLang="en-US" sz="1400" dirty="0">
              <a:ea typeface="Calibri"/>
              <a:cs typeface="Calibri"/>
            </a:endParaRPr>
          </a:p>
          <a:p>
            <a:pPr lvl="1">
              <a:buFontTx/>
              <a:buChar char="-"/>
            </a:pPr>
            <a:r>
              <a:rPr lang="en-US" sz="1500" dirty="0"/>
              <a:t>Support</a:t>
            </a:r>
            <a:r>
              <a:rPr lang="en-US" sz="1500" dirty="0">
                <a:ea typeface="Calibri"/>
                <a:cs typeface="Calibri"/>
              </a:rPr>
              <a:t> for carrier-phase based </a:t>
            </a:r>
            <a:r>
              <a:rPr lang="en-US" sz="1500" dirty="0" err="1">
                <a:ea typeface="Calibri"/>
                <a:cs typeface="Calibri"/>
              </a:rPr>
              <a:t>sidelink</a:t>
            </a:r>
            <a:r>
              <a:rPr lang="en-US" sz="1500" dirty="0">
                <a:ea typeface="Calibri"/>
                <a:cs typeface="Calibri"/>
              </a:rPr>
              <a:t> positioning</a:t>
            </a:r>
            <a:endParaRPr lang="en-US" altLang="en-US" sz="1400">
              <a:ea typeface="Calibri" panose="020F0502020204030204"/>
              <a:cs typeface="Calibri" panose="020F0502020204030204"/>
            </a:endParaRPr>
          </a:p>
          <a:p>
            <a:pPr lvl="1">
              <a:buFontTx/>
              <a:buChar char="-"/>
            </a:pPr>
            <a:r>
              <a:rPr lang="en-US" altLang="en-US" sz="1400" dirty="0" err="1"/>
              <a:t>Sidelink</a:t>
            </a:r>
            <a:r>
              <a:rPr lang="en-US" altLang="en-US" sz="1400" dirty="0"/>
              <a:t> positioning in unlicensed bands</a:t>
            </a:r>
          </a:p>
          <a:p>
            <a:pPr>
              <a:buFontTx/>
              <a:buChar char="-"/>
            </a:pPr>
            <a:r>
              <a:rPr lang="en-US" sz="1800" dirty="0"/>
              <a:t>Support for lightweight positioning for IoT devices, e.g. based on contact tracing/device sightings.</a:t>
            </a:r>
          </a:p>
          <a:p>
            <a:pPr marL="0" indent="0">
              <a:buNone/>
            </a:pPr>
            <a:endParaRPr lang="en-US" sz="1800" kern="1200" dirty="0">
              <a:effectLst/>
              <a:latin typeface="+mn-lt"/>
              <a:ea typeface="Calibri" panose="020F0502020204030204"/>
              <a:cs typeface="Calibri" panose="020F0502020204030204"/>
            </a:endParaRPr>
          </a:p>
          <a:p>
            <a:pPr marL="971550" lvl="1" indent="-514350">
              <a:buAutoNum type="arabicParenR"/>
            </a:pPr>
            <a:endParaRPr lang="en-US" altLang="en-US" sz="1600" dirty="0"/>
          </a:p>
          <a:p>
            <a:pPr marL="514350" indent="-514350">
              <a:buAutoNum type="arabicParenR"/>
            </a:pPr>
            <a:endParaRPr lang="en-US" altLang="en-US" sz="2000" dirty="0"/>
          </a:p>
          <a:p>
            <a:pPr marL="514350" indent="-514350">
              <a:buAutoNum type="arabicParenR"/>
            </a:pPr>
            <a:endParaRPr lang="en-US" altLang="en-US" sz="2000" dirty="0"/>
          </a:p>
          <a:p>
            <a:pPr marL="514350" indent="-514350">
              <a:buAutoNum type="arabicParenR"/>
            </a:pPr>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42a7a364-d442-4b4e-9d25-37106f32e136">
      <Terms xmlns="http://schemas.microsoft.com/office/infopath/2007/PartnerControls"/>
    </lcf76f155ced4ddcb4097134ff3c332f>
    <TaxCatchAll xmlns="49919dca-d9c1-492f-bd36-8a887e31a6e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e40374fb-a6cc-4854-989f-c1d94a7967ee" ContentTypeId="0x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6C64F82C6CD6C94A8F82091B7C34EADA" ma:contentTypeVersion="17" ma:contentTypeDescription="Create a new document." ma:contentTypeScope="" ma:versionID="c8bae7b3996536237e63e7ad07f0f4a9">
  <xsd:schema xmlns:xsd="http://www.w3.org/2001/XMLSchema" xmlns:xs="http://www.w3.org/2001/XMLSchema" xmlns:p="http://schemas.microsoft.com/office/2006/metadata/properties" xmlns:ns2="42a7a364-d442-4b4e-9d25-37106f32e136" xmlns:ns3="27121622-6ae5-4355-a27f-12682445a4b2" xmlns:ns4="49919dca-d9c1-492f-bd36-8a887e31a6e3" targetNamespace="http://schemas.microsoft.com/office/2006/metadata/properties" ma:root="true" ma:fieldsID="e7a95c0a492e4dcd35786292f391084c" ns2:_="" ns3:_="" ns4:_="">
    <xsd:import namespace="42a7a364-d442-4b4e-9d25-37106f32e136"/>
    <xsd:import namespace="27121622-6ae5-4355-a27f-12682445a4b2"/>
    <xsd:import namespace="49919dca-d9c1-492f-bd36-8a887e31a6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a7a364-d442-4b4e-9d25-37106f32e13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e40374fb-a6cc-4854-989f-c1d94a7967e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121622-6ae5-4355-a27f-12682445a4b2"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9919dca-d9c1-492f-bd36-8a887e31a6e3"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5dac5ff4-2083-4713-ac49-73e85da91ac8}" ma:internalName="TaxCatchAll" ma:showField="CatchAllData" ma:web="27121622-6ae5-4355-a27f-12682445a4b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42a7a364-d442-4b4e-9d25-37106f32e136"/>
    <ds:schemaRef ds:uri="49919dca-d9c1-492f-bd36-8a887e31a6e3"/>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5208205C-BFE5-4201-A6CF-6753D265826F}">
  <ds:schemaRefs>
    <ds:schemaRef ds:uri="Microsoft.SharePoint.Taxonomy.ContentTypeSync"/>
  </ds:schemaRefs>
</ds:datastoreItem>
</file>

<file path=customXml/itemProps4.xml><?xml version="1.0" encoding="utf-8"?>
<ds:datastoreItem xmlns:ds="http://schemas.openxmlformats.org/officeDocument/2006/customXml" ds:itemID="{DE4DA7B0-9170-4054-8343-B9DCDDF0BE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2a7a364-d442-4b4e-9d25-37106f32e136"/>
    <ds:schemaRef ds:uri="27121622-6ae5-4355-a27f-12682445a4b2"/>
    <ds:schemaRef ds:uri="49919dca-d9c1-492f-bd36-8a887e31a6e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353</Words>
  <Application>Microsoft Office PowerPoint</Application>
  <PresentationFormat>Widescreen</PresentationFormat>
  <Paragraphs>28</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Arial </vt:lpstr>
      <vt:lpstr>Arial</vt:lpstr>
      <vt:lpstr>Arial Narrow</vt:lpstr>
      <vt:lpstr>Calibri</vt:lpstr>
      <vt:lpstr>Calibri Light</vt:lpstr>
      <vt:lpstr>Times New Roman</vt:lpstr>
      <vt:lpstr>Office Theme</vt:lpstr>
      <vt:lpstr>Considerations for R19 work on Positioning Enhancements</vt:lpstr>
      <vt:lpstr>Positioning enhancements</vt:lpstr>
      <vt:lpstr>Scope for release 19</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Davies, Rob</cp:lastModifiedBy>
  <cp:revision>645</cp:revision>
  <dcterms:created xsi:type="dcterms:W3CDTF">2010-02-05T13:52:04Z</dcterms:created>
  <dcterms:modified xsi:type="dcterms:W3CDTF">2023-12-04T18:21:13Z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0x0101006C64F82C6CD6C94A8F82091B7C34EADA</vt:lpwstr>
  </property>
  <property fmtid="{D5CDD505-2E9C-101B-9397-08002B2CF9AE}" pid="3" name="MediaServiceImageTags">
    <vt:lpwstr/>
  </property>
</Properties>
</file>