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74" r:id="rId5"/>
    <p:sldId id="273" r:id="rId6"/>
    <p:sldId id="1074" r:id="rId7"/>
    <p:sldId id="1082" r:id="rId8"/>
    <p:sldId id="1075" r:id="rId9"/>
    <p:sldId id="1083" r:id="rId10"/>
    <p:sldId id="1081" r:id="rId11"/>
  </p:sldIdLst>
  <p:sldSz cx="12192000" cy="6858000"/>
  <p:notesSz cx="6858000" cy="9144000"/>
  <p:custDataLst>
    <p:tags r:id="rId1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 slides" id="{7C15E6B1-89C8-4AC6-A54C-AADED3436C0D}">
          <p14:sldIdLst>
            <p14:sldId id="274"/>
            <p14:sldId id="273"/>
            <p14:sldId id="1074"/>
            <p14:sldId id="1082"/>
            <p14:sldId id="1075"/>
            <p14:sldId id="1083"/>
            <p14:sldId id="108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479F5E-7157-200C-A7AD-4CDC4D8EDDEC}" name="Rykova, Tatiana" initials="" userId="S::tatiana.rykova@hhi.fraunhofer.de::adbc3b6f-500e-4da6-887d-8ccbdc088054" providerId="AD"/>
  <p188:author id="{169A6386-7D4B-BF25-FBF1-70399D9EB76F}" name="Göktepe, Baris" initials="" userId="S::baris.goektepe@hhi.fraunhofer.de::ed73738f-a0c6-4895-843d-9f797c35ca01" providerId="AD"/>
  <p188:author id="{DE8C69F2-502D-36CF-07A7-39BA09F0D27D}" name="Torun, Buket" initials="" userId="S::buket.torun@hhi.fraunhofer.de::9ebb2ee8-31f3-4a5c-9e76-2fecf5668e9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run, Buket" initials="" lastIdx="7" clrIdx="0">
    <p:extLst>
      <p:ext uri="{19B8F6BF-5375-455C-9EA6-DF929625EA0E}">
        <p15:presenceInfo xmlns:p15="http://schemas.microsoft.com/office/powerpoint/2012/main" userId="S::buket.torun@hhi.fraunhofer.de::9ebb2ee8-31f3-4a5c-9e76-2fecf5668e93" providerId="AD"/>
      </p:ext>
    </p:extLst>
  </p:cmAuthor>
  <p:cmAuthor id="2" name="Kontes, Georgios" initials="GK" lastIdx="2" clrIdx="1">
    <p:extLst>
      <p:ext uri="{19B8F6BF-5375-455C-9EA6-DF929625EA0E}">
        <p15:presenceInfo xmlns:p15="http://schemas.microsoft.com/office/powerpoint/2012/main" userId="S::georgios.kontes@iis.fraunhofer.de::91677c8b-f103-49d5-ba2a-afd0d0b1ccd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4B1AA"/>
    <a:srgbClr val="1C768F"/>
    <a:srgbClr val="00779A"/>
    <a:srgbClr val="FF9900"/>
    <a:srgbClr val="09B2AC"/>
    <a:srgbClr val="014A6B"/>
    <a:srgbClr val="4DC7D2"/>
    <a:srgbClr val="32BBC7"/>
    <a:srgbClr val="05B1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CB9AF5-9E08-4034-9E1E-264C94FC768B}" v="18" dt="2023-12-04T11:02:06.962"/>
    <p1510:client id="{86A251E9-C00F-49E5-9382-2C97ECD97E26}" v="6" dt="2023-12-04T11:03:10.052"/>
    <p1510:client id="{E43F94BD-DFCD-42DF-AFC4-8DE3E4A24F86}" v="6" dt="2023-12-04T10:59:40.050"/>
  </p1510:revLst>
</p1510:revInfo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7"/>
    <p:restoredTop sz="94757"/>
  </p:normalViewPr>
  <p:slideViewPr>
    <p:cSldViewPr snapToGrid="0">
      <p:cViewPr varScale="1">
        <p:scale>
          <a:sx n="105" d="100"/>
          <a:sy n="105" d="100"/>
        </p:scale>
        <p:origin x="216" y="2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öktepe, Baris" userId="S::baris.goektepe@hhi.fraunhofer.de::ed73738f-a0c6-4895-843d-9f797c35ca01" providerId="AD" clId="Web-{77CB9AF5-9E08-4034-9E1E-264C94FC768B}"/>
    <pc:docChg chg="modSld">
      <pc:chgData name="Göktepe, Baris" userId="S::baris.goektepe@hhi.fraunhofer.de::ed73738f-a0c6-4895-843d-9f797c35ca01" providerId="AD" clId="Web-{77CB9AF5-9E08-4034-9E1E-264C94FC768B}" dt="2023-12-04T11:02:03.337" v="5" actId="20577"/>
      <pc:docMkLst>
        <pc:docMk/>
      </pc:docMkLst>
      <pc:sldChg chg="modSp">
        <pc:chgData name="Göktepe, Baris" userId="S::baris.goektepe@hhi.fraunhofer.de::ed73738f-a0c6-4895-843d-9f797c35ca01" providerId="AD" clId="Web-{77CB9AF5-9E08-4034-9E1E-264C94FC768B}" dt="2023-12-04T11:01:33.868" v="2" actId="20577"/>
        <pc:sldMkLst>
          <pc:docMk/>
          <pc:sldMk cId="2587451066" sldId="273"/>
        </pc:sldMkLst>
        <pc:spChg chg="mod">
          <ac:chgData name="Göktepe, Baris" userId="S::baris.goektepe@hhi.fraunhofer.de::ed73738f-a0c6-4895-843d-9f797c35ca01" providerId="AD" clId="Web-{77CB9AF5-9E08-4034-9E1E-264C94FC768B}" dt="2023-12-04T11:01:33.868" v="2" actId="20577"/>
          <ac:spMkLst>
            <pc:docMk/>
            <pc:sldMk cId="2587451066" sldId="273"/>
            <ac:spMk id="5" creationId="{35F35822-A373-7B40-4585-E1E3B595C9A4}"/>
          </ac:spMkLst>
        </pc:spChg>
      </pc:sldChg>
      <pc:sldChg chg="modSp">
        <pc:chgData name="Göktepe, Baris" userId="S::baris.goektepe@hhi.fraunhofer.de::ed73738f-a0c6-4895-843d-9f797c35ca01" providerId="AD" clId="Web-{77CB9AF5-9E08-4034-9E1E-264C94FC768B}" dt="2023-12-04T11:01:20.274" v="0" actId="20577"/>
        <pc:sldMkLst>
          <pc:docMk/>
          <pc:sldMk cId="372946775" sldId="274"/>
        </pc:sldMkLst>
        <pc:spChg chg="mod">
          <ac:chgData name="Göktepe, Baris" userId="S::baris.goektepe@hhi.fraunhofer.de::ed73738f-a0c6-4895-843d-9f797c35ca01" providerId="AD" clId="Web-{77CB9AF5-9E08-4034-9E1E-264C94FC768B}" dt="2023-12-04T11:01:20.274" v="0" actId="20577"/>
          <ac:spMkLst>
            <pc:docMk/>
            <pc:sldMk cId="372946775" sldId="274"/>
            <ac:spMk id="3" creationId="{11CDC082-012F-4E61-858B-C0FB30EFD63D}"/>
          </ac:spMkLst>
        </pc:spChg>
      </pc:sldChg>
      <pc:sldChg chg="modSp">
        <pc:chgData name="Göktepe, Baris" userId="S::baris.goektepe@hhi.fraunhofer.de::ed73738f-a0c6-4895-843d-9f797c35ca01" providerId="AD" clId="Web-{77CB9AF5-9E08-4034-9E1E-264C94FC768B}" dt="2023-12-04T11:01:47.930" v="3" actId="20577"/>
        <pc:sldMkLst>
          <pc:docMk/>
          <pc:sldMk cId="722634862" sldId="1074"/>
        </pc:sldMkLst>
        <pc:spChg chg="mod">
          <ac:chgData name="Göktepe, Baris" userId="S::baris.goektepe@hhi.fraunhofer.de::ed73738f-a0c6-4895-843d-9f797c35ca01" providerId="AD" clId="Web-{77CB9AF5-9E08-4034-9E1E-264C94FC768B}" dt="2023-12-04T11:01:47.930" v="3" actId="20577"/>
          <ac:spMkLst>
            <pc:docMk/>
            <pc:sldMk cId="722634862" sldId="1074"/>
            <ac:spMk id="5" creationId="{1C37168A-3D1F-4E9D-264A-14021F89AA38}"/>
          </ac:spMkLst>
        </pc:spChg>
      </pc:sldChg>
      <pc:sldChg chg="modSp">
        <pc:chgData name="Göktepe, Baris" userId="S::baris.goektepe@hhi.fraunhofer.de::ed73738f-a0c6-4895-843d-9f797c35ca01" providerId="AD" clId="Web-{77CB9AF5-9E08-4034-9E1E-264C94FC768B}" dt="2023-12-04T11:02:03.337" v="5" actId="20577"/>
        <pc:sldMkLst>
          <pc:docMk/>
          <pc:sldMk cId="1811177769" sldId="1075"/>
        </pc:sldMkLst>
        <pc:spChg chg="mod">
          <ac:chgData name="Göktepe, Baris" userId="S::baris.goektepe@hhi.fraunhofer.de::ed73738f-a0c6-4895-843d-9f797c35ca01" providerId="AD" clId="Web-{77CB9AF5-9E08-4034-9E1E-264C94FC768B}" dt="2023-12-04T11:02:03.337" v="5" actId="20577"/>
          <ac:spMkLst>
            <pc:docMk/>
            <pc:sldMk cId="1811177769" sldId="1075"/>
            <ac:spMk id="5" creationId="{C7BB2736-26F7-8C78-2A77-D36C6327F35D}"/>
          </ac:spMkLst>
        </pc:spChg>
      </pc:sldChg>
      <pc:sldChg chg="modSp">
        <pc:chgData name="Göktepe, Baris" userId="S::baris.goektepe@hhi.fraunhofer.de::ed73738f-a0c6-4895-843d-9f797c35ca01" providerId="AD" clId="Web-{77CB9AF5-9E08-4034-9E1E-264C94FC768B}" dt="2023-12-04T11:01:56.009" v="4" actId="20577"/>
        <pc:sldMkLst>
          <pc:docMk/>
          <pc:sldMk cId="340233785" sldId="1082"/>
        </pc:sldMkLst>
        <pc:spChg chg="mod">
          <ac:chgData name="Göktepe, Baris" userId="S::baris.goektepe@hhi.fraunhofer.de::ed73738f-a0c6-4895-843d-9f797c35ca01" providerId="AD" clId="Web-{77CB9AF5-9E08-4034-9E1E-264C94FC768B}" dt="2023-12-04T11:01:56.009" v="4" actId="20577"/>
          <ac:spMkLst>
            <pc:docMk/>
            <pc:sldMk cId="340233785" sldId="1082"/>
            <ac:spMk id="5" creationId="{C7BB2736-26F7-8C78-2A77-D36C6327F35D}"/>
          </ac:spMkLst>
        </pc:spChg>
      </pc:sldChg>
    </pc:docChg>
  </pc:docChgLst>
  <pc:docChgLst>
    <pc:chgData name="Göktepe, Baris" userId="S::baris.goektepe@hhi.fraunhofer.de::ed73738f-a0c6-4895-843d-9f797c35ca01" providerId="AD" clId="Web-{86A251E9-C00F-49E5-9382-2C97ECD97E26}"/>
    <pc:docChg chg="modSld">
      <pc:chgData name="Göktepe, Baris" userId="S::baris.goektepe@hhi.fraunhofer.de::ed73738f-a0c6-4895-843d-9f797c35ca01" providerId="AD" clId="Web-{86A251E9-C00F-49E5-9382-2C97ECD97E26}" dt="2023-12-04T11:03:09.755" v="1" actId="20577"/>
      <pc:docMkLst>
        <pc:docMk/>
      </pc:docMkLst>
      <pc:sldChg chg="modSp">
        <pc:chgData name="Göktepe, Baris" userId="S::baris.goektepe@hhi.fraunhofer.de::ed73738f-a0c6-4895-843d-9f797c35ca01" providerId="AD" clId="Web-{86A251E9-C00F-49E5-9382-2C97ECD97E26}" dt="2023-12-04T11:03:09.755" v="1" actId="20577"/>
        <pc:sldMkLst>
          <pc:docMk/>
          <pc:sldMk cId="1138874634" sldId="1081"/>
        </pc:sldMkLst>
        <pc:spChg chg="mod">
          <ac:chgData name="Göktepe, Baris" userId="S::baris.goektepe@hhi.fraunhofer.de::ed73738f-a0c6-4895-843d-9f797c35ca01" providerId="AD" clId="Web-{86A251E9-C00F-49E5-9382-2C97ECD97E26}" dt="2023-12-04T11:03:09.755" v="1" actId="20577"/>
          <ac:spMkLst>
            <pc:docMk/>
            <pc:sldMk cId="1138874634" sldId="1081"/>
            <ac:spMk id="4" creationId="{354ECF1A-AB2D-E2D2-21DD-21FCAD79E292}"/>
          </ac:spMkLst>
        </pc:spChg>
      </pc:sldChg>
      <pc:sldChg chg="modSp">
        <pc:chgData name="Göktepe, Baris" userId="S::baris.goektepe@hhi.fraunhofer.de::ed73738f-a0c6-4895-843d-9f797c35ca01" providerId="AD" clId="Web-{86A251E9-C00F-49E5-9382-2C97ECD97E26}" dt="2023-12-04T11:03:04.036" v="0" actId="20577"/>
        <pc:sldMkLst>
          <pc:docMk/>
          <pc:sldMk cId="4039073974" sldId="1083"/>
        </pc:sldMkLst>
        <pc:spChg chg="mod">
          <ac:chgData name="Göktepe, Baris" userId="S::baris.goektepe@hhi.fraunhofer.de::ed73738f-a0c6-4895-843d-9f797c35ca01" providerId="AD" clId="Web-{86A251E9-C00F-49E5-9382-2C97ECD97E26}" dt="2023-12-04T11:03:04.036" v="0" actId="20577"/>
          <ac:spMkLst>
            <pc:docMk/>
            <pc:sldMk cId="4039073974" sldId="1083"/>
            <ac:spMk id="5" creationId="{C7BB2736-26F7-8C78-2A77-D36C6327F35D}"/>
          </ac:spMkLst>
        </pc:spChg>
      </pc:sldChg>
    </pc:docChg>
  </pc:docChgLst>
  <pc:docChgLst>
    <pc:chgData name="Göktepe, Baris" userId="S::baris.goektepe@hhi.fraunhofer.de::ed73738f-a0c6-4895-843d-9f797c35ca01" providerId="AD" clId="Web-{E43F94BD-DFCD-42DF-AFC4-8DE3E4A24F86}"/>
    <pc:docChg chg="modSld">
      <pc:chgData name="Göktepe, Baris" userId="S::baris.goektepe@hhi.fraunhofer.de::ed73738f-a0c6-4895-843d-9f797c35ca01" providerId="AD" clId="Web-{E43F94BD-DFCD-42DF-AFC4-8DE3E4A24F86}" dt="2023-12-04T10:59:40.050" v="2" actId="20577"/>
      <pc:docMkLst>
        <pc:docMk/>
      </pc:docMkLst>
      <pc:sldChg chg="modSp">
        <pc:chgData name="Göktepe, Baris" userId="S::baris.goektepe@hhi.fraunhofer.de::ed73738f-a0c6-4895-843d-9f797c35ca01" providerId="AD" clId="Web-{E43F94BD-DFCD-42DF-AFC4-8DE3E4A24F86}" dt="2023-12-04T10:59:40.050" v="2" actId="20577"/>
        <pc:sldMkLst>
          <pc:docMk/>
          <pc:sldMk cId="1811177769" sldId="1075"/>
        </pc:sldMkLst>
        <pc:spChg chg="mod">
          <ac:chgData name="Göktepe, Baris" userId="S::baris.goektepe@hhi.fraunhofer.de::ed73738f-a0c6-4895-843d-9f797c35ca01" providerId="AD" clId="Web-{E43F94BD-DFCD-42DF-AFC4-8DE3E4A24F86}" dt="2023-12-04T10:59:40.050" v="2" actId="20577"/>
          <ac:spMkLst>
            <pc:docMk/>
            <pc:sldMk cId="1811177769" sldId="1075"/>
            <ac:spMk id="8" creationId="{850D8657-194A-1A16-8FD4-D9B807C7A3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8EFDA-A75E-49AB-9C1C-E96D5D8201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9DB3184-593B-4E78-B58C-DA62E4A2A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B798-6D2C-417B-AF46-ECB70983C150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15F87B-7E94-4DDB-9703-3B62B77C5F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7C9CA73-2501-4D43-9D8D-E09D9E3F3D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1251-5CB6-4896-AAF1-C5E7C80339F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4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0A665-AB63-487C-A689-A96D5AA0C86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821" y="1143000"/>
            <a:ext cx="3946358" cy="221982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29F0A-9DE2-44AB-9A84-CC28BAF7B3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accent1"/>
        </a:solidFill>
        <a:latin typeface="+mj-lt"/>
        <a:ea typeface="+mn-ea"/>
        <a:cs typeface="+mn-cs"/>
      </a:defRPr>
    </a:lvl1pPr>
    <a:lvl2pPr marL="180975" indent="-180975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363" indent="-179388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1338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2313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459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242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242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6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C2951-09AD-4688-B783-DAE1ADDED63E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290542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small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82B2D-840F-4167-AD44-C02BC9C87CCB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283814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large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443C-B870-41CA-8630-426F79C7DA41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116013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Headline groß, Frutiger LT </a:t>
            </a:r>
            <a:r>
              <a:rPr lang="de-DE" err="1"/>
              <a:t>Com</a:t>
            </a:r>
            <a:r>
              <a:rPr lang="de-DE"/>
              <a:t> Light, 32 </a:t>
            </a:r>
            <a:r>
              <a:rPr lang="de-DE" err="1"/>
              <a:t>pt</a:t>
            </a:r>
            <a:endParaRPr lang="de-DE"/>
          </a:p>
          <a:p>
            <a:pPr lvl="1"/>
            <a:r>
              <a:rPr lang="de-DE"/>
              <a:t>—</a:t>
            </a:r>
          </a:p>
          <a:p>
            <a:pPr lvl="2"/>
            <a:r>
              <a:rPr lang="de-DE" err="1"/>
              <a:t>Subline</a:t>
            </a:r>
            <a:r>
              <a:rPr lang="de-DE"/>
              <a:t>/Referent/Datum</a:t>
            </a:r>
          </a:p>
          <a:p>
            <a:pPr lvl="3"/>
            <a:r>
              <a:rPr lang="de-DE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18404E2F-0DC3-491D-BBFF-E567024868D0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92575" y="476250"/>
            <a:ext cx="2520000" cy="1471400"/>
          </a:xfrm>
          <a:prstGeom prst="rect">
            <a:avLst/>
          </a:prstGeom>
        </p:spPr>
      </p:pic>
      <p:pic>
        <p:nvPicPr>
          <p:cNvPr id="10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78575" y="477450"/>
            <a:ext cx="2520000" cy="14714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82" y="539783"/>
            <a:ext cx="2129518" cy="805923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9180000" y="1468800"/>
            <a:ext cx="2519999" cy="480516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1000" b="0" i="0" dirty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 Integrated </a:t>
            </a:r>
            <a:r>
              <a:rPr lang="de-DE" sz="1000" b="0" i="0" dirty="0" err="1">
                <a:solidFill>
                  <a:schemeClr val="tx1"/>
                </a:solidFill>
                <a:latin typeface="Bahnschrift" panose="020B0502040204020203" pitchFamily="34" charset="0"/>
              </a:rPr>
              <a:t>Circuits</a:t>
            </a: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, IIS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6380400" y="1477200"/>
            <a:ext cx="2519999" cy="51296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900" b="0" i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 Telecommunications,</a:t>
            </a:r>
            <a:b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Heinrich-Hertz-Institute, HHI</a:t>
            </a:r>
          </a:p>
        </p:txBody>
      </p:sp>
    </p:spTree>
    <p:extLst>
      <p:ext uri="{BB962C8B-B14F-4D97-AF65-F5344CB8AC3E}">
        <p14:creationId xmlns:p14="http://schemas.microsoft.com/office/powerpoint/2010/main" val="259238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344" imgH="345" progId="TCLayout.ActiveDocument.1">
                  <p:embed/>
                </p:oleObj>
              </mc:Choice>
              <mc:Fallback>
                <p:oleObj name="think-cell Folie" r:id="rId7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8404E2F-0DC3-491D-BBFF-E567024868D0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5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© Fraunhofer IIS</a:t>
            </a:r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2" name="iis_rgb">
            <a:extLst>
              <a:ext uri="{FF2B5EF4-FFF2-40B4-BE49-F238E27FC236}">
                <a16:creationId xmlns:a16="http://schemas.microsoft.com/office/drawing/2014/main" id="{66D9CD14-1595-4FCD-86D3-9F521F4D449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09226" y="6334126"/>
            <a:ext cx="1404000" cy="372875"/>
          </a:xfrm>
          <a:prstGeom prst="rect">
            <a:avLst/>
          </a:prstGeom>
        </p:spPr>
      </p:pic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256637" y="6455835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HHI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882" y="6234769"/>
            <a:ext cx="1532636" cy="5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8" r:id="rId3"/>
    <p:sldLayoutId id="2147483679" r:id="rId4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CDC082-012F-4E61-858B-C0FB30EFD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526490" y="2946502"/>
            <a:ext cx="11233150" cy="3421615"/>
          </a:xfrm>
        </p:spPr>
        <p:txBody>
          <a:bodyPr lIns="0"/>
          <a:lstStyle/>
          <a:p>
            <a:pPr lvl="0">
              <a:lnSpc>
                <a:spcPct val="110000"/>
              </a:lnSpc>
            </a:pPr>
            <a:r>
              <a:rPr lang="en-US" sz="2000" dirty="0">
                <a:solidFill>
                  <a:srgbClr val="FFFFFF"/>
                </a:solidFill>
                <a:latin typeface="Frutiger LT Com 65 Bold"/>
              </a:rPr>
              <a:t>RP-233799</a:t>
            </a:r>
          </a:p>
          <a:p>
            <a:pPr lvl="0">
              <a:lnSpc>
                <a:spcPct val="110000"/>
              </a:lnSpc>
            </a:pPr>
            <a:endParaRPr lang="en-US" dirty="0">
              <a:solidFill>
                <a:prstClr val="white"/>
              </a:solidFill>
              <a:latin typeface="Frutiger LT Com 65 Bold"/>
            </a:endParaRPr>
          </a:p>
          <a:p>
            <a:pPr lvl="0">
              <a:lnSpc>
                <a:spcPct val="110000"/>
              </a:lnSpc>
            </a:pPr>
            <a:r>
              <a:rPr lang="en-US" dirty="0">
                <a:ea typeface="+mj-lt"/>
                <a:cs typeface="+mj-lt"/>
              </a:rPr>
              <a:t>RAN1 AI/ML for Air Interface in Rel-19</a:t>
            </a:r>
          </a:p>
          <a:p>
            <a:pPr lvl="0">
              <a:lnSpc>
                <a:spcPct val="110000"/>
              </a:lnSpc>
            </a:pPr>
            <a:r>
              <a:rPr lang="en-US" sz="3200" b="1" dirty="0">
                <a:solidFill>
                  <a:prstClr val="white"/>
                </a:solidFill>
              </a:rPr>
              <a:t>—</a:t>
            </a: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3GPP TSG RAN Meeting #102</a:t>
            </a:r>
            <a:endParaRPr lang="en-US" sz="2000" dirty="0">
              <a:solidFill>
                <a:schemeClr val="bg1"/>
              </a:solidFill>
              <a:ea typeface="+mn-lt"/>
              <a:cs typeface="+mn-lt"/>
            </a:endParaRP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Edinburgh, Scotland, December 11-15, 2023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sz="2400">
                <a:solidFill>
                  <a:srgbClr val="004E70"/>
                </a:solidFill>
              </a:rPr>
              <a:t>Contents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28.11.2023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725" y="1065524"/>
            <a:ext cx="11233150" cy="4147743"/>
          </a:xfrm>
        </p:spPr>
        <p:txBody>
          <a:bodyPr>
            <a:normAutofit/>
          </a:bodyPr>
          <a:lstStyle/>
          <a:p>
            <a:r>
              <a:rPr lang="en-US" sz="1600" dirty="0"/>
              <a:t>  </a:t>
            </a:r>
          </a:p>
          <a:p>
            <a:pPr lvl="4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Rel-18 AI/ML Overview</a:t>
            </a:r>
          </a:p>
          <a:p>
            <a:pPr lvl="4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Views on Rel-19 RAN1-led AI/ML for Air Interface</a:t>
            </a:r>
          </a:p>
          <a:p>
            <a:pPr lvl="4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Conclusion</a:t>
            </a:r>
          </a:p>
          <a:p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F35822-A373-7B40-4585-E1E3B595C9A4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3799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258745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34994"/>
            <a:ext cx="11029172" cy="5056769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179C7D"/>
                </a:solidFill>
                <a:ea typeface="+mn-lt"/>
                <a:cs typeface="+mn-lt"/>
              </a:rPr>
              <a:t>Initial common AI/ML framework</a:t>
            </a:r>
            <a:endParaRPr lang="de-DE" sz="1600" b="1" dirty="0"/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Development of the two Life Cycle Management (LCM) procedures:</a:t>
            </a:r>
          </a:p>
          <a:p>
            <a:pPr marL="645455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Functionality-based LCM, based on UE capability</a:t>
            </a:r>
          </a:p>
          <a:p>
            <a:pPr marL="645455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Model-ID-based LCM</a:t>
            </a:r>
            <a:endParaRPr lang="en-US" sz="1600" dirty="0"/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Definition of different collaboration levels between NW and UE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Focus on offline training, as well as offline model identification and testing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Aspects such as model transfer/delivery, and online training are being deprioritized</a:t>
            </a:r>
            <a:endParaRPr lang="en-US" sz="1600" dirty="0"/>
          </a:p>
          <a:p>
            <a:pPr marL="285750" lvl="2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179C7D"/>
                </a:solidFill>
                <a:ea typeface="+mn-lt"/>
                <a:cs typeface="+mn-lt"/>
              </a:rPr>
              <a:t>Use cases studied on AI/ML for NR Air Interface SI</a:t>
            </a:r>
            <a:endParaRPr lang="de-DE" sz="1600" b="1" dirty="0"/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CSI compression (two-sided)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Trade-off between performance and complexity.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CSI prediction (UE-side)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Spatial and temporal domain beam prediction (NW-side, UE-side)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Direct AI/ML and AI/ML assisted positioning (NW-side, UE-side)</a:t>
            </a:r>
          </a:p>
          <a:p>
            <a:pPr marL="179705" lvl="3" indent="0">
              <a:buNone/>
            </a:pPr>
            <a:endParaRPr lang="en-US" sz="16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26214"/>
            <a:ext cx="11233150" cy="423808"/>
          </a:xfrm>
        </p:spPr>
        <p:txBody>
          <a:bodyPr vert="horz"/>
          <a:lstStyle/>
          <a:p>
            <a:pPr lvl="0"/>
            <a:r>
              <a:rPr lang="de-DE">
                <a:solidFill>
                  <a:srgbClr val="005B7F"/>
                </a:solidFill>
              </a:rPr>
              <a:t>Rel-18 AI/ML Overview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37168A-3D1F-4E9D-264A-14021F89AA38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3799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722634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4022640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Potential Objectives for Rel-19 WI for AI/ML Air Interface are as follows: 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Enable the development of data collection frameworks for training, performance monitoring, and inference at the NW and the UE side.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Specify signalling aspects for model management, including activation/deactivation/switching/fallback.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Specify the use of assistance information from NW to UE and UE to NW.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Specify a reliable performance monitoring framework that supports model selection. 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Consider a unified AI/ML framework that accommodates use case-specific signalling and reporting (including CSI prediction, beam management, positioning and mobility)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Define applicability/additional conditions signalling. 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Focus on UE capability signalling reduction</a:t>
            </a:r>
            <a:r>
              <a:rPr lang="en-GB" sz="1600" dirty="0">
                <a:ea typeface="等线" panose="02010600030101010101" pitchFamily="2" charset="-122"/>
              </a:rPr>
              <a:t>.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/>
              </a:rPr>
              <a:t>Focus on beam management and positioning use cases.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Views on Rel-19 RAN1-led AI/ML for Air Interface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RP-233799</a:t>
            </a:r>
          </a:p>
        </p:txBody>
      </p:sp>
    </p:spTree>
    <p:extLst>
      <p:ext uri="{BB962C8B-B14F-4D97-AF65-F5344CB8AC3E}">
        <p14:creationId xmlns:p14="http://schemas.microsoft.com/office/powerpoint/2010/main" val="340233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Views on Rel-19 RAN1-led AI/ML for Air Interface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3799</a:t>
            </a:r>
            <a:endParaRPr lang="en-US" sz="1800" dirty="0">
              <a:latin typeface="Frutiger LT Com 65 Bold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D8657-194A-1A16-8FD4-D9B807C7A3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3704476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Additional considerations </a:t>
            </a:r>
          </a:p>
          <a:p>
            <a:pPr lvl="2">
              <a:lnSpc>
                <a:spcPct val="150000"/>
              </a:lnSpc>
              <a:buClr>
                <a:schemeClr val="accent1"/>
              </a:buClr>
            </a:pPr>
            <a:r>
              <a:rPr lang="en-GB" i="1" dirty="0">
                <a:solidFill>
                  <a:srgbClr val="179C7D"/>
                </a:solidFill>
                <a:ea typeface="+mn-lt"/>
                <a:cs typeface="+mn-lt"/>
              </a:rPr>
              <a:t>Aspects </a:t>
            </a:r>
            <a:r>
              <a:rPr lang="en-US" i="1" dirty="0">
                <a:solidFill>
                  <a:srgbClr val="179C7D"/>
                </a:solidFill>
                <a:ea typeface="+mn-lt"/>
                <a:cs typeface="+mn-lt"/>
              </a:rPr>
              <a:t>not fully addressed in the study; these considerations are essential for constructing a resilient LCM framework</a:t>
            </a:r>
            <a:endParaRPr lang="en-GB" i="1" dirty="0">
              <a:solidFill>
                <a:srgbClr val="179C7D"/>
              </a:solidFill>
              <a:ea typeface="+mn-lt"/>
              <a:cs typeface="+mn-lt"/>
            </a:endParaRP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b="1" i="1" dirty="0">
                <a:solidFill>
                  <a:srgbClr val="000000"/>
                </a:solidFill>
                <a:ea typeface="等线" panose="02010600030101010101" pitchFamily="2" charset="-122"/>
              </a:rPr>
              <a:t>Training data availability, transfer and ownership: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solidFill>
                  <a:srgbClr val="000000"/>
                </a:solidFill>
                <a:ea typeface="等线" panose="02010600030101010101" pitchFamily="2" charset="-122"/>
              </a:rPr>
              <a:t>UE perform measurements, and NW-side owns the data and trains a model.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solidFill>
                  <a:srgbClr val="000000"/>
                </a:solidFill>
                <a:ea typeface="等线" panose="02010600030101010101" pitchFamily="2" charset="-122"/>
              </a:rPr>
              <a:t>The NW-side provide resources (e.g., beams, activate TRPs, LMF/PRU) and UE-vendor owns the data and trains a model.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b="1" i="1" dirty="0">
                <a:solidFill>
                  <a:srgbClr val="000000"/>
                </a:solidFill>
                <a:ea typeface="等线" panose="02010600030101010101" pitchFamily="2" charset="-122"/>
              </a:rPr>
              <a:t>Performance monitoring responsibility and monitoring data/logs ownership: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solidFill>
                  <a:srgbClr val="000000"/>
                </a:solidFill>
                <a:ea typeface="等线" panose="02010600030101010101" pitchFamily="2" charset="-122"/>
              </a:rPr>
              <a:t>NW cannot ensure QoS, because a UE activates an under-performing model and there is no active monitoring on UE-side.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solidFill>
                  <a:srgbClr val="000000"/>
                </a:solidFill>
                <a:ea typeface="等线" panose="02010600030101010101" pitchFamily="2" charset="-122"/>
              </a:rPr>
              <a:t>The NW-side provides resources for monitoring (e.g., beam sweep, LMF/PRU), but does not benefit from the monitoring data/logs.</a:t>
            </a:r>
          </a:p>
          <a:p>
            <a:pPr marL="465455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b="1" i="1" dirty="0">
                <a:solidFill>
                  <a:srgbClr val="000000"/>
                </a:solidFill>
                <a:ea typeface="等线" panose="02010600030101010101" pitchFamily="2" charset="-122"/>
              </a:rPr>
              <a:t>Model testing for robustness and generalizability: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ea typeface="等线"/>
              </a:rPr>
              <a:t>How can the model undergo testing and verification to ensure for generalizability over different settings and environments?</a:t>
            </a: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>
                <a:ea typeface="等线" panose="02010600030101010101" pitchFamily="2" charset="-122"/>
              </a:rPr>
              <a:t>How can area-specific models be tested and under which considerations? </a:t>
            </a:r>
          </a:p>
        </p:txBody>
      </p:sp>
    </p:spTree>
    <p:extLst>
      <p:ext uri="{BB962C8B-B14F-4D97-AF65-F5344CB8AC3E}">
        <p14:creationId xmlns:p14="http://schemas.microsoft.com/office/powerpoint/2010/main" val="181117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2175980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Additional Objectives for Rel-19 WI for AI/ML Air Interface : </a:t>
            </a:r>
          </a:p>
          <a:p>
            <a:pPr marL="465500" lvl="3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Within the unified AI/ML framework consider the following aspects: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>
                <a:ea typeface="等线" panose="02010600030101010101" pitchFamily="2" charset="-122"/>
              </a:rPr>
              <a:t>Specify accessibility, transfer procedures of training and performance monitoring data with a specific focus on data ownership considerations.</a:t>
            </a:r>
            <a:endParaRPr lang="en-GB" sz="1600" dirty="0">
              <a:ea typeface="等线" panose="02010600030101010101" pitchFamily="2" charset="-122"/>
            </a:endParaRP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Specify model testing for both generalizable and cell/area-specific models. 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Specify adequate, dynamic tests for model generalizability and robustness.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Views on Rel-19 RAN1-led AI/ML for Air Interface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3799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4039073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sz="2400" dirty="0">
                <a:solidFill>
                  <a:srgbClr val="004E70"/>
                </a:solidFill>
              </a:rPr>
              <a:t>Conclusion</a:t>
            </a:r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88048" y="6455836"/>
            <a:ext cx="720000" cy="123111"/>
          </a:xfrm>
        </p:spPr>
        <p:txBody>
          <a:bodyPr/>
          <a:lstStyle/>
          <a:p>
            <a:r>
              <a:rPr lang="de-DE" noProof="0"/>
              <a:t>28.11.2023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241721"/>
          </a:xfrm>
        </p:spPr>
        <p:txBody>
          <a:bodyPr/>
          <a:lstStyle/>
          <a:p>
            <a:pPr lvl="4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dirty="0"/>
              <a:t> The initial framework for AI/ML integration has been defined during the Rel-18 study item</a:t>
            </a:r>
          </a:p>
          <a:p>
            <a:pPr lvl="4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dirty="0"/>
              <a:t> Different use cases have been studied showing a performance improvement over legacy approaches and should be handled in the normative phase in Rel-19</a:t>
            </a:r>
          </a:p>
          <a:p>
            <a:pPr lvl="8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/>
              <a:t>CSI compression and prediction </a:t>
            </a:r>
          </a:p>
          <a:p>
            <a:pPr lvl="8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/>
              <a:t>Beam management</a:t>
            </a:r>
          </a:p>
          <a:p>
            <a:pPr lvl="8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/>
              <a:t>Direct AI/ML positioning and AI/ML-assisted positioning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4ECF1A-AB2D-E2D2-21DD-21FCAD79E292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3799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11388746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raunhofer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2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915B2C727EC340B104133C34AD1546" ma:contentTypeVersion="3" ma:contentTypeDescription="Create a new document." ma:contentTypeScope="" ma:versionID="4e05412c7846af81e792280c241e4a91">
  <xsd:schema xmlns:xsd="http://www.w3.org/2001/XMLSchema" xmlns:xs="http://www.w3.org/2001/XMLSchema" xmlns:p="http://schemas.microsoft.com/office/2006/metadata/properties" xmlns:ns2="c4461736-628a-44a5-b656-36022441e607" targetNamespace="http://schemas.microsoft.com/office/2006/metadata/properties" ma:root="true" ma:fieldsID="b0db395400890045b4da4ee7e70565a4" ns2:_="">
    <xsd:import namespace="c4461736-628a-44a5-b656-36022441e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461736-628a-44a5-b656-36022441e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BBD033-CDCF-4BC2-A7C9-BA75273EE0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461736-628a-44a5-b656-36022441e6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1CC1E5-F08C-4E13-9B80-33C6BE59ED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7B44C1-D92C-4E03-BE7B-5FE6C48F683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PP_190122_Fraunhofer_Master_16-9</Template>
  <TotalTime>29</TotalTime>
  <Words>677</Words>
  <Application>Microsoft Office PowerPoint</Application>
  <PresentationFormat>Breitbild</PresentationFormat>
  <Paragraphs>91</Paragraphs>
  <Slides>7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Fraunhofer_Master_16-9</vt:lpstr>
      <vt:lpstr>PowerPoint-Präsentation</vt:lpstr>
      <vt:lpstr>Contents</vt:lpstr>
      <vt:lpstr>Rel-18 AI/ML Overview </vt:lpstr>
      <vt:lpstr> Views on Rel-19 RAN1-led AI/ML for Air Interface </vt:lpstr>
      <vt:lpstr> Views on Rel-19 RAN1-led AI/ML for Air Interface </vt:lpstr>
      <vt:lpstr> Views on Rel-19 RAN1-led AI/ML for Air Interface </vt:lpstr>
      <vt:lpstr>Conclusion</vt:lpstr>
    </vt:vector>
  </TitlesOfParts>
  <Manager/>
  <Company>Fraunhofer IIS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Leyh, Martin</dc:creator>
  <cp:keywords/>
  <dc:description/>
  <cp:lastModifiedBy>Torun, Buket</cp:lastModifiedBy>
  <cp:revision>78</cp:revision>
  <dcterms:created xsi:type="dcterms:W3CDTF">2022-01-27T09:11:23Z</dcterms:created>
  <dcterms:modified xsi:type="dcterms:W3CDTF">2023-12-04T11:03:14Z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0x01010061915B2C727EC340B104133C34AD1546</vt:lpwstr>
  </property>
</Properties>
</file>