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4"/>
  </p:sldMasterIdLst>
  <p:notesMasterIdLst>
    <p:notesMasterId r:id="rId13"/>
  </p:notesMasterIdLst>
  <p:sldIdLst>
    <p:sldId id="2134096424" r:id="rId5"/>
    <p:sldId id="2134096422" r:id="rId6"/>
    <p:sldId id="2134096423" r:id="rId7"/>
    <p:sldId id="2134096420" r:id="rId8"/>
    <p:sldId id="2134096425" r:id="rId9"/>
    <p:sldId id="292" r:id="rId10"/>
    <p:sldId id="2134096426" r:id="rId11"/>
    <p:sldId id="213409642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E77E03-87E9-28D5-F3B9-5FA6FF5B6A55}" name="Yi-Intel" initials="GY" userId="Yi-Intel" providerId="None"/>
  <p188:author id="{37180D21-211D-F48A-F8C3-BE907E43DC77}" name="Sudeep" initials="PSK" userId="Sudeep" providerId="None"/>
  <p188:author id="{EE680C4D-0ED0-4724-D980-8B9F4DDCC452}" name="Palat, Sudeep K" initials="PK" userId="S::sudeep.k.palat@intel.com::390027dc-b2b2-4eb5-bbc6-0fe24e5cb745" providerId="AD"/>
  <p188:author id="{7B53D24E-25D2-6880-7B49-3CD89A173124}" name="Lee, Daewon" initials="DW" userId="Lee, Daewon" providerId="None"/>
  <p188:author id="{FEFAE490-26C2-134C-05ED-4863226D476E}" name="Sengupta, Avik" initials="SA" userId="S::avik.sengupta@intel.com::cbda174d-6894-4401-a2e7-9715e2f77fe4" providerId="AD"/>
  <p188:author id="{AF63FC98-98C4-9DF2-8F5D-0742150D4F04}" name="Yi (Intel)" initials="GY" userId="Yi (Intel)" providerId="None"/>
  <p188:author id="{227667D8-C9A6-4D69-1F38-896F2D92B1BD}" name="Intel" initials="PSK" userId="Intel" providerId="None"/>
  <p188:author id="{DE886BED-F912-A953-C87C-7B5AE8295CE8}" name="Richard Burbidge" initials="RB" userId="Richard Burbidge"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108"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lat, Sudeep K" userId="390027dc-b2b2-4eb5-bbc6-0fe24e5cb745" providerId="ADAL" clId="{5131799D-10C1-4840-BD9F-DBB5995449A8}"/>
    <pc:docChg chg="undo custSel modSld">
      <pc:chgData name="Palat, Sudeep K" userId="390027dc-b2b2-4eb5-bbc6-0fe24e5cb745" providerId="ADAL" clId="{5131799D-10C1-4840-BD9F-DBB5995449A8}" dt="2023-12-04T17:59:06.421" v="39" actId="27636"/>
      <pc:docMkLst>
        <pc:docMk/>
      </pc:docMkLst>
      <pc:sldChg chg="modSp mod delCm">
        <pc:chgData name="Palat, Sudeep K" userId="390027dc-b2b2-4eb5-bbc6-0fe24e5cb745" providerId="ADAL" clId="{5131799D-10C1-4840-BD9F-DBB5995449A8}" dt="2023-12-04T17:58:39.198" v="36" actId="20577"/>
        <pc:sldMkLst>
          <pc:docMk/>
          <pc:sldMk cId="1857939255" sldId="2134096420"/>
        </pc:sldMkLst>
        <pc:spChg chg="mod">
          <ac:chgData name="Palat, Sudeep K" userId="390027dc-b2b2-4eb5-bbc6-0fe24e5cb745" providerId="ADAL" clId="{5131799D-10C1-4840-BD9F-DBB5995449A8}" dt="2023-12-04T17:58:39.198" v="36" actId="20577"/>
          <ac:spMkLst>
            <pc:docMk/>
            <pc:sldMk cId="1857939255" sldId="2134096420"/>
            <ac:spMk id="3" creationId="{74E8B0F5-1C89-911A-2DA0-5C434F90EA53}"/>
          </ac:spMkLst>
        </pc:spChg>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5131799D-10C1-4840-BD9F-DBB5995449A8}" dt="2023-12-04T17:47:50.485" v="2"/>
              <pc2:cmMkLst xmlns:pc2="http://schemas.microsoft.com/office/powerpoint/2019/9/main/command">
                <pc:docMk/>
                <pc:sldMk cId="1857939255" sldId="2134096420"/>
                <pc2:cmMk id="{A4C03D8B-0BD7-4646-9508-AD78792048BA}"/>
              </pc2:cmMkLst>
            </pc226:cmChg>
            <pc226:cmChg xmlns:pc226="http://schemas.microsoft.com/office/powerpoint/2022/06/main/command" chg="del">
              <pc226:chgData name="Palat, Sudeep K" userId="390027dc-b2b2-4eb5-bbc6-0fe24e5cb745" providerId="ADAL" clId="{5131799D-10C1-4840-BD9F-DBB5995449A8}" dt="2023-12-04T17:47:43.420" v="1"/>
              <pc2:cmMkLst xmlns:pc2="http://schemas.microsoft.com/office/powerpoint/2019/9/main/command">
                <pc:docMk/>
                <pc:sldMk cId="1857939255" sldId="2134096420"/>
                <pc2:cmMk id="{78DA9196-1EFF-46DE-BDEB-40C096EE7C4F}"/>
              </pc2:cmMkLst>
            </pc226:cmChg>
            <pc226:cmChg xmlns:pc226="http://schemas.microsoft.com/office/powerpoint/2022/06/main/command" chg="del">
              <pc226:chgData name="Palat, Sudeep K" userId="390027dc-b2b2-4eb5-bbc6-0fe24e5cb745" providerId="ADAL" clId="{5131799D-10C1-4840-BD9F-DBB5995449A8}" dt="2023-12-04T17:55:42.448" v="3"/>
              <pc2:cmMkLst xmlns:pc2="http://schemas.microsoft.com/office/powerpoint/2019/9/main/command">
                <pc:docMk/>
                <pc:sldMk cId="1857939255" sldId="2134096420"/>
                <pc2:cmMk id="{C06EB697-CFFE-4314-BE14-5D9D46C1A1F1}"/>
              </pc2:cmMkLst>
            </pc226:cmChg>
          </p:ext>
        </pc:extLst>
      </pc:sldChg>
      <pc:sldChg chg="modSp mod">
        <pc:chgData name="Palat, Sudeep K" userId="390027dc-b2b2-4eb5-bbc6-0fe24e5cb745" providerId="ADAL" clId="{5131799D-10C1-4840-BD9F-DBB5995449A8}" dt="2023-12-04T17:57:35.022" v="27" actId="403"/>
        <pc:sldMkLst>
          <pc:docMk/>
          <pc:sldMk cId="3445455243" sldId="2134096422"/>
        </pc:sldMkLst>
        <pc:spChg chg="mod">
          <ac:chgData name="Palat, Sudeep K" userId="390027dc-b2b2-4eb5-bbc6-0fe24e5cb745" providerId="ADAL" clId="{5131799D-10C1-4840-BD9F-DBB5995449A8}" dt="2023-12-04T17:57:35.022" v="27" actId="403"/>
          <ac:spMkLst>
            <pc:docMk/>
            <pc:sldMk cId="3445455243" sldId="2134096422"/>
            <ac:spMk id="3" creationId="{7444CE9E-DDA1-0E9A-CD92-564132AD9953}"/>
          </ac:spMkLst>
        </pc:spChg>
      </pc:sldChg>
      <pc:sldChg chg="delCm">
        <pc:chgData name="Palat, Sudeep K" userId="390027dc-b2b2-4eb5-bbc6-0fe24e5cb745" providerId="ADAL" clId="{5131799D-10C1-4840-BD9F-DBB5995449A8}" dt="2023-12-04T17:47:24.395" v="0"/>
        <pc:sldMkLst>
          <pc:docMk/>
          <pc:sldMk cId="1369317871" sldId="2134096423"/>
        </pc:sldMkLst>
        <pc:extLst>
          <p:ext xmlns:p="http://schemas.openxmlformats.org/presentationml/2006/main" uri="{D6D511B9-2390-475A-947B-AFAB55BFBCF1}">
            <pc226:cmChg xmlns:pc226="http://schemas.microsoft.com/office/powerpoint/2022/06/main/command" chg="del">
              <pc226:chgData name="Palat, Sudeep K" userId="390027dc-b2b2-4eb5-bbc6-0fe24e5cb745" providerId="ADAL" clId="{5131799D-10C1-4840-BD9F-DBB5995449A8}" dt="2023-12-04T17:47:24.395" v="0"/>
              <pc2:cmMkLst xmlns:pc2="http://schemas.microsoft.com/office/powerpoint/2019/9/main/command">
                <pc:docMk/>
                <pc:sldMk cId="1369317871" sldId="2134096423"/>
                <pc2:cmMk id="{C2811241-C353-4592-B373-83C0025BB688}"/>
              </pc2:cmMkLst>
            </pc226:cmChg>
          </p:ext>
        </pc:extLst>
      </pc:sldChg>
      <pc:sldChg chg="modSp mod">
        <pc:chgData name="Palat, Sudeep K" userId="390027dc-b2b2-4eb5-bbc6-0fe24e5cb745" providerId="ADAL" clId="{5131799D-10C1-4840-BD9F-DBB5995449A8}" dt="2023-12-04T17:59:06.421" v="39" actId="27636"/>
        <pc:sldMkLst>
          <pc:docMk/>
          <pc:sldMk cId="3341996896" sldId="2134096425"/>
        </pc:sldMkLst>
        <pc:spChg chg="mod">
          <ac:chgData name="Palat, Sudeep K" userId="390027dc-b2b2-4eb5-bbc6-0fe24e5cb745" providerId="ADAL" clId="{5131799D-10C1-4840-BD9F-DBB5995449A8}" dt="2023-12-04T17:59:06.421" v="39" actId="27636"/>
          <ac:spMkLst>
            <pc:docMk/>
            <pc:sldMk cId="3341996896" sldId="2134096425"/>
            <ac:spMk id="2" creationId="{11700F55-FAD3-F249-2094-219D56246B63}"/>
          </ac:spMkLst>
        </pc:spChg>
        <pc:spChg chg="mod">
          <ac:chgData name="Palat, Sudeep K" userId="390027dc-b2b2-4eb5-bbc6-0fe24e5cb745" providerId="ADAL" clId="{5131799D-10C1-4840-BD9F-DBB5995449A8}" dt="2023-12-04T17:56:30.862" v="23" actId="20577"/>
          <ac:spMkLst>
            <pc:docMk/>
            <pc:sldMk cId="3341996896" sldId="2134096425"/>
            <ac:spMk id="3" creationId="{2030BAE2-AFF1-0636-6EC1-EBB6FD3B2DC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2B8C0D-2261-4049-9274-DD00854D9403}"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16C27-9D10-471B-A3D3-C91C5A71149C}" type="slidenum">
              <a:rPr lang="en-US" smtClean="0"/>
              <a:t>‹#›</a:t>
            </a:fld>
            <a:endParaRPr lang="en-US"/>
          </a:p>
        </p:txBody>
      </p:sp>
    </p:spTree>
    <p:extLst>
      <p:ext uri="{BB962C8B-B14F-4D97-AF65-F5344CB8AC3E}">
        <p14:creationId xmlns:p14="http://schemas.microsoft.com/office/powerpoint/2010/main" val="35901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Blue A">
    <p:bg>
      <p:bgRef idx="1001">
        <a:schemeClr val="bg1"/>
      </p:bgRef>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rgbClr val="E9E9E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1"/>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accent1"/>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20863599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and Conten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hasCustomPrompt="1"/>
          </p:nvPr>
        </p:nvSpPr>
        <p:spPr>
          <a:xfrm>
            <a:off x="381000" y="1495361"/>
            <a:ext cx="10972800" cy="531526"/>
          </a:xfrm>
        </p:spPr>
        <p:txBody>
          <a:bodyPr>
            <a:noAutofit/>
          </a:bodyPr>
          <a:lstStyle>
            <a:lvl1pPr marL="0" indent="0">
              <a:buFontTx/>
              <a:buNone/>
              <a:defRPr sz="3200" b="0" i="0">
                <a:solidFill>
                  <a:schemeClr val="accent1"/>
                </a:solidFill>
                <a:latin typeface="IntelOne Text" panose="020B0503020203020204" pitchFamily="34" charset="77"/>
              </a:defRPr>
            </a:lvl1pPr>
          </a:lstStyle>
          <a:p>
            <a:pPr lvl="0"/>
            <a:r>
              <a:rPr lang="en-US"/>
              <a:t>Click to edit text styles</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hasCustomPrompt="1"/>
          </p:nvPr>
        </p:nvSpPr>
        <p:spPr>
          <a:xfrm>
            <a:off x="381000" y="2105680"/>
            <a:ext cx="10972800"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886A3C7A-0D03-4ABF-7369-DA48EFB6CF6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392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b Two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hasCustomPrompt="1"/>
          </p:nvPr>
        </p:nvSpPr>
        <p:spPr>
          <a:xfrm>
            <a:off x="381000" y="1495361"/>
            <a:ext cx="10972800" cy="530454"/>
          </a:xfrm>
        </p:spPr>
        <p:txBody>
          <a:bodyPr>
            <a:noAutofit/>
          </a:bodyPr>
          <a:lstStyle>
            <a:lvl1pPr marL="0" indent="0">
              <a:buNone/>
              <a:defRPr sz="3200" b="0" i="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0"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5"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8DB6E4F3-2E55-E9EA-4859-9DC5DF5353C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661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ub, Content &amp; 1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r>
              <a:rPr lang="en-US"/>
              <a:t>Click icon to add picture</a:t>
            </a:r>
          </a:p>
        </p:txBody>
      </p:sp>
      <p:sp>
        <p:nvSpPr>
          <p:cNvPr id="8" name="Text Placeholder 5">
            <a:extLst>
              <a:ext uri="{FF2B5EF4-FFF2-40B4-BE49-F238E27FC236}">
                <a16:creationId xmlns:a16="http://schemas.microsoft.com/office/drawing/2014/main" id="{C4D1D699-1964-9A45-A892-EAAC949B8250}"/>
              </a:ext>
            </a:extLst>
          </p:cNvPr>
          <p:cNvSpPr>
            <a:spLocks noGrp="1"/>
          </p:cNvSpPr>
          <p:nvPr>
            <p:ph type="body" sz="quarter" idx="10" hasCustomPrompt="1"/>
          </p:nvPr>
        </p:nvSpPr>
        <p:spPr>
          <a:xfrm>
            <a:off x="381000" y="1495361"/>
            <a:ext cx="5429864" cy="530454"/>
          </a:xfrm>
        </p:spPr>
        <p:txBody>
          <a:bodyPr>
            <a:noAutofit/>
          </a:bodyPr>
          <a:lstStyle>
            <a:lvl1pPr marL="0" indent="0">
              <a:buNone/>
              <a:defRPr sz="280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6" name="Title 5">
            <a:extLst>
              <a:ext uri="{FF2B5EF4-FFF2-40B4-BE49-F238E27FC236}">
                <a16:creationId xmlns:a16="http://schemas.microsoft.com/office/drawing/2014/main" id="{B994338F-57B1-028F-1D5E-F452777222AD}"/>
              </a:ext>
            </a:extLst>
          </p:cNvPr>
          <p:cNvSpPr>
            <a:spLocks noGrp="1"/>
          </p:cNvSpPr>
          <p:nvPr>
            <p:ph type="title"/>
          </p:nvPr>
        </p:nvSpPr>
        <p:spPr>
          <a:xfrm>
            <a:off x="381000" y="276840"/>
            <a:ext cx="5429864" cy="1089529"/>
          </a:xfrm>
        </p:spPr>
        <p:txBody>
          <a:bodyPr/>
          <a:lstStyle/>
          <a:p>
            <a:r>
              <a:rPr lang="en-US"/>
              <a:t>Click to edit Master title style</a:t>
            </a:r>
          </a:p>
        </p:txBody>
      </p:sp>
    </p:spTree>
    <p:extLst>
      <p:ext uri="{BB962C8B-B14F-4D97-AF65-F5344CB8AC3E}">
        <p14:creationId xmlns:p14="http://schemas.microsoft.com/office/powerpoint/2010/main" val="293902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 Content &amp; 2 photos">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hasCustomPrompt="1"/>
          </p:nvPr>
        </p:nvSpPr>
        <p:spPr>
          <a:xfrm>
            <a:off x="381000" y="1495361"/>
            <a:ext cx="5429864" cy="530454"/>
          </a:xfrm>
        </p:spPr>
        <p:txBody>
          <a:bodyPr>
            <a:noAutofit/>
          </a:bodyPr>
          <a:lstStyle>
            <a:lvl1pPr marL="0" indent="0">
              <a:buNone/>
              <a:defRPr sz="2800">
                <a:solidFill>
                  <a:schemeClr val="accent1"/>
                </a:solidFill>
                <a:latin typeface="IntelOne Text" panose="020B0503020203020204" pitchFamily="34" charset="77"/>
              </a:defRPr>
            </a:lvl1pPr>
            <a:lvl2pPr marL="457200" indent="0">
              <a:buNone/>
              <a:defRPr/>
            </a:lvl2pPr>
          </a:lstStyle>
          <a:p>
            <a:pPr lvl="0"/>
            <a:r>
              <a:rPr lang="en-US"/>
              <a:t>Click to edit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2105680"/>
            <a:ext cx="5429865" cy="4039665"/>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76839"/>
            <a:ext cx="5429250" cy="2364133"/>
          </a:xfr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hasCustomPrompt="1"/>
          </p:nvPr>
        </p:nvSpPr>
        <p:spPr>
          <a:xfrm>
            <a:off x="5926138" y="2655076"/>
            <a:ext cx="5429250" cy="378268"/>
          </a:xfrm>
        </p:spPr>
        <p:txBody>
          <a:bodyPr>
            <a:normAutofit/>
          </a:bodyPr>
          <a:lstStyle>
            <a:lvl1pPr marL="0" indent="0">
              <a:buNone/>
              <a:defRPr sz="1600">
                <a:solidFill>
                  <a:schemeClr val="tx1"/>
                </a:solidFill>
              </a:defRPr>
            </a:lvl1pPr>
            <a:lvl2pPr marL="457200" indent="0">
              <a:buNone/>
              <a:defRPr/>
            </a:lvl2pPr>
          </a:lstStyle>
          <a:p>
            <a:pPr lvl="0"/>
            <a:r>
              <a:rPr lang="en-US"/>
              <a:t>Click to edit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402944"/>
            <a:ext cx="5429250" cy="2364133"/>
          </a:xfrm>
        </p:spPr>
        <p:txBody>
          <a:bodyPr/>
          <a:lstStyle>
            <a:lvl1pPr marL="0" indent="0">
              <a:buNone/>
              <a:defRPr/>
            </a:lvl1pPr>
          </a:lstStyle>
          <a:p>
            <a:r>
              <a:rPr lang="en-US"/>
              <a:t>Click icon to add picture</a:t>
            </a:r>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hasCustomPrompt="1"/>
          </p:nvPr>
        </p:nvSpPr>
        <p:spPr>
          <a:xfrm>
            <a:off x="5924294" y="5767078"/>
            <a:ext cx="5429250" cy="378268"/>
          </a:xfrm>
        </p:spPr>
        <p:txBody>
          <a:bodyPr>
            <a:normAutofit/>
          </a:bodyPr>
          <a:lstStyle>
            <a:lvl1pPr marL="0" indent="0">
              <a:buNone/>
              <a:defRPr sz="1600">
                <a:solidFill>
                  <a:schemeClr val="tx1"/>
                </a:solidFill>
              </a:defRPr>
            </a:lvl1pPr>
            <a:lvl2pPr marL="457200" indent="0">
              <a:buNone/>
              <a:defRPr/>
            </a:lvl2pPr>
          </a:lstStyle>
          <a:p>
            <a:pPr lvl="0"/>
            <a:r>
              <a:rPr lang="en-US"/>
              <a:t>Click to edit text styles</a:t>
            </a:r>
          </a:p>
        </p:txBody>
      </p:sp>
      <p:sp>
        <p:nvSpPr>
          <p:cNvPr id="8" name="Title 7">
            <a:extLst>
              <a:ext uri="{FF2B5EF4-FFF2-40B4-BE49-F238E27FC236}">
                <a16:creationId xmlns:a16="http://schemas.microsoft.com/office/drawing/2014/main" id="{33E60C93-847C-93D6-AE2E-10B0B166D56D}"/>
              </a:ext>
            </a:extLst>
          </p:cNvPr>
          <p:cNvSpPr>
            <a:spLocks noGrp="1"/>
          </p:cNvSpPr>
          <p:nvPr>
            <p:ph type="title"/>
          </p:nvPr>
        </p:nvSpPr>
        <p:spPr>
          <a:xfrm>
            <a:off x="381000" y="276840"/>
            <a:ext cx="5429864" cy="1089529"/>
          </a:xfrm>
        </p:spPr>
        <p:txBody>
          <a:bodyPr/>
          <a:lstStyle/>
          <a:p>
            <a:r>
              <a:rPr lang="en-US"/>
              <a:t>Click to edit Master title style</a:t>
            </a:r>
          </a:p>
        </p:txBody>
      </p:sp>
    </p:spTree>
    <p:extLst>
      <p:ext uri="{BB962C8B-B14F-4D97-AF65-F5344CB8AC3E}">
        <p14:creationId xmlns:p14="http://schemas.microsoft.com/office/powerpoint/2010/main" val="203515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800"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1513837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Blu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381000" y="1441833"/>
            <a:ext cx="10972800" cy="4201862"/>
          </a:xfrm>
        </p:spPr>
        <p:txBody>
          <a:bodyPr>
            <a:normAutofit/>
          </a:bodyPr>
          <a:lstStyle>
            <a:lvl1pPr marL="0" indent="0">
              <a:buNone/>
              <a:defRPr sz="6000" b="0" i="0">
                <a:solidFill>
                  <a:schemeClr val="tx1"/>
                </a:solidFill>
                <a:latin typeface="IntelOne Text" panose="020B0503020203020204" pitchFamily="34" charset="0"/>
              </a:defRPr>
            </a:lvl1pPr>
          </a:lstStyle>
          <a:p>
            <a:pPr lvl="0"/>
            <a:r>
              <a:rPr lang="en-US"/>
              <a:t>Click to edit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hasCustomPrompt="1"/>
          </p:nvPr>
        </p:nvSpPr>
        <p:spPr>
          <a:xfrm>
            <a:off x="381000" y="5643695"/>
            <a:ext cx="10972800" cy="501650"/>
          </a:xfrm>
        </p:spPr>
        <p:txBody>
          <a:bodyPr/>
          <a:lstStyle>
            <a:lvl1pPr marL="0" indent="0">
              <a:buNone/>
              <a:defRPr>
                <a:solidFill>
                  <a:schemeClr val="accent1"/>
                </a:solidFill>
                <a:latin typeface="IntelOne Text" panose="020B0503020203020204" pitchFamily="34" charset="77"/>
              </a:defRPr>
            </a:lvl1pPr>
          </a:lstStyle>
          <a:p>
            <a:pPr lvl="0"/>
            <a:r>
              <a:rPr lang="en-US"/>
              <a:t>Click to edit text styles</a:t>
            </a:r>
          </a:p>
        </p:txBody>
      </p:sp>
      <p:sp>
        <p:nvSpPr>
          <p:cNvPr id="3" name="Title 2">
            <a:extLst>
              <a:ext uri="{FF2B5EF4-FFF2-40B4-BE49-F238E27FC236}">
                <a16:creationId xmlns:a16="http://schemas.microsoft.com/office/drawing/2014/main" id="{5C08B0F4-E007-F41E-F5D0-77F772EECBA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445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Blue A">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57200"/>
            <a:ext cx="5874297" cy="5948829"/>
          </a:xfrm>
          <a:prstGeom prst="rect">
            <a:avLst/>
          </a:prstGeom>
          <a:solidFill>
            <a:srgbClr val="D8D8D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925220" y="2614497"/>
            <a:ext cx="4838270" cy="1782383"/>
          </a:xfrm>
        </p:spPr>
        <p:txBody>
          <a:bodyPr anchor="t" anchorCtr="0">
            <a:normAutofit/>
          </a:bodyPr>
          <a:lstStyle>
            <a:lvl1pPr>
              <a:defRPr sz="4800">
                <a:solidFill>
                  <a:schemeClr val="tx1"/>
                </a:solidFill>
              </a:defRPr>
            </a:lvl1pPr>
          </a:lstStyle>
          <a:p>
            <a:r>
              <a:rPr lang="en-US"/>
              <a:t>Click to edit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6087623" y="596089"/>
            <a:ext cx="5433848" cy="1118706"/>
          </a:xfrm>
        </p:spPr>
        <p:txBody>
          <a:bodyPr anchor="ctr" anchorCtr="0">
            <a:noAutofit/>
          </a:bodyPr>
          <a:lstStyle>
            <a:lvl1pPr marL="0" indent="0">
              <a:buNone/>
              <a:defRPr sz="3200">
                <a:solidFill>
                  <a:schemeClr val="accent1"/>
                </a:solidFill>
              </a:defRPr>
            </a:lvl1pPr>
          </a:lstStyle>
          <a:p>
            <a:pPr lvl="0"/>
            <a:r>
              <a:rPr lang="en-US"/>
              <a:t>Click to edit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hasCustomPrompt="1"/>
          </p:nvPr>
        </p:nvSpPr>
        <p:spPr>
          <a:xfrm>
            <a:off x="6087623" y="1813802"/>
            <a:ext cx="5433848" cy="433154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341B807F-E5A0-4B47-8126-0798D03DDEEE}"/>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29017838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Blue B">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57200"/>
            <a:ext cx="5874297" cy="5948829"/>
          </a:xfrm>
          <a:prstGeom prst="rect">
            <a:avLst/>
          </a:prstGeom>
          <a:solidFill>
            <a:srgbClr val="D8D8D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925220" y="2614497"/>
            <a:ext cx="4838270" cy="1782383"/>
          </a:xfrm>
        </p:spPr>
        <p:txBody>
          <a:bodyPr anchor="t" anchorCtr="0">
            <a:normAutofit/>
          </a:bodyPr>
          <a:lstStyle>
            <a:lvl1pPr>
              <a:defRPr sz="4800">
                <a:solidFill>
                  <a:schemeClr val="tx1"/>
                </a:solidFill>
              </a:defRPr>
            </a:lvl1pPr>
          </a:lstStyle>
          <a:p>
            <a:r>
              <a:rPr lang="en-US"/>
              <a:t>Click to edit title style</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hasCustomPrompt="1"/>
          </p:nvPr>
        </p:nvSpPr>
        <p:spPr>
          <a:xfrm>
            <a:off x="6087623" y="1813802"/>
            <a:ext cx="5433848" cy="433154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grpSp>
        <p:nvGrpSpPr>
          <p:cNvPr id="3" name="Group 2">
            <a:extLst>
              <a:ext uri="{FF2B5EF4-FFF2-40B4-BE49-F238E27FC236}">
                <a16:creationId xmlns:a16="http://schemas.microsoft.com/office/drawing/2014/main" id="{AF16FE66-F77C-48EC-9636-B0D3F1F816E2}"/>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5" name="Text Placeholder 3">
            <a:extLst>
              <a:ext uri="{FF2B5EF4-FFF2-40B4-BE49-F238E27FC236}">
                <a16:creationId xmlns:a16="http://schemas.microsoft.com/office/drawing/2014/main" id="{EC0925EA-E721-8E27-02E3-4DB09C20BFF6}"/>
              </a:ext>
            </a:extLst>
          </p:cNvPr>
          <p:cNvSpPr>
            <a:spLocks noGrp="1"/>
          </p:cNvSpPr>
          <p:nvPr>
            <p:ph type="body" sz="quarter" idx="10" hasCustomPrompt="1"/>
          </p:nvPr>
        </p:nvSpPr>
        <p:spPr>
          <a:xfrm>
            <a:off x="6087623" y="596089"/>
            <a:ext cx="5433848" cy="1118706"/>
          </a:xfrm>
        </p:spPr>
        <p:txBody>
          <a:bodyPr anchor="ctr" anchorCtr="0">
            <a:noAutofit/>
          </a:bodyPr>
          <a:lstStyle>
            <a:lvl1pPr marL="0" indent="0">
              <a:buNone/>
              <a:defRPr sz="3200">
                <a:solidFill>
                  <a:schemeClr val="accent1"/>
                </a:solidFill>
              </a:defRPr>
            </a:lvl1pPr>
          </a:lstStyle>
          <a:p>
            <a:pPr lvl="0"/>
            <a:r>
              <a:rPr lang="en-US"/>
              <a:t>Click to edit text styles</a:t>
            </a:r>
          </a:p>
        </p:txBody>
      </p:sp>
    </p:spTree>
    <p:extLst>
      <p:ext uri="{BB962C8B-B14F-4D97-AF65-F5344CB8AC3E}">
        <p14:creationId xmlns:p14="http://schemas.microsoft.com/office/powerpoint/2010/main" val="9197198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with Fram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A79AD-8981-4F51-8CC1-43C885681348}"/>
              </a:ext>
            </a:extLst>
          </p:cNvPr>
          <p:cNvSpPr>
            <a:spLocks noGrp="1"/>
          </p:cNvSpPr>
          <p:nvPr>
            <p:ph type="title" hasCustomPrompt="1"/>
          </p:nvPr>
        </p:nvSpPr>
        <p:spPr>
          <a:xfrm>
            <a:off x="817307" y="1828800"/>
            <a:ext cx="10557387" cy="3200400"/>
          </a:xfrm>
        </p:spPr>
        <p:txBody>
          <a:bodyPr anchor="ctr" anchorCtr="0">
            <a:normAutofit/>
          </a:bodyPr>
          <a:lstStyle>
            <a:lvl1pPr algn="ctr">
              <a:defRPr sz="4800">
                <a:solidFill>
                  <a:schemeClr val="tx1"/>
                </a:solidFill>
              </a:defRPr>
            </a:lvl1pPr>
          </a:lstStyle>
          <a:p>
            <a:r>
              <a:rPr lang="en-US"/>
              <a:t>Click to edit title style</a:t>
            </a:r>
          </a:p>
        </p:txBody>
      </p:sp>
      <p:sp>
        <p:nvSpPr>
          <p:cNvPr id="8" name="Rectangle 7">
            <a:extLst>
              <a:ext uri="{FF2B5EF4-FFF2-40B4-BE49-F238E27FC236}">
                <a16:creationId xmlns:a16="http://schemas.microsoft.com/office/drawing/2014/main" id="{E2CCE575-6B8D-CE65-CA71-FF4D4B610DB5}"/>
              </a:ext>
              <a:ext uri="{C183D7F6-B498-43B3-948B-1728B52AA6E4}">
                <adec:decorative xmlns:adec="http://schemas.microsoft.com/office/drawing/2017/decorative" val="1"/>
              </a:ext>
            </a:extLst>
          </p:cNvPr>
          <p:cNvSpPr/>
          <p:nvPr userDrawn="1"/>
        </p:nvSpPr>
        <p:spPr>
          <a:xfrm>
            <a:off x="0" y="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4452DAB1-EFD9-4743-BC94-47F323AA0EE5}"/>
              </a:ext>
              <a:ext uri="{C183D7F6-B498-43B3-948B-1728B52AA6E4}">
                <adec:decorative xmlns:adec="http://schemas.microsoft.com/office/drawing/2017/decorative" val="1"/>
              </a:ext>
            </a:extLst>
          </p:cNvPr>
          <p:cNvSpPr/>
          <p:nvPr userDrawn="1"/>
        </p:nvSpPr>
        <p:spPr>
          <a:xfrm>
            <a:off x="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14231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Intel Logo">
    <p:bg>
      <p:bgPr>
        <a:solidFill>
          <a:schemeClr val="accent1"/>
        </a:solidFill>
        <a:effectLst/>
      </p:bgPr>
    </p:bg>
    <p:spTree>
      <p:nvGrpSpPr>
        <p:cNvPr id="1" name=""/>
        <p:cNvGrpSpPr/>
        <p:nvPr/>
      </p:nvGrpSpPr>
      <p:grpSpPr>
        <a:xfrm>
          <a:off x="0" y="0"/>
          <a:ext cx="0" cy="0"/>
          <a:chOff x="0" y="0"/>
          <a:chExt cx="0" cy="0"/>
        </a:xfrm>
      </p:grpSpPr>
      <p:pic>
        <p:nvPicPr>
          <p:cNvPr id="11" name="Picture 10" descr="Logo&#10;&#10;Description automatically generated">
            <a:extLst>
              <a:ext uri="{FF2B5EF4-FFF2-40B4-BE49-F238E27FC236}">
                <a16:creationId xmlns:a16="http://schemas.microsoft.com/office/drawing/2014/main" id="{81D5E138-8800-4F6C-BD71-5E098EFFE2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pic>
        <p:nvPicPr>
          <p:cNvPr id="3" name="Picture 2" descr="Logo&#10;&#10;Description automatically generated">
            <a:extLst>
              <a:ext uri="{FF2B5EF4-FFF2-40B4-BE49-F238E27FC236}">
                <a16:creationId xmlns:a16="http://schemas.microsoft.com/office/drawing/2014/main" id="{204B0861-499A-4B5C-86C7-11D994DAA6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spTree>
    <p:extLst>
      <p:ext uri="{BB962C8B-B14F-4D97-AF65-F5344CB8AC3E}">
        <p14:creationId xmlns:p14="http://schemas.microsoft.com/office/powerpoint/2010/main" val="36022470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Blue B">
    <p:bg>
      <p:bgRef idx="1001">
        <a:schemeClr val="bg1"/>
      </p:bgRef>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81569F-6701-4CDA-895D-6BD6D388AB05}"/>
              </a:ext>
            </a:extLst>
          </p:cNvPr>
          <p:cNvSpPr/>
          <p:nvPr userDrawn="1"/>
        </p:nvSpPr>
        <p:spPr>
          <a:xfrm>
            <a:off x="1468406" y="0"/>
            <a:ext cx="3430768" cy="5390870"/>
          </a:xfrm>
          <a:prstGeom prst="rect">
            <a:avLst/>
          </a:prstGeom>
          <a:solidFill>
            <a:srgbClr val="E9E9E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1" name="Rectangle 20">
            <a:extLst>
              <a:ext uri="{FF2B5EF4-FFF2-40B4-BE49-F238E27FC236}">
                <a16:creationId xmlns:a16="http://schemas.microsoft.com/office/drawing/2014/main" id="{758CE26D-A586-4A86-AA98-B9D850FBFCD7}"/>
              </a:ext>
            </a:extLst>
          </p:cNvPr>
          <p:cNvSpPr/>
          <p:nvPr userDrawn="1"/>
        </p:nvSpPr>
        <p:spPr>
          <a:xfrm>
            <a:off x="860457" y="4951823"/>
            <a:ext cx="158111" cy="158111"/>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2" name="Rectangle 21">
            <a:extLst>
              <a:ext uri="{FF2B5EF4-FFF2-40B4-BE49-F238E27FC236}">
                <a16:creationId xmlns:a16="http://schemas.microsoft.com/office/drawing/2014/main" id="{7CE63CF4-E38C-42FE-9C75-CB2B3DEB5FBD}"/>
              </a:ext>
            </a:extLst>
          </p:cNvPr>
          <p:cNvSpPr/>
          <p:nvPr userDrawn="1"/>
        </p:nvSpPr>
        <p:spPr>
          <a:xfrm>
            <a:off x="573803" y="5104242"/>
            <a:ext cx="286654" cy="286654"/>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3" name="Rectangle 22">
            <a:extLst>
              <a:ext uri="{FF2B5EF4-FFF2-40B4-BE49-F238E27FC236}">
                <a16:creationId xmlns:a16="http://schemas.microsoft.com/office/drawing/2014/main" id="{67E1EECF-CDF6-475D-8C89-D59E9C677475}"/>
              </a:ext>
            </a:extLst>
          </p:cNvPr>
          <p:cNvSpPr/>
          <p:nvPr userDrawn="1"/>
        </p:nvSpPr>
        <p:spPr>
          <a:xfrm>
            <a:off x="861107" y="5390896"/>
            <a:ext cx="610214" cy="610214"/>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accent1"/>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grpSp>
        <p:nvGrpSpPr>
          <p:cNvPr id="5" name="Group 4">
            <a:extLst>
              <a:ext uri="{FF2B5EF4-FFF2-40B4-BE49-F238E27FC236}">
                <a16:creationId xmlns:a16="http://schemas.microsoft.com/office/drawing/2014/main" id="{70C04415-8743-3853-676C-0DA0928EEFDB}"/>
              </a:ext>
            </a:extLst>
          </p:cNvPr>
          <p:cNvGrpSpPr/>
          <p:nvPr userDrawn="1"/>
        </p:nvGrpSpPr>
        <p:grpSpPr>
          <a:xfrm>
            <a:off x="1468406" y="5995719"/>
            <a:ext cx="1059754" cy="396801"/>
            <a:chOff x="1314450" y="6391094"/>
            <a:chExt cx="1123377" cy="420623"/>
          </a:xfrm>
          <a:solidFill>
            <a:schemeClr val="tx1"/>
          </a:solidFill>
        </p:grpSpPr>
        <p:sp>
          <p:nvSpPr>
            <p:cNvPr id="6" name="Freeform: Shape 5">
              <a:extLst>
                <a:ext uri="{FF2B5EF4-FFF2-40B4-BE49-F238E27FC236}">
                  <a16:creationId xmlns:a16="http://schemas.microsoft.com/office/drawing/2014/main" id="{A6AD0BF1-61C4-E361-96E8-FD6A35CE117B}"/>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1"/>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3" name="Freeform: Shape 12">
              <a:extLst>
                <a:ext uri="{FF2B5EF4-FFF2-40B4-BE49-F238E27FC236}">
                  <a16:creationId xmlns:a16="http://schemas.microsoft.com/office/drawing/2014/main" id="{7D416FB8-DE59-3960-2093-11B31D01E758}"/>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8" name="Freeform: Shape 27">
              <a:extLst>
                <a:ext uri="{FF2B5EF4-FFF2-40B4-BE49-F238E27FC236}">
                  <a16:creationId xmlns:a16="http://schemas.microsoft.com/office/drawing/2014/main" id="{B26B763B-BA2E-530C-5EBF-AB1531E6817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9" name="Freeform: Shape 28">
              <a:extLst>
                <a:ext uri="{FF2B5EF4-FFF2-40B4-BE49-F238E27FC236}">
                  <a16:creationId xmlns:a16="http://schemas.microsoft.com/office/drawing/2014/main" id="{1CFC4399-D399-5D31-3A05-3CD389F0DF06}"/>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Tree>
    <p:extLst>
      <p:ext uri="{BB962C8B-B14F-4D97-AF65-F5344CB8AC3E}">
        <p14:creationId xmlns:p14="http://schemas.microsoft.com/office/powerpoint/2010/main" val="2173521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Photo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2"/>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tx2"/>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7751583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Photo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F4567CD-F1DA-4E8F-ADDF-371B07892411}"/>
              </a:ext>
            </a:extLst>
          </p:cNvPr>
          <p:cNvSpPr/>
          <p:nvPr userDrawn="1"/>
        </p:nvSpPr>
        <p:spPr>
          <a:xfrm>
            <a:off x="860457" y="4951823"/>
            <a:ext cx="158111" cy="158111"/>
          </a:xfrm>
          <a:prstGeom prst="rect">
            <a:avLst/>
          </a:prstGeom>
          <a:solidFill>
            <a:srgbClr val="65317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FF16119A-1487-48A7-9CC6-71F9F9535C16}"/>
              </a:ext>
            </a:extLst>
          </p:cNvPr>
          <p:cNvSpPr/>
          <p:nvPr userDrawn="1"/>
        </p:nvSpPr>
        <p:spPr>
          <a:xfrm>
            <a:off x="573803" y="5104242"/>
            <a:ext cx="286654" cy="286654"/>
          </a:xfrm>
          <a:prstGeom prst="rect">
            <a:avLst/>
          </a:prstGeom>
          <a:solidFill>
            <a:srgbClr val="CC94D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63CF0AA4-E89F-418F-83F2-0CC0FB3DF16B}"/>
              </a:ext>
            </a:extLst>
          </p:cNvPr>
          <p:cNvSpPr/>
          <p:nvPr userDrawn="1"/>
        </p:nvSpPr>
        <p:spPr>
          <a:xfrm>
            <a:off x="861107" y="5390896"/>
            <a:ext cx="610214" cy="610214"/>
          </a:xfrm>
          <a:prstGeom prst="rect">
            <a:avLst/>
          </a:prstGeom>
          <a:solidFill>
            <a:srgbClr val="8F5DA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A9F8D4CB-DB57-4130-8BDE-86D5A4C11D49}"/>
              </a:ext>
            </a:extLst>
          </p:cNvPr>
          <p:cNvSpPr/>
          <p:nvPr userDrawn="1"/>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20" name="Group 19">
            <a:extLst>
              <a:ext uri="{FF2B5EF4-FFF2-40B4-BE49-F238E27FC236}">
                <a16:creationId xmlns:a16="http://schemas.microsoft.com/office/drawing/2014/main" id="{502BD194-F320-4426-964A-1D4F58024C5F}"/>
              </a:ext>
            </a:extLst>
          </p:cNvPr>
          <p:cNvGrpSpPr/>
          <p:nvPr userDrawn="1"/>
        </p:nvGrpSpPr>
        <p:grpSpPr>
          <a:xfrm>
            <a:off x="1468406" y="5995719"/>
            <a:ext cx="1059754" cy="396801"/>
            <a:chOff x="1314450" y="6391094"/>
            <a:chExt cx="1123377" cy="420623"/>
          </a:xfrm>
          <a:solidFill>
            <a:schemeClr val="tx1"/>
          </a:solidFill>
        </p:grpSpPr>
        <p:sp>
          <p:nvSpPr>
            <p:cNvPr id="21" name="Freeform: Shape 20">
              <a:extLst>
                <a:ext uri="{FF2B5EF4-FFF2-40B4-BE49-F238E27FC236}">
                  <a16:creationId xmlns:a16="http://schemas.microsoft.com/office/drawing/2014/main" id="{61C32755-5BE0-4F78-B52A-08742A60A8EF}"/>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chemeClr val="accent2"/>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2" name="Freeform: Shape 21">
              <a:extLst>
                <a:ext uri="{FF2B5EF4-FFF2-40B4-BE49-F238E27FC236}">
                  <a16:creationId xmlns:a16="http://schemas.microsoft.com/office/drawing/2014/main" id="{B33F9D2F-6ED9-4D82-B111-BEFD50CBB7B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3" name="Freeform: Shape 22">
              <a:extLst>
                <a:ext uri="{FF2B5EF4-FFF2-40B4-BE49-F238E27FC236}">
                  <a16:creationId xmlns:a16="http://schemas.microsoft.com/office/drawing/2014/main" id="{C1C42114-E0DC-41C5-A333-869DAB921F8F}"/>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24" name="Freeform: Shape 23">
              <a:extLst>
                <a:ext uri="{FF2B5EF4-FFF2-40B4-BE49-F238E27FC236}">
                  <a16:creationId xmlns:a16="http://schemas.microsoft.com/office/drawing/2014/main" id="{EB18CC9F-8A17-402D-B10E-AE9061E9554F}"/>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grp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userDrawn="1">
            <p:ph type="body" sz="quarter" idx="10" hasCustomPrompt="1"/>
          </p:nvPr>
        </p:nvSpPr>
        <p:spPr>
          <a:xfrm>
            <a:off x="1543438" y="944163"/>
            <a:ext cx="9810362" cy="627700"/>
          </a:xfrm>
        </p:spPr>
        <p:txBody>
          <a:bodyPr anchor="b" anchorCtr="0">
            <a:normAutofit/>
          </a:bodyPr>
          <a:lstStyle>
            <a:lvl1pPr marL="0" indent="0">
              <a:buFontTx/>
              <a:buNone/>
              <a:defRPr sz="1600">
                <a:solidFill>
                  <a:schemeClr val="tx2"/>
                </a:solidFill>
                <a:latin typeface="IntelOne Text" panose="020B0503020203020204" pitchFamily="34" charset="77"/>
              </a:defRPr>
            </a:lvl1pPr>
          </a:lstStyle>
          <a:p>
            <a:pPr lvl="0"/>
            <a:r>
              <a:rPr lang="en-US"/>
              <a:t>Click to edit text styles</a:t>
            </a:r>
          </a:p>
        </p:txBody>
      </p:sp>
      <p:sp>
        <p:nvSpPr>
          <p:cNvPr id="2" name="Title 1">
            <a:extLst>
              <a:ext uri="{FF2B5EF4-FFF2-40B4-BE49-F238E27FC236}">
                <a16:creationId xmlns:a16="http://schemas.microsoft.com/office/drawing/2014/main" id="{A0E6BC2F-544E-4727-A6CC-2BE3B3E01B51}"/>
              </a:ext>
            </a:extLst>
          </p:cNvPr>
          <p:cNvSpPr>
            <a:spLocks noGrp="1"/>
          </p:cNvSpPr>
          <p:nvPr userDrawn="1">
            <p:ph type="ctrTitle" hasCustomPrompt="1"/>
          </p:nvPr>
        </p:nvSpPr>
        <p:spPr>
          <a:xfrm>
            <a:off x="1542536" y="1635111"/>
            <a:ext cx="9789007" cy="1874852"/>
          </a:xfrm>
        </p:spPr>
        <p:txBody>
          <a:bodyPr anchor="b"/>
          <a:lstStyle>
            <a:lvl1pPr algn="l">
              <a:defRPr sz="6000">
                <a:solidFill>
                  <a:schemeClr val="tx1"/>
                </a:solidFill>
              </a:defRPr>
            </a:lvl1pPr>
          </a:lstStyle>
          <a:p>
            <a:r>
              <a:rPr lang="en-US"/>
              <a:t>Click to edit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userDrawn="1">
            <p:ph type="subTitle" idx="1" hasCustomPrompt="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 style</a:t>
            </a:r>
          </a:p>
        </p:txBody>
      </p:sp>
    </p:spTree>
    <p:extLst>
      <p:ext uri="{BB962C8B-B14F-4D97-AF65-F5344CB8AC3E}">
        <p14:creationId xmlns:p14="http://schemas.microsoft.com/office/powerpoint/2010/main" val="18768431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768FF6-8FD0-4E13-A01B-AB7AF941CB42}"/>
              </a:ext>
            </a:extLst>
          </p:cNvPr>
          <p:cNvSpPr>
            <a:spLocks noGrp="1"/>
          </p:cNvSpPr>
          <p:nvPr>
            <p:ph idx="1" hasCustomPrompt="1"/>
          </p:nvPr>
        </p:nvSpPr>
        <p:spPr>
          <a:xfrm>
            <a:off x="381000" y="1491674"/>
            <a:ext cx="10972800"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06FD23E5-8B42-FBB3-8E22-4702FB672B0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9005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160">
          <p15:clr>
            <a:srgbClr val="FBAE40"/>
          </p15:clr>
        </p15:guide>
        <p15:guide id="5" pos="240">
          <p15:clr>
            <a:srgbClr val="FBAE40"/>
          </p15:clr>
        </p15:guide>
        <p15:guide id="6" pos="715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0999" y="1491674"/>
            <a:ext cx="5429865"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5" y="1491674"/>
            <a:ext cx="5429865" cy="4653672"/>
          </a:xfrm>
        </p:spPr>
        <p:txBody>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5241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0BD236-A5FE-B377-4D89-6CC4416BEC5F}"/>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345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gu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hasCustomPrompt="1"/>
          </p:nvPr>
        </p:nvSpPr>
        <p:spPr>
          <a:xfrm>
            <a:off x="381000" y="2229178"/>
            <a:ext cx="10972800" cy="1199822"/>
          </a:xfrm>
        </p:spPr>
        <p:txBody>
          <a:bodyPr anchor="b" anchorCtr="0">
            <a:normAutofit/>
          </a:bodyPr>
          <a:lstStyle>
            <a:lvl1pPr>
              <a:defRPr sz="4800"/>
            </a:lvl1pPr>
          </a:lstStyle>
          <a:p>
            <a:r>
              <a:rPr lang="en-US"/>
              <a:t>Click to edit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hasCustomPrompt="1"/>
          </p:nvPr>
        </p:nvSpPr>
        <p:spPr>
          <a:xfrm>
            <a:off x="381000" y="3449317"/>
            <a:ext cx="10972800" cy="681935"/>
          </a:xfrm>
        </p:spPr>
        <p:txBody>
          <a:bodyPr>
            <a:normAutofit/>
          </a:bodyPr>
          <a:lstStyle>
            <a:lvl1pPr marL="0" indent="0">
              <a:buNone/>
              <a:defRPr sz="2800">
                <a:solidFill>
                  <a:schemeClr val="accent1"/>
                </a:solidFill>
                <a:latin typeface="IntelOne Text" panose="020B0503020203020204" pitchFamily="34" charset="77"/>
              </a:defRPr>
            </a:lvl1pPr>
          </a:lstStyle>
          <a:p>
            <a:pPr lvl="0"/>
            <a:r>
              <a:rPr lang="en-US"/>
              <a:t>Click to edit text styles</a:t>
            </a:r>
          </a:p>
        </p:txBody>
      </p:sp>
    </p:spTree>
    <p:extLst>
      <p:ext uri="{BB962C8B-B14F-4D97-AF65-F5344CB8AC3E}">
        <p14:creationId xmlns:p14="http://schemas.microsoft.com/office/powerpoint/2010/main" val="229092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76840"/>
            <a:ext cx="10972800" cy="1089529"/>
          </a:xfrm>
          <a:prstGeom prst="rect">
            <a:avLst/>
          </a:prstGeom>
        </p:spPr>
        <p:txBody>
          <a:bodyPr vert="horz" lIns="91440" tIns="45720" rIns="91440" bIns="45720" rtlCol="0" anchor="t" anchorCtr="0">
            <a:noAutofit/>
          </a:bodyPr>
          <a:lstStyle/>
          <a:p>
            <a:r>
              <a:rPr lang="en-US"/>
              <a:t>Click to edit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53672"/>
          </a:xfrm>
          <a:prstGeom prst="rect">
            <a:avLst/>
          </a:prstGeom>
        </p:spPr>
        <p:txBody>
          <a:bodyPr vert="horz" lIns="91440" tIns="45720" rIns="91440" bIns="45720" rtlCol="0">
            <a:normAutofit/>
          </a:body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AAC13F04-AFE6-9D98-8F4A-BB3C418C9548}"/>
              </a:ext>
              <a:ext uri="{C183D7F6-B498-43B3-948B-1728B52AA6E4}">
                <adec:decorative xmlns:adec="http://schemas.microsoft.com/office/drawing/2017/decorative" val="1"/>
              </a:ext>
            </a:extLst>
          </p:cNvPr>
          <p:cNvSpPr/>
          <p:nvPr userDrawn="1"/>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19" name="Graphic 18">
            <a:extLst>
              <a:ext uri="{FF2B5EF4-FFF2-40B4-BE49-F238E27FC236}">
                <a16:creationId xmlns:a16="http://schemas.microsoft.com/office/drawing/2014/main" id="{5691DBAA-52E0-54B6-45D9-FEAB0D0BDE5A}"/>
              </a:ext>
              <a:ext uri="{C183D7F6-B498-43B3-948B-1728B52AA6E4}">
                <adec:decorative xmlns:adec="http://schemas.microsoft.com/office/drawing/2017/decorative" val="1"/>
              </a:ext>
            </a:extLst>
          </p:cNvPr>
          <p:cNvPicPr>
            <a:picLocks noChangeAspect="1"/>
          </p:cNvPicPr>
          <p:nvPr userDrawn="1"/>
        </p:nvPicPr>
        <p:blipFill>
          <a:blip r:embed="rId21">
            <a:extLst>
              <a:ext uri="{96DAC541-7B7A-43D3-8B79-37D633B846F1}">
                <asvg:svgBlip xmlns:asvg="http://schemas.microsoft.com/office/drawing/2016/SVG/main" r:embed="rId22"/>
              </a:ext>
            </a:extLst>
          </a:blip>
          <a:stretch>
            <a:fillRect/>
          </a:stretch>
        </p:blipFill>
        <p:spPr>
          <a:xfrm>
            <a:off x="11137466" y="6554735"/>
            <a:ext cx="476084" cy="177524"/>
          </a:xfrm>
          <a:prstGeom prst="rect">
            <a:avLst/>
          </a:prstGeom>
        </p:spPr>
      </p:pic>
      <p:sp>
        <p:nvSpPr>
          <p:cNvPr id="20" name="TextBox 19" descr="page number">
            <a:extLst>
              <a:ext uri="{FF2B5EF4-FFF2-40B4-BE49-F238E27FC236}">
                <a16:creationId xmlns:a16="http://schemas.microsoft.com/office/drawing/2014/main" id="{23703A79-9E2F-C09B-555B-FF767B4E6CEE}"/>
              </a:ext>
            </a:extLst>
          </p:cNvPr>
          <p:cNvSpPr txBox="1"/>
          <p:nvPr userDrawn="1"/>
        </p:nvSpPr>
        <p:spPr>
          <a:xfrm>
            <a:off x="11795252" y="6506879"/>
            <a:ext cx="349776" cy="246221"/>
          </a:xfrm>
          <a:prstGeom prst="rect">
            <a:avLst/>
          </a:prstGeom>
        </p:spPr>
        <p:txBody>
          <a:bodyPr wrap="none" anchor="ctr" anchorCtr="0">
            <a:spAutoFit/>
          </a:bodyPr>
          <a:lstStyle>
            <a:defPPr>
              <a:defRPr lang="en-US"/>
            </a:defPPr>
            <a:lvl1pPr algn="ctr">
              <a:defRPr sz="1000" b="0" i="0">
                <a:solidFill>
                  <a:srgbClr val="5E5E5E"/>
                </a:solidFill>
                <a:latin typeface="IntelOne Text" panose="020B0503020203020204" pitchFamily="34" charset="77"/>
                <a:ea typeface="Intel Clear" panose="020B0604020203020204" pitchFamily="34" charset="0"/>
                <a:cs typeface="Times New Roman" panose="02020603050405020304" pitchFamily="18" charset="0"/>
              </a:defRPr>
            </a:lvl1pPr>
          </a:lstStyle>
          <a:p>
            <a:pPr lvl="0"/>
            <a:fld id="{4F6B73DA-0149-4325-A7B8-AE29BD4BC701}" type="slidenum">
              <a:rPr lang="en-US" smtClean="0">
                <a:latin typeface="+mn-lt"/>
                <a:sym typeface="Helvetica Neue"/>
              </a:rPr>
              <a:pPr lvl="0"/>
              <a:t>‹#›</a:t>
            </a:fld>
            <a:endParaRPr lang="en-US" err="1">
              <a:latin typeface="+mn-lt"/>
              <a:sym typeface="Helvetica Neue"/>
            </a:endParaRPr>
          </a:p>
        </p:txBody>
      </p:sp>
      <p:sp>
        <p:nvSpPr>
          <p:cNvPr id="21" name="Rectangle 20">
            <a:extLst>
              <a:ext uri="{FF2B5EF4-FFF2-40B4-BE49-F238E27FC236}">
                <a16:creationId xmlns:a16="http://schemas.microsoft.com/office/drawing/2014/main" id="{7D958C43-E667-5A26-DF46-49F818B26D30}"/>
              </a:ext>
              <a:ext uri="{C183D7F6-B498-43B3-948B-1728B52AA6E4}">
                <adec:decorative xmlns:adec="http://schemas.microsoft.com/office/drawing/2017/decorative" val="1"/>
              </a:ext>
            </a:extLst>
          </p:cNvPr>
          <p:cNvSpPr/>
          <p:nvPr userDrawn="1"/>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1933823895"/>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b="0" i="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b="0" i="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b="0" i="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b="0" i="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5.xml"/><Relationship Id="rId4" Type="http://schemas.openxmlformats.org/officeDocument/2006/relationships/hyperlink" Target="http://www.3gpp.org/ftp/tsg_ran/TSG_RAN/TSGR_101/Docs/RP-2326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54038B4-0164-71DF-A02D-CEFDD315A003}"/>
              </a:ext>
            </a:extLst>
          </p:cNvPr>
          <p:cNvSpPr>
            <a:spLocks noGrp="1"/>
          </p:cNvSpPr>
          <p:nvPr>
            <p:ph type="body" sz="quarter" idx="10"/>
          </p:nvPr>
        </p:nvSpPr>
        <p:spPr/>
        <p:txBody>
          <a:bodyPr>
            <a:noAutofit/>
          </a:bodyPr>
          <a:lstStyle/>
          <a:p>
            <a:r>
              <a:rPr lang="en-US" dirty="0">
                <a:latin typeface="IntelOne Display Medium" panose="020B0703020203020204" pitchFamily="34" charset="0"/>
              </a:rPr>
              <a:t>3GPP TSG RAN #102							RP-233652</a:t>
            </a:r>
          </a:p>
          <a:p>
            <a:r>
              <a:rPr lang="en-US" dirty="0">
                <a:latin typeface="IntelOne Display Medium" panose="020B0703020203020204" pitchFamily="34" charset="0"/>
              </a:rPr>
              <a:t>Edinburgh, UK, 11th – 15th December 2023</a:t>
            </a:r>
          </a:p>
        </p:txBody>
      </p:sp>
      <p:sp>
        <p:nvSpPr>
          <p:cNvPr id="5" name="Title 4">
            <a:extLst>
              <a:ext uri="{FF2B5EF4-FFF2-40B4-BE49-F238E27FC236}">
                <a16:creationId xmlns:a16="http://schemas.microsoft.com/office/drawing/2014/main" id="{81027B5C-1145-C101-8418-C8CF67F06985}"/>
              </a:ext>
            </a:extLst>
          </p:cNvPr>
          <p:cNvSpPr>
            <a:spLocks noGrp="1"/>
          </p:cNvSpPr>
          <p:nvPr>
            <p:ph type="ctrTitle"/>
          </p:nvPr>
        </p:nvSpPr>
        <p:spPr/>
        <p:txBody>
          <a:bodyPr/>
          <a:lstStyle/>
          <a:p>
            <a:r>
              <a:rPr lang="en-US" sz="6000" dirty="0"/>
              <a:t>Discussion on Rel-19 Mobility enhancements (Phase 4)</a:t>
            </a:r>
            <a:endParaRPr lang="en-US" dirty="0"/>
          </a:p>
        </p:txBody>
      </p:sp>
      <p:sp>
        <p:nvSpPr>
          <p:cNvPr id="6" name="Subtitle 5">
            <a:extLst>
              <a:ext uri="{FF2B5EF4-FFF2-40B4-BE49-F238E27FC236}">
                <a16:creationId xmlns:a16="http://schemas.microsoft.com/office/drawing/2014/main" id="{DCB87E9C-2673-ED1E-AC40-C338F6CD62F4}"/>
              </a:ext>
            </a:extLst>
          </p:cNvPr>
          <p:cNvSpPr>
            <a:spLocks noGrp="1"/>
          </p:cNvSpPr>
          <p:nvPr>
            <p:ph type="subTitle" idx="1"/>
          </p:nvPr>
        </p:nvSpPr>
        <p:spPr/>
        <p:txBody>
          <a:bodyPr>
            <a:normAutofit/>
          </a:bodyPr>
          <a:lstStyle/>
          <a:p>
            <a:r>
              <a:rPr lang="en-US" dirty="0"/>
              <a:t>Agenda Item:		9.1.2.1</a:t>
            </a:r>
          </a:p>
          <a:p>
            <a:r>
              <a:rPr lang="en-US" dirty="0"/>
              <a:t>Source: 			Intel Corporation</a:t>
            </a:r>
          </a:p>
          <a:p>
            <a:r>
              <a:rPr lang="en-US" dirty="0"/>
              <a:t>Document for:		Discussion</a:t>
            </a:r>
          </a:p>
          <a:p>
            <a:endParaRPr lang="en-US" dirty="0"/>
          </a:p>
        </p:txBody>
      </p:sp>
    </p:spTree>
    <p:extLst>
      <p:ext uri="{BB962C8B-B14F-4D97-AF65-F5344CB8AC3E}">
        <p14:creationId xmlns:p14="http://schemas.microsoft.com/office/powerpoint/2010/main" val="59762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44CE9E-DDA1-0E9A-CD92-564132AD9953}"/>
              </a:ext>
            </a:extLst>
          </p:cNvPr>
          <p:cNvSpPr>
            <a:spLocks noGrp="1"/>
          </p:cNvSpPr>
          <p:nvPr>
            <p:ph idx="1"/>
          </p:nvPr>
        </p:nvSpPr>
        <p:spPr>
          <a:xfrm>
            <a:off x="381000" y="1194955"/>
            <a:ext cx="10972800" cy="4950391"/>
          </a:xfrm>
        </p:spPr>
        <p:txBody>
          <a:bodyPr>
            <a:normAutofit/>
          </a:bodyPr>
          <a:lstStyle/>
          <a:p>
            <a:pPr>
              <a:lnSpc>
                <a:spcPct val="100000"/>
              </a:lnSpc>
            </a:pPr>
            <a:r>
              <a:rPr lang="en-GB" sz="1800" dirty="0"/>
              <a:t>Inter-CU LTM</a:t>
            </a:r>
          </a:p>
          <a:p>
            <a:pPr lvl="1">
              <a:lnSpc>
                <a:spcPct val="100000"/>
              </a:lnSpc>
            </a:pPr>
            <a:r>
              <a:rPr lang="en-GB" sz="1600" dirty="0"/>
              <a:t>R18 LTM is restricted to intra-CU</a:t>
            </a:r>
          </a:p>
          <a:p>
            <a:pPr lvl="1">
              <a:lnSpc>
                <a:spcPct val="100000"/>
              </a:lnSpc>
            </a:pPr>
            <a:r>
              <a:rPr lang="en-GB" sz="1600" dirty="0"/>
              <a:t>LTM cannot be used for UEs at the CU border</a:t>
            </a:r>
          </a:p>
          <a:p>
            <a:pPr>
              <a:lnSpc>
                <a:spcPct val="100000"/>
              </a:lnSpc>
            </a:pPr>
            <a:r>
              <a:rPr lang="en-GB" sz="1800" dirty="0"/>
              <a:t>Scenarios for Inter-CU LTM</a:t>
            </a:r>
          </a:p>
          <a:p>
            <a:pPr lvl="1">
              <a:lnSpc>
                <a:spcPct val="100000"/>
              </a:lnSpc>
            </a:pPr>
            <a:r>
              <a:rPr lang="en-GB" sz="1600" dirty="0"/>
              <a:t>MN only scenario (no DC) is simplest and should be highest priority</a:t>
            </a:r>
          </a:p>
          <a:p>
            <a:pPr lvl="1">
              <a:lnSpc>
                <a:spcPct val="100000"/>
              </a:lnSpc>
            </a:pPr>
            <a:r>
              <a:rPr lang="en-GB" sz="1600" dirty="0"/>
              <a:t>Inter-CU LTM for UEs with DC configuration should be considered</a:t>
            </a:r>
          </a:p>
          <a:p>
            <a:pPr lvl="2">
              <a:lnSpc>
                <a:spcPct val="100000"/>
              </a:lnSpc>
            </a:pPr>
            <a:r>
              <a:rPr lang="en-GB" sz="1400" dirty="0"/>
              <a:t>Releasing DC during inter-CU LTM will impact UE performance</a:t>
            </a:r>
          </a:p>
          <a:p>
            <a:pPr lvl="1">
              <a:lnSpc>
                <a:spcPct val="100000"/>
              </a:lnSpc>
            </a:pPr>
            <a:r>
              <a:rPr lang="en-GB" sz="1600" dirty="0"/>
              <a:t>Inter-CU for SN should also be considered</a:t>
            </a:r>
          </a:p>
          <a:p>
            <a:pPr lvl="2">
              <a:lnSpc>
                <a:spcPct val="100000"/>
              </a:lnSpc>
            </a:pPr>
            <a:r>
              <a:rPr lang="en-GB" sz="1400" dirty="0"/>
              <a:t>For UEs configured with DC, inter-</a:t>
            </a:r>
            <a:r>
              <a:rPr lang="en-GB" sz="1400" dirty="0" err="1"/>
              <a:t>gNB</a:t>
            </a:r>
            <a:r>
              <a:rPr lang="en-GB" sz="1400" dirty="0"/>
              <a:t> HO for SN is likely more frequent than inter-</a:t>
            </a:r>
            <a:r>
              <a:rPr lang="en-GB" sz="1400" dirty="0" err="1"/>
              <a:t>gNB</a:t>
            </a:r>
            <a:r>
              <a:rPr lang="en-GB" sz="1400" dirty="0"/>
              <a:t> HO for MN</a:t>
            </a:r>
          </a:p>
          <a:p>
            <a:pPr lvl="2">
              <a:lnSpc>
                <a:spcPct val="100000"/>
              </a:lnSpc>
            </a:pPr>
            <a:r>
              <a:rPr lang="en-US" sz="1400" dirty="0"/>
              <a:t>For </a:t>
            </a:r>
            <a:r>
              <a:rPr lang="en-US" sz="1400" dirty="0" err="1"/>
              <a:t>gNBs</a:t>
            </a:r>
            <a:r>
              <a:rPr lang="en-US" sz="1400" dirty="0"/>
              <a:t> without CU-DU split, inter-CU-LTM will be a frequent occurrence</a:t>
            </a:r>
            <a:endParaRPr lang="en-GB" sz="1800" dirty="0"/>
          </a:p>
        </p:txBody>
      </p:sp>
      <p:sp>
        <p:nvSpPr>
          <p:cNvPr id="2" name="Title 1">
            <a:extLst>
              <a:ext uri="{FF2B5EF4-FFF2-40B4-BE49-F238E27FC236}">
                <a16:creationId xmlns:a16="http://schemas.microsoft.com/office/drawing/2014/main" id="{0A391598-85BD-96C6-1E16-26EC7C449706}"/>
              </a:ext>
            </a:extLst>
          </p:cNvPr>
          <p:cNvSpPr>
            <a:spLocks noGrp="1"/>
          </p:cNvSpPr>
          <p:nvPr>
            <p:ph type="title"/>
          </p:nvPr>
        </p:nvSpPr>
        <p:spPr/>
        <p:txBody>
          <a:bodyPr/>
          <a:lstStyle/>
          <a:p>
            <a:r>
              <a:rPr lang="en-GB"/>
              <a:t>R19 Mobility enhancements: Inter-CU LTM</a:t>
            </a:r>
          </a:p>
        </p:txBody>
      </p:sp>
      <p:sp>
        <p:nvSpPr>
          <p:cNvPr id="5" name="TextBox 4">
            <a:extLst>
              <a:ext uri="{FF2B5EF4-FFF2-40B4-BE49-F238E27FC236}">
                <a16:creationId xmlns:a16="http://schemas.microsoft.com/office/drawing/2014/main" id="{5135C1EB-49E0-F3C9-E68A-E3447CAE56D4}"/>
              </a:ext>
            </a:extLst>
          </p:cNvPr>
          <p:cNvSpPr txBox="1"/>
          <p:nvPr/>
        </p:nvSpPr>
        <p:spPr>
          <a:xfrm>
            <a:off x="1970810" y="4510035"/>
            <a:ext cx="8250381" cy="1721818"/>
          </a:xfrm>
          <a:prstGeom prst="rect">
            <a:avLst/>
          </a:prstGeom>
          <a:noFill/>
          <a:ln>
            <a:solidFill>
              <a:schemeClr val="tx1">
                <a:lumMod val="75000"/>
              </a:schemeClr>
            </a:solidFill>
          </a:ln>
        </p:spPr>
        <p:txBody>
          <a:bodyPr wrap="square" rtlCol="0">
            <a:spAutoFit/>
          </a:bodyPr>
          <a:lstStyle/>
          <a:p>
            <a:r>
              <a:rPr lang="en-GB" u="sng" dirty="0"/>
              <a:t>Proposed objective:</a:t>
            </a:r>
          </a:p>
          <a:p>
            <a:r>
              <a:rPr lang="en-US" sz="1863" dirty="0">
                <a:latin typeface="TimesNewRomanPSMT"/>
              </a:rPr>
              <a:t>Specify support for inter-CU Layer 2 Mobility (LTM) [RAN2]:</a:t>
            </a:r>
          </a:p>
          <a:p>
            <a:pPr marL="742950" lvl="1" indent="-285750">
              <a:buFont typeface="Arial" panose="020B0604020202020204" pitchFamily="34" charset="0"/>
              <a:buChar char="•"/>
            </a:pPr>
            <a:r>
              <a:rPr lang="en-US" sz="1863" dirty="0">
                <a:latin typeface="TimesNewRomanPSMT"/>
              </a:rPr>
              <a:t>Prioritize the case when CU is acting as MN when DC is not configured</a:t>
            </a:r>
          </a:p>
          <a:p>
            <a:pPr marL="1200150" lvl="2" indent="-285750">
              <a:buFont typeface="Arial" panose="020B0604020202020204" pitchFamily="34" charset="0"/>
              <a:buChar char="•"/>
            </a:pPr>
            <a:r>
              <a:rPr lang="en-US" sz="1863" dirty="0">
                <a:latin typeface="TimesNewRomanPSMT"/>
              </a:rPr>
              <a:t>Additionally support:</a:t>
            </a:r>
          </a:p>
          <a:p>
            <a:pPr marL="1657350" lvl="3" indent="-285750">
              <a:buFont typeface="Arial" panose="020B0604020202020204" pitchFamily="34" charset="0"/>
              <a:buChar char="•"/>
            </a:pPr>
            <a:r>
              <a:rPr lang="en-US" sz="1600" dirty="0">
                <a:latin typeface="TimesNewRomanPSMT"/>
              </a:rPr>
              <a:t>when DC is configured</a:t>
            </a:r>
          </a:p>
          <a:p>
            <a:pPr marL="1657350" lvl="3" indent="-285750">
              <a:buFont typeface="Arial" panose="020B0604020202020204" pitchFamily="34" charset="0"/>
              <a:buChar char="•"/>
            </a:pPr>
            <a:r>
              <a:rPr lang="en-US" sz="1600" dirty="0">
                <a:latin typeface="TimesNewRomanPSMT"/>
              </a:rPr>
              <a:t>CU is acting SN</a:t>
            </a:r>
            <a:endParaRPr lang="en-US" sz="1863" dirty="0">
              <a:latin typeface="TimesNewRomanPSMT"/>
            </a:endParaRPr>
          </a:p>
        </p:txBody>
      </p:sp>
    </p:spTree>
    <p:extLst>
      <p:ext uri="{BB962C8B-B14F-4D97-AF65-F5344CB8AC3E}">
        <p14:creationId xmlns:p14="http://schemas.microsoft.com/office/powerpoint/2010/main" val="344545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D96493-EC97-80E1-9C91-6FAE0051C360}"/>
              </a:ext>
            </a:extLst>
          </p:cNvPr>
          <p:cNvSpPr>
            <a:spLocks noGrp="1"/>
          </p:cNvSpPr>
          <p:nvPr>
            <p:ph idx="1"/>
          </p:nvPr>
        </p:nvSpPr>
        <p:spPr/>
        <p:txBody>
          <a:bodyPr vert="horz" lIns="91440" tIns="45720" rIns="91440" bIns="45720" rtlCol="0" anchor="t">
            <a:normAutofit/>
          </a:bodyPr>
          <a:lstStyle/>
          <a:p>
            <a:pPr>
              <a:lnSpc>
                <a:spcPct val="100000"/>
              </a:lnSpc>
            </a:pPr>
            <a:r>
              <a:rPr lang="en-GB" sz="1600" dirty="0"/>
              <a:t>Event triggered measurement reporting</a:t>
            </a:r>
          </a:p>
          <a:p>
            <a:pPr lvl="1">
              <a:lnSpc>
                <a:spcPct val="100000"/>
              </a:lnSpc>
            </a:pPr>
            <a:r>
              <a:rPr lang="en-GB" sz="1400" dirty="0"/>
              <a:t>Event triggered measurement reporting has been supported in L3 HO over many generations</a:t>
            </a:r>
          </a:p>
          <a:p>
            <a:pPr lvl="2">
              <a:lnSpc>
                <a:spcPct val="100000"/>
              </a:lnSpc>
            </a:pPr>
            <a:r>
              <a:rPr lang="en-GB" sz="1200" dirty="0"/>
              <a:t>Provides significant reduction in measurement reporting signalling</a:t>
            </a:r>
          </a:p>
          <a:p>
            <a:pPr lvl="1">
              <a:lnSpc>
                <a:spcPct val="100000"/>
              </a:lnSpc>
            </a:pPr>
            <a:r>
              <a:rPr lang="en-GB" sz="1400" dirty="0"/>
              <a:t>This optimisation for measurement reporting is not supported in LTM</a:t>
            </a:r>
          </a:p>
          <a:p>
            <a:pPr lvl="1">
              <a:lnSpc>
                <a:spcPct val="100000"/>
              </a:lnSpc>
            </a:pPr>
            <a:r>
              <a:rPr lang="en-GB" sz="1400" dirty="0"/>
              <a:t>Interaction with RAN1 MIMO: </a:t>
            </a:r>
          </a:p>
          <a:p>
            <a:pPr lvl="2">
              <a:lnSpc>
                <a:spcPct val="100000"/>
              </a:lnSpc>
            </a:pPr>
            <a:r>
              <a:rPr lang="en-GB" sz="1200" dirty="0"/>
              <a:t>While there may be some possible interaction, given that RAN1 MIMO details are also to be worked out, RAN2 can start this work after initial progress of RAN1 work</a:t>
            </a:r>
          </a:p>
          <a:p>
            <a:pPr>
              <a:lnSpc>
                <a:spcPct val="100000"/>
              </a:lnSpc>
            </a:pPr>
            <a:r>
              <a:rPr lang="en-GB" sz="1600" dirty="0"/>
              <a:t>CSI-RS measurements for LTM</a:t>
            </a:r>
          </a:p>
          <a:p>
            <a:pPr lvl="1">
              <a:lnSpc>
                <a:spcPct val="100000"/>
              </a:lnSpc>
            </a:pPr>
            <a:r>
              <a:rPr lang="en-GB" sz="1400" dirty="0"/>
              <a:t>Currently LTM is only supported for SSB based measurements</a:t>
            </a:r>
          </a:p>
          <a:p>
            <a:pPr lvl="1">
              <a:lnSpc>
                <a:spcPct val="100000"/>
              </a:lnSpc>
            </a:pPr>
            <a:r>
              <a:rPr lang="en-GB" sz="1400" dirty="0"/>
              <a:t>CSI-RS measurement for candidate cells and CSI-RS based LTM can enable more accurate L1 operation based on refined CSI-RS beam rather than wider SSB beams; should also provide latency advantages from reduced beam refinement </a:t>
            </a:r>
          </a:p>
        </p:txBody>
      </p:sp>
      <p:sp>
        <p:nvSpPr>
          <p:cNvPr id="2" name="Title 1">
            <a:extLst>
              <a:ext uri="{FF2B5EF4-FFF2-40B4-BE49-F238E27FC236}">
                <a16:creationId xmlns:a16="http://schemas.microsoft.com/office/drawing/2014/main" id="{549AF272-258B-395D-A84F-01E5B8E42B1D}"/>
              </a:ext>
            </a:extLst>
          </p:cNvPr>
          <p:cNvSpPr>
            <a:spLocks noGrp="1"/>
          </p:cNvSpPr>
          <p:nvPr>
            <p:ph type="title"/>
          </p:nvPr>
        </p:nvSpPr>
        <p:spPr/>
        <p:txBody>
          <a:bodyPr/>
          <a:lstStyle/>
          <a:p>
            <a:r>
              <a:rPr lang="en-GB" dirty="0"/>
              <a:t>R19 Mobility enhancements: Measurement enhancements</a:t>
            </a:r>
          </a:p>
        </p:txBody>
      </p:sp>
      <p:sp>
        <p:nvSpPr>
          <p:cNvPr id="6" name="TextBox 5">
            <a:extLst>
              <a:ext uri="{FF2B5EF4-FFF2-40B4-BE49-F238E27FC236}">
                <a16:creationId xmlns:a16="http://schemas.microsoft.com/office/drawing/2014/main" id="{FF3B4F1E-0417-7CBD-4D76-B4EB95BA3F9F}"/>
              </a:ext>
            </a:extLst>
          </p:cNvPr>
          <p:cNvSpPr txBox="1"/>
          <p:nvPr/>
        </p:nvSpPr>
        <p:spPr>
          <a:xfrm>
            <a:off x="1525431" y="4553115"/>
            <a:ext cx="8683938" cy="1877437"/>
          </a:xfrm>
          <a:prstGeom prst="rect">
            <a:avLst/>
          </a:prstGeom>
          <a:noFill/>
          <a:ln>
            <a:solidFill>
              <a:schemeClr val="tx1">
                <a:lumMod val="75000"/>
              </a:schemeClr>
            </a:solidFill>
          </a:ln>
        </p:spPr>
        <p:txBody>
          <a:bodyPr wrap="square" lIns="91440" tIns="45720" rIns="91440" bIns="45720" rtlCol="0" anchor="t">
            <a:spAutoFit/>
          </a:bodyPr>
          <a:lstStyle/>
          <a:p>
            <a:r>
              <a:rPr lang="en-GB" u="sng" dirty="0"/>
              <a:t>Proposed objectives:</a:t>
            </a:r>
          </a:p>
          <a:p>
            <a:pPr marL="285750" indent="-285750">
              <a:buFont typeface="Arial" panose="020B0604020202020204" pitchFamily="34" charset="0"/>
              <a:buChar char="•"/>
            </a:pPr>
            <a:r>
              <a:rPr lang="en-US" dirty="0">
                <a:latin typeface="TimesNewRomanPSMT"/>
              </a:rPr>
              <a:t>Measurements related enhancements for purpose of supporting LTM:</a:t>
            </a:r>
          </a:p>
          <a:p>
            <a:pPr marL="742950" lvl="1" indent="-285750">
              <a:buFont typeface="Arial" panose="020B0604020202020204" pitchFamily="34" charset="0"/>
              <a:buChar char="•"/>
            </a:pPr>
            <a:r>
              <a:rPr lang="en-US" sz="1600" dirty="0">
                <a:latin typeface="TimesNewRomanPSMT"/>
              </a:rPr>
              <a:t>Specify event triggered L1 measurement reporting for triggering LTM [RAN2]</a:t>
            </a:r>
          </a:p>
          <a:p>
            <a:pPr marL="1200150" lvl="2" indent="-285750">
              <a:buFont typeface="Arial" panose="020B0604020202020204" pitchFamily="34" charset="0"/>
              <a:buChar char="•"/>
            </a:pPr>
            <a:r>
              <a:rPr lang="en-US" sz="1600" dirty="0">
                <a:latin typeface="TimesNewRomanPSMT"/>
              </a:rPr>
              <a:t>RAN2 to wait until June ‘24 to review RAN1 progress to avoid potential overlap work</a:t>
            </a:r>
          </a:p>
          <a:p>
            <a:pPr marL="742950" lvl="1" indent="-285750">
              <a:buFont typeface="Arial" panose="020B0604020202020204" pitchFamily="34" charset="0"/>
              <a:buChar char="•"/>
            </a:pPr>
            <a:r>
              <a:rPr lang="en-US" sz="1600" dirty="0">
                <a:latin typeface="TimesNewRomanPSMT"/>
              </a:rPr>
              <a:t>Specify support for CSI-RS measurements for LTM procedures and enable CSI-RS based beam management and/or other physical layer operations on candidate cells before LTM [RAN1]</a:t>
            </a:r>
          </a:p>
        </p:txBody>
      </p:sp>
    </p:spTree>
    <p:extLst>
      <p:ext uri="{BB962C8B-B14F-4D97-AF65-F5344CB8AC3E}">
        <p14:creationId xmlns:p14="http://schemas.microsoft.com/office/powerpoint/2010/main" val="1369317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E8B0F5-1C89-911A-2DA0-5C434F90EA53}"/>
              </a:ext>
            </a:extLst>
          </p:cNvPr>
          <p:cNvSpPr>
            <a:spLocks noGrp="1"/>
          </p:cNvSpPr>
          <p:nvPr>
            <p:ph idx="1"/>
          </p:nvPr>
        </p:nvSpPr>
        <p:spPr/>
        <p:txBody>
          <a:bodyPr>
            <a:normAutofit/>
          </a:bodyPr>
          <a:lstStyle/>
          <a:p>
            <a:pPr>
              <a:lnSpc>
                <a:spcPct val="120000"/>
              </a:lnSpc>
            </a:pPr>
            <a:r>
              <a:rPr lang="en-GB" sz="1800" dirty="0"/>
              <a:t>Other  objectives</a:t>
            </a:r>
          </a:p>
          <a:p>
            <a:pPr lvl="1">
              <a:lnSpc>
                <a:spcPct val="120000"/>
              </a:lnSpc>
            </a:pPr>
            <a:r>
              <a:rPr lang="en-GB" sz="1600" dirty="0"/>
              <a:t>LTM for Rel-18 does not support CHO like operation</a:t>
            </a:r>
          </a:p>
          <a:p>
            <a:pPr lvl="2">
              <a:lnSpc>
                <a:spcPct val="120000"/>
              </a:lnSpc>
            </a:pPr>
            <a:r>
              <a:rPr lang="en-GB" sz="1400" dirty="0"/>
              <a:t>CHO is considered a useful feature for L3 mobility for HO performance improvement</a:t>
            </a:r>
          </a:p>
          <a:p>
            <a:pPr lvl="1">
              <a:lnSpc>
                <a:spcPct val="120000"/>
              </a:lnSpc>
            </a:pPr>
            <a:r>
              <a:rPr lang="en-GB" sz="1600" dirty="0"/>
              <a:t>LTM/SCPAC supports multiple cell configurations between which UE can perform sequential  cell switch without requiring new RRC reconfiguration message</a:t>
            </a:r>
          </a:p>
          <a:p>
            <a:pPr lvl="2">
              <a:lnSpc>
                <a:spcPct val="120000"/>
              </a:lnSpc>
            </a:pPr>
            <a:r>
              <a:rPr lang="en-GB" sz="1400" dirty="0"/>
              <a:t>L3  HO does not allow this optimised sequential HO</a:t>
            </a:r>
          </a:p>
          <a:p>
            <a:pPr lvl="1">
              <a:lnSpc>
                <a:spcPct val="120000"/>
              </a:lnSpc>
            </a:pPr>
            <a:r>
              <a:rPr lang="en-GB" sz="1600" dirty="0"/>
              <a:t>L3 HO does not support early TA for </a:t>
            </a:r>
            <a:r>
              <a:rPr lang="en-GB" sz="1600" dirty="0" err="1"/>
              <a:t>RACHless</a:t>
            </a:r>
            <a:r>
              <a:rPr lang="en-GB" sz="1600" dirty="0"/>
              <a:t> HO</a:t>
            </a:r>
          </a:p>
          <a:p>
            <a:pPr lvl="2">
              <a:lnSpc>
                <a:spcPct val="120000"/>
              </a:lnSpc>
            </a:pPr>
            <a:r>
              <a:rPr lang="en-GB" sz="1400" dirty="0"/>
              <a:t>Early TA is supported by LTM can allow faster HO, reduce interruption and HO failure</a:t>
            </a:r>
          </a:p>
          <a:p>
            <a:endParaRPr lang="en-GB" sz="1800" dirty="0"/>
          </a:p>
        </p:txBody>
      </p:sp>
      <p:sp>
        <p:nvSpPr>
          <p:cNvPr id="2" name="Title 1">
            <a:extLst>
              <a:ext uri="{FF2B5EF4-FFF2-40B4-BE49-F238E27FC236}">
                <a16:creationId xmlns:a16="http://schemas.microsoft.com/office/drawing/2014/main" id="{E1D76C56-E9CF-7433-8708-34B4C26721A8}"/>
              </a:ext>
            </a:extLst>
          </p:cNvPr>
          <p:cNvSpPr>
            <a:spLocks noGrp="1"/>
          </p:cNvSpPr>
          <p:nvPr>
            <p:ph type="title"/>
          </p:nvPr>
        </p:nvSpPr>
        <p:spPr/>
        <p:txBody>
          <a:bodyPr/>
          <a:lstStyle/>
          <a:p>
            <a:r>
              <a:rPr lang="en-GB"/>
              <a:t>Rel-19 mobility enhancements: LTM and L3 HO optimisations</a:t>
            </a:r>
          </a:p>
        </p:txBody>
      </p:sp>
      <p:sp>
        <p:nvSpPr>
          <p:cNvPr id="4" name="TextBox 3">
            <a:extLst>
              <a:ext uri="{FF2B5EF4-FFF2-40B4-BE49-F238E27FC236}">
                <a16:creationId xmlns:a16="http://schemas.microsoft.com/office/drawing/2014/main" id="{499E66D6-26A7-DAD3-AE6F-E765670F04F8}"/>
              </a:ext>
            </a:extLst>
          </p:cNvPr>
          <p:cNvSpPr txBox="1"/>
          <p:nvPr/>
        </p:nvSpPr>
        <p:spPr>
          <a:xfrm>
            <a:off x="1970810" y="4381337"/>
            <a:ext cx="8250381" cy="1764009"/>
          </a:xfrm>
          <a:prstGeom prst="rect">
            <a:avLst/>
          </a:prstGeom>
          <a:noFill/>
          <a:ln>
            <a:solidFill>
              <a:schemeClr val="tx1">
                <a:lumMod val="75000"/>
              </a:schemeClr>
            </a:solidFill>
          </a:ln>
        </p:spPr>
        <p:txBody>
          <a:bodyPr wrap="square" rtlCol="0">
            <a:spAutoFit/>
          </a:bodyPr>
          <a:lstStyle/>
          <a:p>
            <a:r>
              <a:rPr lang="en-GB" u="sng" dirty="0"/>
              <a:t>Proposed objectives:</a:t>
            </a:r>
          </a:p>
          <a:p>
            <a:pPr marL="285750" indent="-285750">
              <a:buFont typeface="Arial" panose="020B0604020202020204" pitchFamily="34" charset="0"/>
              <a:buChar char="•"/>
            </a:pPr>
            <a:r>
              <a:rPr lang="en-US" sz="1800" kern="1200" dirty="0">
                <a:solidFill>
                  <a:srgbClr val="525252"/>
                </a:solidFill>
                <a:effectLst/>
                <a:latin typeface="TimesNewRomanPSMT"/>
                <a:ea typeface="Helvetica Neue"/>
                <a:cs typeface="Helvetica Neue"/>
              </a:rPr>
              <a:t>Support of LTM conditional mobility (including set of candidate cells, UE evaluated mobility conditions) </a:t>
            </a:r>
            <a:r>
              <a:rPr lang="en-US" sz="1800" dirty="0">
                <a:latin typeface="TimesNewRomanPSMT"/>
              </a:rPr>
              <a:t>[RAN2]</a:t>
            </a:r>
            <a:endParaRPr lang="en-US" sz="1800" kern="1200" dirty="0">
              <a:solidFill>
                <a:srgbClr val="525252"/>
              </a:solidFill>
              <a:effectLst/>
              <a:latin typeface="TimesNewRomanPSMT"/>
              <a:ea typeface="Helvetica Neue"/>
              <a:cs typeface="Helvetica Neue"/>
            </a:endParaRPr>
          </a:p>
          <a:p>
            <a:pPr marL="285750" indent="-285750">
              <a:buFont typeface="Arial" panose="020B0604020202020204" pitchFamily="34" charset="0"/>
              <a:buChar char="•"/>
            </a:pPr>
            <a:r>
              <a:rPr lang="en-US" dirty="0">
                <a:solidFill>
                  <a:srgbClr val="525252"/>
                </a:solidFill>
                <a:latin typeface="TimesNewRomanPSMT"/>
                <a:ea typeface="Helvetica Neue"/>
                <a:cs typeface="Helvetica Neue"/>
              </a:rPr>
              <a:t>Support L3 HO multiple sequential HOs without need for RRC reconfiguration </a:t>
            </a:r>
            <a:r>
              <a:rPr lang="en-US" sz="1800" kern="1200" dirty="0">
                <a:solidFill>
                  <a:srgbClr val="525252"/>
                </a:solidFill>
                <a:effectLst/>
                <a:latin typeface="TimesNewRomanPSMT"/>
                <a:ea typeface="Helvetica Neue"/>
                <a:cs typeface="Helvetica Neue"/>
              </a:rPr>
              <a:t>along with short mobility interruption time using </a:t>
            </a:r>
            <a:r>
              <a:rPr lang="en-US" sz="1800" kern="1200" dirty="0" err="1">
                <a:solidFill>
                  <a:srgbClr val="525252"/>
                </a:solidFill>
                <a:effectLst/>
                <a:latin typeface="TimesNewRomanPSMT"/>
                <a:ea typeface="Helvetica Neue"/>
                <a:cs typeface="Helvetica Neue"/>
              </a:rPr>
              <a:t>RACHless</a:t>
            </a:r>
            <a:r>
              <a:rPr lang="en-US" sz="1800" kern="1200" dirty="0">
                <a:solidFill>
                  <a:srgbClr val="525252"/>
                </a:solidFill>
                <a:effectLst/>
                <a:latin typeface="TimesNewRomanPSMT"/>
                <a:ea typeface="Helvetica Neue"/>
                <a:cs typeface="Helvetica Neue"/>
              </a:rPr>
              <a:t>/Early TA </a:t>
            </a:r>
            <a:r>
              <a:rPr lang="en-US" sz="1800" dirty="0">
                <a:latin typeface="TimesNewRomanPSMT"/>
              </a:rPr>
              <a:t>[RAN2]</a:t>
            </a:r>
            <a:endParaRPr lang="en-GB" sz="1800" dirty="0">
              <a:effectLst/>
            </a:endParaRPr>
          </a:p>
          <a:p>
            <a:endParaRPr lang="en-US" sz="1863" dirty="0">
              <a:latin typeface="TimesNewRomanPSMT"/>
            </a:endParaRPr>
          </a:p>
        </p:txBody>
      </p:sp>
    </p:spTree>
    <p:extLst>
      <p:ext uri="{BB962C8B-B14F-4D97-AF65-F5344CB8AC3E}">
        <p14:creationId xmlns:p14="http://schemas.microsoft.com/office/powerpoint/2010/main" val="185793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700F55-FAD3-F249-2094-219D56246B63}"/>
              </a:ext>
            </a:extLst>
          </p:cNvPr>
          <p:cNvSpPr>
            <a:spLocks noGrp="1"/>
          </p:cNvSpPr>
          <p:nvPr>
            <p:ph idx="1"/>
          </p:nvPr>
        </p:nvSpPr>
        <p:spPr>
          <a:xfrm>
            <a:off x="381000" y="1257300"/>
            <a:ext cx="10972800" cy="4888046"/>
          </a:xfrm>
        </p:spPr>
        <p:txBody>
          <a:bodyPr>
            <a:normAutofit fontScale="92500" lnSpcReduction="10000"/>
          </a:bodyPr>
          <a:lstStyle/>
          <a:p>
            <a:pPr>
              <a:lnSpc>
                <a:spcPct val="110000"/>
              </a:lnSpc>
            </a:pPr>
            <a:r>
              <a:rPr lang="en-US" sz="2400" dirty="0">
                <a:solidFill>
                  <a:srgbClr val="525252"/>
                </a:solidFill>
              </a:rPr>
              <a:t>Specify support for inter-CU Layer 2 Mobility (LTM) [RAN2]:</a:t>
            </a:r>
          </a:p>
          <a:p>
            <a:pPr marL="742950" lvl="1" indent="-285750">
              <a:lnSpc>
                <a:spcPct val="110000"/>
              </a:lnSpc>
              <a:buFont typeface="Arial" panose="020B0604020202020204" pitchFamily="34" charset="0"/>
              <a:buChar char="•"/>
            </a:pPr>
            <a:r>
              <a:rPr lang="en-US" sz="1863" dirty="0"/>
              <a:t>Prioritize the case when CU is acting as MN when DC is not configured</a:t>
            </a:r>
          </a:p>
          <a:p>
            <a:pPr marL="1200150" lvl="2" indent="-285750">
              <a:lnSpc>
                <a:spcPct val="110000"/>
              </a:lnSpc>
              <a:buFont typeface="Arial" panose="020B0604020202020204" pitchFamily="34" charset="0"/>
              <a:buChar char="•"/>
            </a:pPr>
            <a:r>
              <a:rPr lang="en-US" sz="1863" dirty="0"/>
              <a:t>Additionally support:</a:t>
            </a:r>
          </a:p>
          <a:p>
            <a:pPr marL="1657350" lvl="3" indent="-285750">
              <a:lnSpc>
                <a:spcPct val="110000"/>
              </a:lnSpc>
              <a:buFont typeface="Arial" panose="020B0604020202020204" pitchFamily="34" charset="0"/>
              <a:buChar char="•"/>
            </a:pPr>
            <a:r>
              <a:rPr lang="en-US" sz="1600" dirty="0"/>
              <a:t>when DC is configured</a:t>
            </a:r>
          </a:p>
          <a:p>
            <a:pPr marL="1657350" lvl="3" indent="-285750">
              <a:lnSpc>
                <a:spcPct val="110000"/>
              </a:lnSpc>
              <a:buFont typeface="Arial" panose="020B0604020202020204" pitchFamily="34" charset="0"/>
              <a:buChar char="•"/>
            </a:pPr>
            <a:r>
              <a:rPr lang="en-US" sz="1600" dirty="0"/>
              <a:t>CU is acting SN</a:t>
            </a:r>
            <a:endParaRPr lang="en-US" sz="1863" dirty="0"/>
          </a:p>
          <a:p>
            <a:pPr marL="285750" indent="-285750">
              <a:lnSpc>
                <a:spcPct val="110000"/>
              </a:lnSpc>
              <a:buFont typeface="Arial" panose="020B0604020202020204" pitchFamily="34" charset="0"/>
              <a:buChar char="•"/>
            </a:pPr>
            <a:r>
              <a:rPr lang="en-US" sz="2400" dirty="0">
                <a:solidFill>
                  <a:srgbClr val="525252"/>
                </a:solidFill>
              </a:rPr>
              <a:t>Measurements related enhancements for purpose of supporting LTM:</a:t>
            </a:r>
          </a:p>
          <a:p>
            <a:pPr marL="742950" lvl="1" indent="-285750">
              <a:lnSpc>
                <a:spcPct val="110000"/>
              </a:lnSpc>
              <a:buFont typeface="Arial" panose="020B0604020202020204" pitchFamily="34" charset="0"/>
              <a:buChar char="•"/>
            </a:pPr>
            <a:r>
              <a:rPr lang="en-US" sz="1600" dirty="0"/>
              <a:t>Specify event triggered L1 measurement reporting for triggering LTM [RAN2]</a:t>
            </a:r>
          </a:p>
          <a:p>
            <a:pPr marL="1200150" lvl="2" indent="-285750">
              <a:lnSpc>
                <a:spcPct val="110000"/>
              </a:lnSpc>
              <a:buFont typeface="Arial" panose="020B0604020202020204" pitchFamily="34" charset="0"/>
              <a:buChar char="•"/>
            </a:pPr>
            <a:r>
              <a:rPr lang="en-US" sz="1600" dirty="0"/>
              <a:t>RAN2 to wait until June ‘24 to review RAN1 progress to avoid potential overlap work</a:t>
            </a:r>
          </a:p>
          <a:p>
            <a:pPr marL="742950" lvl="1" indent="-285750">
              <a:lnSpc>
                <a:spcPct val="110000"/>
              </a:lnSpc>
              <a:buFont typeface="Arial" panose="020B0604020202020204" pitchFamily="34" charset="0"/>
              <a:buChar char="•"/>
            </a:pPr>
            <a:r>
              <a:rPr lang="en-US" sz="1600" dirty="0"/>
              <a:t>Specify support for CSI-RS measurements for LTM procedures and enable CSI-RS based beam management and/or other physical layer operations on candidate cells before LTM [RAN1]</a:t>
            </a:r>
          </a:p>
          <a:p>
            <a:pPr marL="285750" indent="-285750">
              <a:lnSpc>
                <a:spcPct val="110000"/>
              </a:lnSpc>
              <a:buFont typeface="Arial" panose="020B0604020202020204" pitchFamily="34" charset="0"/>
              <a:buChar char="•"/>
            </a:pPr>
            <a:r>
              <a:rPr lang="en-US" sz="2400" kern="1200" dirty="0">
                <a:solidFill>
                  <a:srgbClr val="525252"/>
                </a:solidFill>
                <a:effectLst/>
                <a:ea typeface="Helvetica Neue"/>
                <a:cs typeface="Helvetica Neue"/>
              </a:rPr>
              <a:t>Support of LTM conditional mobility (including set of candidate cells, UE evaluated mobility conditions) </a:t>
            </a:r>
            <a:r>
              <a:rPr lang="en-US" sz="2400" dirty="0"/>
              <a:t>[RAN2]</a:t>
            </a:r>
            <a:endParaRPr lang="en-US" sz="2400" kern="1200" dirty="0">
              <a:solidFill>
                <a:srgbClr val="525252"/>
              </a:solidFill>
              <a:effectLst/>
              <a:ea typeface="Helvetica Neue"/>
              <a:cs typeface="Helvetica Neue"/>
            </a:endParaRPr>
          </a:p>
          <a:p>
            <a:pPr marL="285750" indent="-285750">
              <a:lnSpc>
                <a:spcPct val="110000"/>
              </a:lnSpc>
              <a:buFont typeface="Arial" panose="020B0604020202020204" pitchFamily="34" charset="0"/>
              <a:buChar char="•"/>
            </a:pPr>
            <a:r>
              <a:rPr lang="en-US" sz="2400" dirty="0">
                <a:solidFill>
                  <a:srgbClr val="525252"/>
                </a:solidFill>
                <a:ea typeface="Helvetica Neue"/>
                <a:cs typeface="Helvetica Neue"/>
              </a:rPr>
              <a:t>Support L3 HO multiple sequential HOs without need for RRC reconfiguration </a:t>
            </a:r>
            <a:r>
              <a:rPr lang="en-US" sz="2400" kern="1200" dirty="0">
                <a:solidFill>
                  <a:srgbClr val="525252"/>
                </a:solidFill>
                <a:effectLst/>
                <a:ea typeface="Helvetica Neue"/>
                <a:cs typeface="Helvetica Neue"/>
              </a:rPr>
              <a:t>along with short mobility interruption time using </a:t>
            </a:r>
            <a:r>
              <a:rPr lang="en-US" sz="2400" kern="1200" dirty="0" err="1">
                <a:solidFill>
                  <a:srgbClr val="525252"/>
                </a:solidFill>
                <a:effectLst/>
                <a:ea typeface="Helvetica Neue"/>
                <a:cs typeface="Helvetica Neue"/>
              </a:rPr>
              <a:t>RACHless</a:t>
            </a:r>
            <a:r>
              <a:rPr lang="en-US" sz="2400" kern="1200" dirty="0">
                <a:solidFill>
                  <a:srgbClr val="525252"/>
                </a:solidFill>
                <a:effectLst/>
                <a:ea typeface="Helvetica Neue"/>
                <a:cs typeface="Helvetica Neue"/>
              </a:rPr>
              <a:t>/Early TA </a:t>
            </a:r>
            <a:r>
              <a:rPr lang="en-US" sz="2400" dirty="0"/>
              <a:t>[RAN2]</a:t>
            </a:r>
            <a:endParaRPr lang="en-GB" sz="2400" dirty="0">
              <a:effectLst/>
            </a:endParaRPr>
          </a:p>
          <a:p>
            <a:endParaRPr lang="en-GB" dirty="0"/>
          </a:p>
        </p:txBody>
      </p:sp>
      <p:sp>
        <p:nvSpPr>
          <p:cNvPr id="3" name="Title 2">
            <a:extLst>
              <a:ext uri="{FF2B5EF4-FFF2-40B4-BE49-F238E27FC236}">
                <a16:creationId xmlns:a16="http://schemas.microsoft.com/office/drawing/2014/main" id="{2030BAE2-AFF1-0636-6EC1-EBB6FD3B2DCC}"/>
              </a:ext>
            </a:extLst>
          </p:cNvPr>
          <p:cNvSpPr>
            <a:spLocks noGrp="1"/>
          </p:cNvSpPr>
          <p:nvPr>
            <p:ph type="title"/>
          </p:nvPr>
        </p:nvSpPr>
        <p:spPr/>
        <p:txBody>
          <a:bodyPr/>
          <a:lstStyle/>
          <a:p>
            <a:r>
              <a:rPr lang="en-GB" dirty="0"/>
              <a:t>Summary of proposed objectives</a:t>
            </a:r>
          </a:p>
        </p:txBody>
      </p:sp>
    </p:spTree>
    <p:extLst>
      <p:ext uri="{BB962C8B-B14F-4D97-AF65-F5344CB8AC3E}">
        <p14:creationId xmlns:p14="http://schemas.microsoft.com/office/powerpoint/2010/main" val="334199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2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E1C997-4231-F823-3493-B08A4073BEF6}"/>
              </a:ext>
            </a:extLst>
          </p:cNvPr>
          <p:cNvSpPr>
            <a:spLocks noGrp="1"/>
          </p:cNvSpPr>
          <p:nvPr>
            <p:ph type="ctrTitle"/>
          </p:nvPr>
        </p:nvSpPr>
        <p:spPr>
          <a:xfrm>
            <a:off x="485422" y="1635111"/>
            <a:ext cx="10846121" cy="1874852"/>
          </a:xfrm>
        </p:spPr>
        <p:txBody>
          <a:bodyPr/>
          <a:lstStyle/>
          <a:p>
            <a:r>
              <a:rPr lang="en-GB" dirty="0"/>
              <a:t>For Info: Slide from RP-232745</a:t>
            </a:r>
          </a:p>
        </p:txBody>
      </p:sp>
    </p:spTree>
    <p:extLst>
      <p:ext uri="{BB962C8B-B14F-4D97-AF65-F5344CB8AC3E}">
        <p14:creationId xmlns:p14="http://schemas.microsoft.com/office/powerpoint/2010/main" val="2864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18118" y="674563"/>
            <a:ext cx="9247863" cy="850634"/>
          </a:xfrm>
        </p:spPr>
        <p:txBody>
          <a:bodyPr/>
          <a:lstStyle/>
          <a:p>
            <a:r>
              <a:rPr lang="en-US" sz="3252" b="1" dirty="0"/>
              <a:t>Mobility Enhancements WI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328886" y="1396570"/>
            <a:ext cx="11345972" cy="4281876"/>
          </a:xfrm>
        </p:spPr>
        <p:txBody>
          <a:bodyPr/>
          <a:lstStyle/>
          <a:p>
            <a:r>
              <a:rPr lang="en-US" sz="1626" dirty="0">
                <a:latin typeface="TimesNewRomanPSMT"/>
              </a:rPr>
              <a:t>References: </a:t>
            </a:r>
            <a:r>
              <a:rPr lang="en-US" sz="1626" dirty="0">
                <a:hlinkClick r:id="rId2" tooltip="http://www.3gpp.org/ftp/tsg_ran/tsg_ran/tsgr_ahs/2021_06_ran_rel18_ws/docs/rws-210659.zip"/>
              </a:rPr>
              <a:t>RWS-230488</a:t>
            </a:r>
            <a:r>
              <a:rPr lang="en-US" sz="1626" dirty="0"/>
              <a:t>, </a:t>
            </a:r>
            <a:r>
              <a:rPr lang="en-US" sz="1626" dirty="0">
                <a:hlinkClick r:id="rId3"/>
              </a:rPr>
              <a:t>RP-231540</a:t>
            </a:r>
            <a:r>
              <a:rPr lang="en-US" sz="1626" dirty="0"/>
              <a:t>, </a:t>
            </a:r>
            <a:r>
              <a:rPr lang="en-US" sz="1626" dirty="0">
                <a:hlinkClick r:id="rId4"/>
              </a:rPr>
              <a:t>RP-232618</a:t>
            </a:r>
            <a:endParaRPr lang="en-US" sz="1626" dirty="0">
              <a:solidFill>
                <a:srgbClr val="000000"/>
              </a:solidFill>
              <a:latin typeface="Calibri" panose="020F0502020204030204" pitchFamily="34" charset="0"/>
            </a:endParaRPr>
          </a:p>
          <a:p>
            <a:r>
              <a:rPr lang="en-US" sz="1626" dirty="0">
                <a:latin typeface="TimesNewRomanPSMT"/>
              </a:rPr>
              <a:t>Potential objectives:</a:t>
            </a:r>
          </a:p>
          <a:p>
            <a:pPr lvl="1"/>
            <a:r>
              <a:rPr lang="en-US" sz="1463" dirty="0">
                <a:latin typeface="TimesNewRomanPSMT"/>
              </a:rPr>
              <a:t>Specify support for inter-CU Layer 2 Mobility (LTM)</a:t>
            </a:r>
          </a:p>
          <a:p>
            <a:pPr lvl="2"/>
            <a:r>
              <a:rPr lang="en-US" sz="1301" u="sng" dirty="0">
                <a:solidFill>
                  <a:srgbClr val="FF0000"/>
                </a:solidFill>
                <a:latin typeface="TimesNewRomanPSMT"/>
              </a:rPr>
              <a:t>Prioritize the case when CU is acting as MN when DC is not configured</a:t>
            </a:r>
          </a:p>
          <a:p>
            <a:pPr lvl="2"/>
            <a:r>
              <a:rPr lang="en-US" sz="1301" u="sng" dirty="0">
                <a:solidFill>
                  <a:srgbClr val="FF0000"/>
                </a:solidFill>
                <a:highlight>
                  <a:srgbClr val="FFFF00"/>
                </a:highlight>
                <a:latin typeface="TimesNewRomanPSMT"/>
              </a:rPr>
              <a:t>Whether to additionally support e.g. when CU is acting SN? (focus on practical deployments)</a:t>
            </a:r>
          </a:p>
          <a:p>
            <a:pPr lvl="3"/>
            <a:r>
              <a:rPr lang="en-US" sz="1138" u="sng" dirty="0">
                <a:solidFill>
                  <a:srgbClr val="FF0000"/>
                </a:solidFill>
                <a:highlight>
                  <a:srgbClr val="FFFF00"/>
                </a:highlight>
                <a:latin typeface="TimesNewRomanPSMT"/>
              </a:rPr>
              <a:t>In this case, </a:t>
            </a:r>
            <a:r>
              <a:rPr lang="en-US" sz="1138" u="sng" strike="sngStrike" dirty="0">
                <a:solidFill>
                  <a:srgbClr val="FF0000"/>
                </a:solidFill>
                <a:highlight>
                  <a:srgbClr val="FFFF00"/>
                </a:highlight>
                <a:latin typeface="TimesNewRomanPSMT"/>
              </a:rPr>
              <a:t>whether</a:t>
            </a:r>
            <a:r>
              <a:rPr lang="en-US" sz="1138" u="sng" dirty="0">
                <a:solidFill>
                  <a:srgbClr val="FF0000"/>
                </a:solidFill>
                <a:highlight>
                  <a:srgbClr val="FFFF00"/>
                </a:highlight>
                <a:latin typeface="TimesNewRomanPSMT"/>
              </a:rPr>
              <a:t> it is supported for </a:t>
            </a:r>
            <a:r>
              <a:rPr lang="en-US" sz="1138" u="sng" strike="sngStrike" dirty="0">
                <a:solidFill>
                  <a:srgbClr val="FF0000"/>
                </a:solidFill>
                <a:highlight>
                  <a:srgbClr val="FFFF00"/>
                </a:highlight>
                <a:latin typeface="TimesNewRomanPSMT"/>
              </a:rPr>
              <a:t>EN-DC and/or </a:t>
            </a:r>
            <a:r>
              <a:rPr lang="en-US" sz="1138" u="sng" dirty="0">
                <a:solidFill>
                  <a:srgbClr val="FF0000"/>
                </a:solidFill>
                <a:highlight>
                  <a:srgbClr val="FFFF00"/>
                </a:highlight>
                <a:latin typeface="TimesNewRomanPSMT"/>
              </a:rPr>
              <a:t>NR-DC only</a:t>
            </a:r>
            <a:r>
              <a:rPr lang="en-US" sz="1138" u="sng" strike="sngStrike" dirty="0">
                <a:solidFill>
                  <a:srgbClr val="FF0000"/>
                </a:solidFill>
                <a:highlight>
                  <a:srgbClr val="FFFF00"/>
                </a:highlight>
                <a:latin typeface="TimesNewRomanPSMT"/>
              </a:rPr>
              <a:t>?</a:t>
            </a:r>
          </a:p>
          <a:p>
            <a:pPr lvl="1"/>
            <a:r>
              <a:rPr lang="en-US" sz="1463" dirty="0">
                <a:latin typeface="TimesNewRomanPSMT"/>
              </a:rPr>
              <a:t>Measurements related enhancements for purpose of supporting LTM:</a:t>
            </a:r>
          </a:p>
          <a:p>
            <a:pPr lvl="2"/>
            <a:r>
              <a:rPr lang="en-US" sz="1301" dirty="0">
                <a:latin typeface="TimesNewRomanPSMT"/>
              </a:rPr>
              <a:t>Specify event triggered L1 measurement reporting for triggering LTM </a:t>
            </a:r>
            <a:r>
              <a:rPr lang="en-US" sz="1301" u="sng" dirty="0">
                <a:solidFill>
                  <a:srgbClr val="FF0000"/>
                </a:solidFill>
                <a:latin typeface="TimesNewRomanPSMT"/>
                <a:sym typeface="Wingdings" panose="05000000000000000000" pitchFamily="2" charset="2"/>
              </a:rPr>
              <a:t> depending on the detailed discussion in RAN#102, resolve how to avoid overlapping with similar objective in MIMO WI</a:t>
            </a:r>
            <a:endParaRPr lang="en-US" sz="1301" u="sng" dirty="0">
              <a:solidFill>
                <a:srgbClr val="FF0000"/>
              </a:solidFill>
              <a:latin typeface="TimesNewRomanPSMT"/>
            </a:endParaRPr>
          </a:p>
          <a:p>
            <a:pPr lvl="2"/>
            <a:r>
              <a:rPr lang="en-US" sz="1301" dirty="0">
                <a:latin typeface="TimesNewRomanPSMT"/>
              </a:rPr>
              <a:t>Specify support for CSI-RS measurements for LTM procedures and enable CSI-RS based beam management and/or other physical layer operations on candidate cells before LTM</a:t>
            </a:r>
          </a:p>
          <a:p>
            <a:pPr lvl="1"/>
            <a:r>
              <a:rPr lang="en-US" sz="1463" dirty="0">
                <a:latin typeface="TimesNewRomanPSMT"/>
              </a:rPr>
              <a:t>Support of conditional mobility (including set of candidate cells, UE evaluated mobility conditions, ability for UE to perform subsequent mobility procedures without need for RRC configuration) along with short mobility interruption time (similar to that achievable with LTM).</a:t>
            </a:r>
          </a:p>
          <a:p>
            <a:pPr lvl="2"/>
            <a:r>
              <a:rPr lang="en-US" sz="1301" dirty="0">
                <a:highlight>
                  <a:srgbClr val="FFFF00"/>
                </a:highlight>
                <a:latin typeface="TimesNewRomanPSMT"/>
              </a:rPr>
              <a:t>Next Step question to consider the most appropriate approach to achieve this aim. For example, by specifying conditional triggering of LTM, or specifying support of Early TA or </a:t>
            </a:r>
            <a:r>
              <a:rPr lang="en-US" sz="1301" dirty="0" err="1">
                <a:highlight>
                  <a:srgbClr val="FFFF00"/>
                </a:highlight>
                <a:latin typeface="TimesNewRomanPSMT"/>
              </a:rPr>
              <a:t>RACHless</a:t>
            </a:r>
            <a:r>
              <a:rPr lang="en-US" sz="1301" dirty="0">
                <a:highlight>
                  <a:srgbClr val="FFFF00"/>
                </a:highlight>
                <a:latin typeface="TimesNewRomanPSMT"/>
              </a:rPr>
              <a:t> (as defined for LTM) to be used as part of layer 3 CHO, or possibly other approaches. If this questions cannot be concluded during the Rel-19 scoping discussion then it may be possible to start with a RAN2 study phase.</a:t>
            </a:r>
          </a:p>
          <a:p>
            <a:pPr lvl="1"/>
            <a:r>
              <a:rPr lang="en-US" sz="1463" dirty="0">
                <a:highlight>
                  <a:srgbClr val="FFFF00"/>
                </a:highlight>
                <a:latin typeface="TimesNewRomanPSMT"/>
              </a:rPr>
              <a:t>Anything else (e.g., RAN4 related)?</a:t>
            </a:r>
          </a:p>
        </p:txBody>
      </p:sp>
    </p:spTree>
    <p:extLst>
      <p:ext uri="{BB962C8B-B14F-4D97-AF65-F5344CB8AC3E}">
        <p14:creationId xmlns:p14="http://schemas.microsoft.com/office/powerpoint/2010/main" val="151215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el Light">
  <a:themeElements>
    <a:clrScheme name="Custom 34">
      <a:dk1>
        <a:srgbClr val="000000"/>
      </a:dk1>
      <a:lt1>
        <a:srgbClr val="FFFFFF"/>
      </a:lt1>
      <a:dk2>
        <a:srgbClr val="004A86"/>
      </a:dk2>
      <a:lt2>
        <a:srgbClr val="E9E9E9"/>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Intel2021">
      <a:majorFont>
        <a:latin typeface="IntelOne Display Light"/>
        <a:ea typeface="Helvetica Neue"/>
        <a:cs typeface="Helvetica Neue"/>
      </a:majorFont>
      <a:minorFont>
        <a:latin typeface="IntelOne Text Light"/>
        <a:ea typeface="Helvetica Neue"/>
        <a:cs typeface="Helvetica Neu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custClrLst>
    <a:custClr name="Classic Tint 2">
      <a:srgbClr val="76CEFF"/>
    </a:custClr>
    <a:custClr name="Energy Tint 2">
      <a:srgbClr val="B4F0FF"/>
    </a:custClr>
    <a:custClr name="Carbon Tint 2">
      <a:srgbClr val="E9E9E9"/>
    </a:custClr>
    <a:custClr name="Steel Tint 2">
      <a:srgbClr val="B9D6E5"/>
    </a:custClr>
    <a:custClr name="Geode Tint 2">
      <a:srgbClr val="EEC3F7"/>
    </a:custClr>
    <a:custClr name="Moss Tint 2">
      <a:srgbClr val="D7F3A2"/>
    </a:custClr>
    <a:custClr name="Rust Tint 2">
      <a:srgbClr val="FFC599"/>
    </a:custClr>
    <a:custClr name="Cobalt Tint 2">
      <a:srgbClr val="98A1FF"/>
    </a:custClr>
    <a:custClr name="Coral Tint 2">
      <a:srgbClr val="FFB6B9"/>
    </a:custClr>
    <a:custClr name="white">
      <a:srgbClr val="FFFFFF"/>
    </a:custClr>
    <a:custClr name="Classic Tint 1">
      <a:srgbClr val="00A3F6"/>
    </a:custClr>
    <a:custClr name="Energy Tint 1">
      <a:srgbClr val="7BDEFF"/>
    </a:custClr>
    <a:custClr name="Carbon Tint 1">
      <a:srgbClr val="AEAEAE"/>
    </a:custClr>
    <a:custClr name="Steel Tint 1">
      <a:srgbClr val="86B3CA"/>
    </a:custClr>
    <a:custClr name="Geode Tint 1">
      <a:srgbClr val="CC94DA"/>
    </a:custClr>
    <a:custClr name="Moss Tint 1">
      <a:srgbClr val="B1D272"/>
    </a:custClr>
    <a:custClr name="Rust Tint 1">
      <a:srgbClr val="FF8F51"/>
    </a:custClr>
    <a:custClr name="Cobalt Tint 1">
      <a:srgbClr val="5B69FF"/>
    </a:custClr>
    <a:custClr name="Coral Tint 1">
      <a:srgbClr val="FF848A"/>
    </a:custClr>
    <a:custClr name="Daisy Tint 1">
      <a:srgbClr val="FFE17A"/>
    </a:custClr>
    <a:custClr name="Classic">
      <a:srgbClr val="0068B5"/>
    </a:custClr>
    <a:custClr name="Energy">
      <a:srgbClr val="00C7FD"/>
    </a:custClr>
    <a:custClr name="Carbon">
      <a:srgbClr val="808080"/>
    </a:custClr>
    <a:custClr name="Steel">
      <a:srgbClr val="548FAD"/>
    </a:custClr>
    <a:custClr name="Geode">
      <a:srgbClr val="8F5DA2"/>
    </a:custClr>
    <a:custClr name="Moss">
      <a:srgbClr val="8BAE46"/>
    </a:custClr>
    <a:custClr name="Rust">
      <a:srgbClr val="E96115"/>
    </a:custClr>
    <a:custClr name="Cobalt">
      <a:srgbClr val="1E2EB8"/>
    </a:custClr>
    <a:custClr name="Coral">
      <a:srgbClr val="FF5662"/>
    </a:custClr>
    <a:custClr name="Daisy">
      <a:srgbClr val="FEC91B"/>
    </a:custClr>
    <a:custClr name="Classic Shade 1">
      <a:srgbClr val="004A86"/>
    </a:custClr>
    <a:custClr name="Energy Shade 1">
      <a:srgbClr val="0095CA"/>
    </a:custClr>
    <a:custClr name="Carbon Shade 1">
      <a:srgbClr val="525252"/>
    </a:custClr>
    <a:custClr name="Steel Shade 1">
      <a:srgbClr val="41728A"/>
    </a:custClr>
    <a:custClr name="Geode Shade 1">
      <a:srgbClr val="653171"/>
    </a:custClr>
    <a:custClr name="Moss Shade 1">
      <a:srgbClr val="708541"/>
    </a:custClr>
    <a:custClr name="Rust Shade 1">
      <a:srgbClr val="B24501"/>
    </a:custClr>
    <a:custClr name="Cobalt Shade 1">
      <a:srgbClr val="000F8A"/>
    </a:custClr>
    <a:custClr name="Coral Shade 1">
      <a:srgbClr val="C81326"/>
    </a:custClr>
    <a:custClr name="Daisy Shade 1">
      <a:srgbClr val="EDB200"/>
    </a:custClr>
    <a:custClr name="Classic Shade 2">
      <a:srgbClr val="00285A"/>
    </a:custClr>
    <a:custClr name="Energy Shade 2">
      <a:srgbClr val="005B85"/>
    </a:custClr>
    <a:custClr name="Carbon Shade 2">
      <a:srgbClr val="262626"/>
    </a:custClr>
    <a:custClr name="Steel Shade 2">
      <a:srgbClr val="183544"/>
    </a:custClr>
    <a:custClr name="black">
      <a:srgbClr val="000000"/>
    </a:custClr>
    <a:custClr name="Moss Shade 2">
      <a:srgbClr val="515A3D"/>
    </a:custClr>
    <a:custClr name="black">
      <a:srgbClr val="000000"/>
    </a:custClr>
    <a:custClr name="Cobalt Shade 2">
      <a:srgbClr val="000864"/>
    </a:custClr>
    <a:custClr name="black">
      <a:srgbClr val="000000"/>
    </a:custClr>
    <a:custClr name="Daisy Shade 2">
      <a:srgbClr val="C98F00"/>
    </a:custClr>
  </a:custClrLst>
  <a:extLst>
    <a:ext uri="{05A4C25C-085E-4340-85A3-A5531E510DB2}">
      <thm15:themeFamily xmlns:thm15="http://schemas.microsoft.com/office/thememl/2012/main" name="Theme1" id="{FD5E17D2-2CB4-4788-BCBC-F3F658FA850B}" vid="{9C6A121C-822C-4A49-B9CA-A9BF65F8DB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bc6c04-a6f3-4b85-abcc-278c78dc556b" xsi:nil="true"/>
    <lcf76f155ced4ddcb4097134ff3c332f xmlns="bb68e84a-79f1-40e2-8fa4-eef56fb57167">
      <Terms xmlns="http://schemas.microsoft.com/office/infopath/2007/PartnerControls"/>
    </lcf76f155ced4ddcb4097134ff3c332f>
    <SharedWithUsers xmlns="55203b47-d1d7-4393-ae6d-8c2601aa5758">
      <UserInfo>
        <DisplayName>Han, Jaemin</DisplayName>
        <AccountId>20</AccountId>
        <AccountType/>
      </UserInfo>
      <UserInfo>
        <DisplayName>Islam, Toufiqul</DisplayName>
        <AccountId>37</AccountId>
        <AccountType/>
      </UserInfo>
    </SharedWithUsers>
    <MediaLengthInSeconds xmlns="bb68e84a-79f1-40e2-8fa4-eef56fb5716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1E365D4B25D8A4C96DF9F125DC217C7" ma:contentTypeVersion="13" ma:contentTypeDescription="Create a new document." ma:contentTypeScope="" ma:versionID="3fc36e734e524452ae7657fb7ac36955">
  <xsd:schema xmlns:xsd="http://www.w3.org/2001/XMLSchema" xmlns:xs="http://www.w3.org/2001/XMLSchema" xmlns:p="http://schemas.microsoft.com/office/2006/metadata/properties" xmlns:ns2="bb68e84a-79f1-40e2-8fa4-eef56fb57167" xmlns:ns3="a7bc6c04-a6f3-4b85-abcc-278c78dc556b" xmlns:ns4="55203b47-d1d7-4393-ae6d-8c2601aa5758" targetNamespace="http://schemas.microsoft.com/office/2006/metadata/properties" ma:root="true" ma:fieldsID="eeaed809ab1afe0d3aeb36babe83f1c1" ns2:_="" ns3:_="" ns4:_="">
    <xsd:import namespace="bb68e84a-79f1-40e2-8fa4-eef56fb57167"/>
    <xsd:import namespace="a7bc6c04-a6f3-4b85-abcc-278c78dc556b"/>
    <xsd:import namespace="55203b47-d1d7-4393-ae6d-8c2601aa575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68e84a-79f1-40e2-8fa4-eef56fb571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2a7515c-90a7-421b-ad67-16208a055132"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bc6c04-a6f3-4b85-abcc-278c78dc556b"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8b0b42a8-9b32-41c0-b0eb-2b6bf6f10bb6}" ma:internalName="TaxCatchAll" ma:showField="CatchAllData" ma:web="55203b47-d1d7-4393-ae6d-8c2601aa575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5203b47-d1d7-4393-ae6d-8c2601aa575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A4113CF-FA31-4668-A97D-22D85FC55DB8}">
  <ds:schemaRefs>
    <ds:schemaRef ds:uri="http://www.w3.org/XML/1998/namespace"/>
    <ds:schemaRef ds:uri="http://schemas.microsoft.com/office/infopath/2007/PartnerControls"/>
    <ds:schemaRef ds:uri="http://purl.org/dc/elements/1.1/"/>
    <ds:schemaRef ds:uri="http://schemas.openxmlformats.org/package/2006/metadata/core-properties"/>
    <ds:schemaRef ds:uri="bb68e84a-79f1-40e2-8fa4-eef56fb57167"/>
    <ds:schemaRef ds:uri="http://purl.org/dc/dcmitype/"/>
    <ds:schemaRef ds:uri="http://purl.org/dc/terms/"/>
    <ds:schemaRef ds:uri="http://schemas.microsoft.com/office/2006/documentManagement/types"/>
    <ds:schemaRef ds:uri="55203b47-d1d7-4393-ae6d-8c2601aa5758"/>
    <ds:schemaRef ds:uri="a7bc6c04-a6f3-4b85-abcc-278c78dc556b"/>
    <ds:schemaRef ds:uri="http://schemas.microsoft.com/office/2006/metadata/properties"/>
  </ds:schemaRefs>
</ds:datastoreItem>
</file>

<file path=customXml/itemProps2.xml><?xml version="1.0" encoding="utf-8"?>
<ds:datastoreItem xmlns:ds="http://schemas.openxmlformats.org/officeDocument/2006/customXml" ds:itemID="{514A8E9F-5315-4037-8923-67626A7E515F}">
  <ds:schemaRefs>
    <ds:schemaRef ds:uri="55203b47-d1d7-4393-ae6d-8c2601aa5758"/>
    <ds:schemaRef ds:uri="a7bc6c04-a6f3-4b85-abcc-278c78dc556b"/>
    <ds:schemaRef ds:uri="bb68e84a-79f1-40e2-8fa4-eef56fb5716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E418C52-80A1-4ACC-866D-801338629F23}">
  <ds:schemaRefs>
    <ds:schemaRef ds:uri="http://schemas.microsoft.com/sharepoint/v3/contenttype/forms"/>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Default Theme</Template>
  <TotalTime>68</TotalTime>
  <Words>949</Words>
  <Application>Microsoft Office PowerPoint</Application>
  <PresentationFormat>Widescreen</PresentationFormat>
  <Paragraphs>75</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Calibri</vt:lpstr>
      <vt:lpstr>IntelOne Display Light</vt:lpstr>
      <vt:lpstr>IntelOne Display Medium</vt:lpstr>
      <vt:lpstr>IntelOne Display Regular</vt:lpstr>
      <vt:lpstr>IntelOne Text</vt:lpstr>
      <vt:lpstr>IntelOne Text Light</vt:lpstr>
      <vt:lpstr>TimesNewRomanPSMT</vt:lpstr>
      <vt:lpstr>Intel Light</vt:lpstr>
      <vt:lpstr>Discussion on Rel-19 Mobility enhancements (Phase 4)</vt:lpstr>
      <vt:lpstr>R19 Mobility enhancements: Inter-CU LTM</vt:lpstr>
      <vt:lpstr>R19 Mobility enhancements: Measurement enhancements</vt:lpstr>
      <vt:lpstr>Rel-19 mobility enhancements: LTM and L3 HO optimisations</vt:lpstr>
      <vt:lpstr>Summary of proposed objectives</vt:lpstr>
      <vt:lpstr>PowerPoint Presentation</vt:lpstr>
      <vt:lpstr>For Info: Slide from RP-232745</vt:lpstr>
      <vt:lpstr>Mobility Enhancements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Sudeep</cp:lastModifiedBy>
  <cp:revision>24</cp:revision>
  <dcterms:created xsi:type="dcterms:W3CDTF">2021-09-08T07:36:11Z</dcterms:created>
  <dcterms:modified xsi:type="dcterms:W3CDTF">2023-12-04T17:59:14Z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0x010100A1E365D4B25D8A4C96DF9F125DC217C7</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