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9"/>
  </p:notesMasterIdLst>
  <p:handoutMasterIdLst>
    <p:handoutMasterId r:id="rId10"/>
  </p:handoutMasterIdLst>
  <p:sldIdLst>
    <p:sldId id="393" r:id="rId2"/>
    <p:sldId id="593" r:id="rId3"/>
    <p:sldId id="598" r:id="rId4"/>
    <p:sldId id="594" r:id="rId5"/>
    <p:sldId id="599" r:id="rId6"/>
    <p:sldId id="595" r:id="rId7"/>
    <p:sldId id="591" r:id="rId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赵文晶" initials="Wenjing" lastIdx="3" clrIdx="0">
    <p:extLst>
      <p:ext uri="{19B8F6BF-5375-455C-9EA6-DF929625EA0E}">
        <p15:presenceInfo xmlns:p15="http://schemas.microsoft.com/office/powerpoint/2012/main" userId="赵文晶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E57B2D"/>
    <a:srgbClr val="2D2D8A"/>
    <a:srgbClr val="FFFFFF"/>
    <a:srgbClr val="F2F2F2"/>
    <a:srgbClr val="00B050"/>
    <a:srgbClr val="F15A20"/>
    <a:srgbClr val="56AE06"/>
    <a:srgbClr val="0000FF"/>
    <a:srgbClr val="DAED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697" autoAdjust="0"/>
    <p:restoredTop sz="93029" autoAdjust="0"/>
  </p:normalViewPr>
  <p:slideViewPr>
    <p:cSldViewPr>
      <p:cViewPr varScale="1">
        <p:scale>
          <a:sx n="238" d="100"/>
          <a:sy n="238" d="100"/>
        </p:scale>
        <p:origin x="690" y="19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83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defRPr/>
            </a:pPr>
            <a:fld id="{5199F3ED-BAD9-4F57-B76F-E8A75C0C07A0}" type="datetimeFigureOut">
              <a:rPr lang="zh-CN" altLang="en-US"/>
              <a:pPr>
                <a:defRPr/>
              </a:pPr>
              <a:t>2023/12/4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414E235E-40F9-4A4D-AF1D-278DAFED90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  <a:defRPr sz="1200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  <a:defRPr sz="1200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defRPr/>
            </a:pPr>
            <a:fld id="{9F29ECF1-2490-4492-BDB8-59EE40FF740E}" type="datetimeFigureOut">
              <a:rPr lang="zh-CN" altLang="en-US"/>
              <a:pPr>
                <a:defRPr/>
              </a:pPr>
              <a:t>2023/12/4</a:t>
            </a:fld>
            <a:endParaRPr lang="en-US" altLang="zh-CN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  <a:defRPr sz="1200">
                <a:latin typeface="宋体" pitchFamily="2" charset="-122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  <a:defRPr sz="1200"/>
            </a:lvl1pPr>
          </a:lstStyle>
          <a:p>
            <a:pPr>
              <a:defRPr/>
            </a:pPr>
            <a:fld id="{D62374AA-CF71-43AE-B7DB-0DF4B664727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71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fld id="{264A678B-C242-4050-8DDA-393AC9B1C338}" type="slidenum">
              <a:rPr lang="zh-CN" altLang="en-US" sz="1200" smtClean="0"/>
              <a:pPr/>
              <a:t>1</a:t>
            </a:fld>
            <a:endParaRPr lang="en-US" altLang="zh-CN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921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fld id="{56370971-91D4-4423-9977-F3A36CBE7C55}" type="slidenum">
              <a:rPr lang="zh-CN" altLang="en-US" sz="1200" smtClean="0"/>
              <a:pPr/>
              <a:t>2</a:t>
            </a:fld>
            <a:endParaRPr lang="en-US" altLang="zh-CN" sz="1200" smtClean="0"/>
          </a:p>
        </p:txBody>
      </p:sp>
      <p:sp>
        <p:nvSpPr>
          <p:cNvPr id="9220" name="备注占位符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</a:pPr>
            <a:endParaRPr lang="zh-CN" altLang="en-US" sz="1200" b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3480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921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fld id="{56370971-91D4-4423-9977-F3A36CBE7C55}" type="slidenum">
              <a:rPr lang="zh-CN" altLang="en-US" sz="1200" smtClean="0"/>
              <a:pPr/>
              <a:t>3</a:t>
            </a:fld>
            <a:endParaRPr lang="en-US" altLang="zh-CN" sz="1200" smtClean="0"/>
          </a:p>
        </p:txBody>
      </p:sp>
      <p:sp>
        <p:nvSpPr>
          <p:cNvPr id="9220" name="备注占位符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</a:pPr>
            <a:endParaRPr lang="zh-CN" altLang="en-US" sz="1200" b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211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921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fld id="{56370971-91D4-4423-9977-F3A36CBE7C55}" type="slidenum">
              <a:rPr lang="zh-CN" altLang="en-US" sz="1200" smtClean="0"/>
              <a:pPr/>
              <a:t>4</a:t>
            </a:fld>
            <a:endParaRPr lang="en-US" altLang="zh-CN" sz="1200" smtClean="0"/>
          </a:p>
        </p:txBody>
      </p:sp>
      <p:sp>
        <p:nvSpPr>
          <p:cNvPr id="9220" name="备注占位符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</a:pPr>
            <a:endParaRPr lang="zh-CN" altLang="en-US" sz="1200" b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9777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921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fld id="{56370971-91D4-4423-9977-F3A36CBE7C55}" type="slidenum">
              <a:rPr lang="zh-CN" altLang="en-US" sz="1200" smtClean="0"/>
              <a:pPr/>
              <a:t>5</a:t>
            </a:fld>
            <a:endParaRPr lang="en-US" altLang="zh-CN" sz="1200" smtClean="0"/>
          </a:p>
        </p:txBody>
      </p:sp>
      <p:sp>
        <p:nvSpPr>
          <p:cNvPr id="9220" name="备注占位符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</a:pPr>
            <a:endParaRPr lang="zh-CN" altLang="en-US" sz="1200" b="0">
              <a:latin typeface="Calibri" panose="020F0502020204030204" pitchFamily="34" charset="0"/>
            </a:endParaRPr>
          </a:p>
        </p:txBody>
      </p:sp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5988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9219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fld id="{56370971-91D4-4423-9977-F3A36CBE7C55}" type="slidenum">
              <a:rPr lang="zh-CN" altLang="en-US" sz="1200" smtClean="0"/>
              <a:pPr/>
              <a:t>6</a:t>
            </a:fld>
            <a:endParaRPr lang="en-US" altLang="zh-CN" sz="1200" smtClean="0"/>
          </a:p>
        </p:txBody>
      </p:sp>
      <p:sp>
        <p:nvSpPr>
          <p:cNvPr id="9220" name="备注占位符 4"/>
          <p:cNvSpPr>
            <a:spLocks noGrp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</a:pPr>
            <a:endParaRPr lang="zh-CN" altLang="en-US" sz="1200" b="0">
              <a:latin typeface="Calibri" panose="020F0502020204030204" pitchFamily="34" charset="0"/>
            </a:endParaRPr>
          </a:p>
        </p:txBody>
      </p:sp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424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814917" y="3573463"/>
            <a:ext cx="104648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4651" y="250825"/>
            <a:ext cx="24384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916116"/>
            <a:ext cx="10363200" cy="1470025"/>
          </a:xfrm>
        </p:spPr>
        <p:txBody>
          <a:bodyPr/>
          <a:lstStyle>
            <a:lvl1pPr algn="ctr">
              <a:defRPr>
                <a:solidFill>
                  <a:schemeClr val="accent6"/>
                </a:solidFill>
                <a:ea typeface="SimHei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98145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100">
                <a:solidFill>
                  <a:srgbClr val="2D2D8A"/>
                </a:solidFill>
                <a:ea typeface="华文中宋" pitchFamily="2" charset="-122"/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0529227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BFEFFD-2E0D-4086-9B78-14AB55D634A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57948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76786" y="3"/>
            <a:ext cx="2880783" cy="612616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34435" y="3"/>
            <a:ext cx="8439151" cy="612616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413A08-1C1F-42FB-82F6-B5D796415E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3180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5280024" y="6445251"/>
            <a:ext cx="1631951" cy="2159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41F118-8F07-4E37-823A-8B8F74850DE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95181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6E498E-9C95-4AB7-A7F9-8804905FD3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61607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34435" y="908050"/>
            <a:ext cx="5659967" cy="521811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2" y="908050"/>
            <a:ext cx="5659967" cy="521811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1EEA2D-8F2A-4CD6-9552-DC09A0BF9AA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48364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3AAC5D-A81A-4392-A179-19C29A742D6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7737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1957A-26FA-4A6B-8886-589934E5345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171000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92D20-E257-4EB6-889F-4A499BCDB87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6395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F7416-3F42-46AA-BCC2-98B7B346C4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10727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417B39-44AC-4AD4-A486-B62AF76DFE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8092018" y="6470650"/>
            <a:ext cx="3860800" cy="3397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8106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34433" y="0"/>
            <a:ext cx="9889067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34434" y="908050"/>
            <a:ext cx="11523133" cy="521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>
            <a:off x="0" y="765175"/>
            <a:ext cx="12192000" cy="0"/>
          </a:xfrm>
          <a:prstGeom prst="line">
            <a:avLst/>
          </a:prstGeom>
          <a:noFill/>
          <a:ln w="57150" cmpd="thinThick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05967" y="6424613"/>
            <a:ext cx="1631951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50" b="0">
                <a:solidFill>
                  <a:srgbClr val="FF3300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C2A81CF-0CE0-41B5-BF57-38EE5C58F2C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6934" y="188914"/>
            <a:ext cx="1775884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8690" r:id="rId1"/>
    <p:sldLayoutId id="2147488691" r:id="rId2"/>
    <p:sldLayoutId id="2147488681" r:id="rId3"/>
    <p:sldLayoutId id="2147488682" r:id="rId4"/>
    <p:sldLayoutId id="2147488683" r:id="rId5"/>
    <p:sldLayoutId id="2147488684" r:id="rId6"/>
    <p:sldLayoutId id="2147488685" r:id="rId7"/>
    <p:sldLayoutId id="2147488686" r:id="rId8"/>
    <p:sldLayoutId id="2147488687" r:id="rId9"/>
    <p:sldLayoutId id="2147488688" r:id="rId10"/>
    <p:sldLayoutId id="214748868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70C0"/>
          </a:solidFill>
          <a:latin typeface="Arial" pitchFamily="34" charset="0"/>
          <a:ea typeface="微软雅黑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00FF"/>
          </a:solidFill>
          <a:latin typeface="Arial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00FF"/>
          </a:solidFill>
          <a:latin typeface="Arial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00FF"/>
          </a:solidFill>
          <a:latin typeface="Arial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00" b="1">
          <a:solidFill>
            <a:srgbClr val="0000FF"/>
          </a:solidFill>
          <a:latin typeface="Arial" charset="0"/>
          <a:ea typeface="微软雅黑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700">
          <a:solidFill>
            <a:srgbClr val="FF0000"/>
          </a:solidFill>
          <a:latin typeface="Arial" charset="0"/>
          <a:ea typeface="华文中宋" pitchFamily="2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700">
          <a:solidFill>
            <a:srgbClr val="FF0000"/>
          </a:solidFill>
          <a:latin typeface="Arial" charset="0"/>
          <a:ea typeface="华文中宋" pitchFamily="2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700">
          <a:solidFill>
            <a:srgbClr val="FF0000"/>
          </a:solidFill>
          <a:latin typeface="Arial" charset="0"/>
          <a:ea typeface="华文中宋" pitchFamily="2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700">
          <a:solidFill>
            <a:srgbClr val="FF0000"/>
          </a:solidFill>
          <a:latin typeface="Arial" charset="0"/>
          <a:ea typeface="华文中宋" pitchFamily="2" charset="-122"/>
        </a:defRPr>
      </a:lvl9pPr>
    </p:titleStyle>
    <p:bodyStyle>
      <a:lvl1pPr marL="257175" indent="-257175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>
          <a:srgbClr val="3333FF"/>
        </a:buClr>
        <a:buSzPct val="80000"/>
        <a:buFont typeface="Wingdings" panose="05000000000000000000" pitchFamily="2" charset="2"/>
        <a:buChar char="Ø"/>
        <a:defRPr sz="2400">
          <a:solidFill>
            <a:schemeClr val="tx1"/>
          </a:solidFill>
          <a:latin typeface="Arial" pitchFamily="34" charset="0"/>
          <a:ea typeface="微软雅黑" pitchFamily="34" charset="-122"/>
          <a:cs typeface="+mn-cs"/>
        </a:defRPr>
      </a:lvl1pPr>
      <a:lvl2pPr marL="557213" indent="-214313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>
          <a:srgbClr val="FF0000"/>
        </a:buClr>
        <a:buSzPct val="60000"/>
        <a:buFont typeface="Wingdings" panose="05000000000000000000" pitchFamily="2" charset="2"/>
        <a:buChar char="l"/>
        <a:defRPr sz="21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marL="857250" indent="-17145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lr>
          <a:srgbClr val="339933"/>
        </a:buClr>
        <a:buFont typeface="Wingdings" panose="05000000000000000000" pitchFamily="2" charset="2"/>
        <a:buChar char="ü"/>
        <a:defRPr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marL="1200150" indent="-17145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har char="–"/>
        <a:defRPr sz="15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marL="1543050" indent="-17145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buChar char="»"/>
        <a:defRPr sz="15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1885950" indent="-17145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lnSpc>
          <a:spcPct val="120000"/>
        </a:lnSpc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image" Target="../media/image6.emf"/><Relationship Id="rId10" Type="http://schemas.openxmlformats.org/officeDocument/2006/relationships/image" Target="../media/image11.emf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emf"/><Relationship Id="rId7" Type="http://schemas.openxmlformats.org/officeDocument/2006/relationships/image" Target="../media/image16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9" Type="http://schemas.openxmlformats.org/officeDocument/2006/relationships/image" Target="../media/image18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24.png"/><Relationship Id="rId5" Type="http://schemas.openxmlformats.org/officeDocument/2006/relationships/image" Target="../media/image20.png"/><Relationship Id="rId10" Type="http://schemas.openxmlformats.org/officeDocument/2006/relationships/image" Target="../media/image23.png"/><Relationship Id="rId4" Type="http://schemas.openxmlformats.org/officeDocument/2006/relationships/image" Target="../media/image12.emf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29508" y="2276872"/>
            <a:ext cx="7056784" cy="1103313"/>
          </a:xfrm>
        </p:spPr>
        <p:txBody>
          <a:bodyPr/>
          <a:lstStyle/>
          <a:p>
            <a:r>
              <a:rPr lang="en-US" altLang="zh-CN" sz="3600" dirty="0"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Views on Rel-19 </a:t>
            </a:r>
            <a:r>
              <a:rPr lang="en-US" altLang="zh-CN" sz="3600" dirty="0" smtClean="0"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Ambient </a:t>
            </a:r>
            <a:r>
              <a:rPr lang="en-US" altLang="zh-CN" sz="3600" dirty="0" err="1" smtClean="0"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IoT</a:t>
            </a:r>
            <a:endParaRPr lang="zh-CN" altLang="en-US" sz="3600" dirty="0"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57600" y="4076700"/>
            <a:ext cx="4800600" cy="1314450"/>
          </a:xfrm>
        </p:spPr>
        <p:txBody>
          <a:bodyPr/>
          <a:lstStyle/>
          <a:p>
            <a:pPr indent="-257175"/>
            <a:r>
              <a:rPr lang="en-US" altLang="zh-CN" sz="1800" b="1" dirty="0"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China </a:t>
            </a:r>
            <a:r>
              <a:rPr lang="en-US" altLang="zh-CN" sz="1800" b="1" dirty="0" smtClean="0"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Telecom</a:t>
            </a:r>
          </a:p>
          <a:p>
            <a:pPr indent="-257175"/>
            <a:r>
              <a:rPr lang="en-US" altLang="zh-CN" sz="1800" b="1" dirty="0" smtClean="0">
                <a:ea typeface="微软雅黑" panose="020B0503020204020204" pitchFamily="34" charset="-122"/>
                <a:cs typeface="Arial" panose="020B0604020202020204" pitchFamily="34" charset="0"/>
                <a:sym typeface="微软雅黑" panose="020B0503020204020204" pitchFamily="34" charset="-122"/>
              </a:rPr>
              <a:t>Dec, 2023</a:t>
            </a:r>
            <a:endParaRPr lang="en-US" altLang="zh-CN" sz="1500" b="1" dirty="0">
              <a:ea typeface="微软雅黑" panose="020B0503020204020204" pitchFamily="34" charset="-122"/>
              <a:cs typeface="Arial" panose="020B0604020202020204" pitchFamily="34" charset="0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3352" y="165818"/>
            <a:ext cx="669674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 hangingPunct="1">
              <a:spcAft>
                <a:spcPts val="0"/>
              </a:spcAft>
            </a:pPr>
            <a:r>
              <a:rPr lang="en-GB" altLang="zh-CN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3GPP </a:t>
            </a:r>
            <a:r>
              <a:rPr lang="en-GB" altLang="zh-CN" sz="1400" dirty="0">
                <a:latin typeface="Arial" panose="020B0604020202020204" pitchFamily="34" charset="0"/>
                <a:ea typeface="Times New Roman" panose="02020603050405020304" pitchFamily="18" charset="0"/>
              </a:rPr>
              <a:t>TSG RAN Meeting #102			</a:t>
            </a:r>
            <a:r>
              <a:rPr lang="en-GB" altLang="zh-CN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</a:p>
          <a:p>
            <a:pPr fontAlgn="auto" hangingPunct="1">
              <a:spcAft>
                <a:spcPts val="0"/>
              </a:spcAft>
            </a:pPr>
            <a:r>
              <a:rPr lang="en-GB" altLang="zh-CN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Edinburgh</a:t>
            </a:r>
            <a:r>
              <a:rPr lang="en-GB" altLang="zh-CN" sz="1400" dirty="0">
                <a:latin typeface="Arial" panose="020B0604020202020204" pitchFamily="34" charset="0"/>
                <a:ea typeface="Times New Roman" panose="02020603050405020304" pitchFamily="18" charset="0"/>
              </a:rPr>
              <a:t>, Scotland, December 11-15, </a:t>
            </a:r>
            <a:r>
              <a:rPr lang="en-GB" altLang="zh-CN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2023</a:t>
            </a:r>
          </a:p>
          <a:p>
            <a:pPr fontAlgn="auto" hangingPunct="1">
              <a:spcAft>
                <a:spcPts val="0"/>
              </a:spcAft>
            </a:pPr>
            <a:r>
              <a:rPr lang="en-GB" altLang="zh-CN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Agenda Item: 9.1.1.4</a:t>
            </a:r>
          </a:p>
          <a:p>
            <a:pPr fontAlgn="auto" hangingPunct="1">
              <a:spcAft>
                <a:spcPts val="0"/>
              </a:spcAft>
            </a:pPr>
            <a:r>
              <a:rPr lang="en-GB" altLang="zh-CN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Document for: discussion</a:t>
            </a:r>
          </a:p>
          <a:p>
            <a:pPr fontAlgn="auto" hangingPunct="1">
              <a:spcAft>
                <a:spcPts val="0"/>
              </a:spcAft>
            </a:pPr>
            <a:r>
              <a:rPr lang="en-GB" altLang="zh-CN" sz="1400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RP-233571</a:t>
            </a:r>
            <a:endParaRPr lang="en-GB" altLang="zh-CN" sz="1400" dirty="0" smtClean="0"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Potential objectives</a:t>
            </a:r>
            <a:endParaRPr lang="en-US" altLang="zh-CN" dirty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20000"/>
              </a:lnSpc>
              <a:buClr>
                <a:srgbClr val="3333FF"/>
              </a:buClr>
              <a:buSzPct val="80000"/>
              <a:buFont typeface="Wingdings" panose="05000000000000000000" pitchFamily="2" charset="2"/>
              <a:buChar char="Ø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57213" indent="-214313">
              <a:lnSpc>
                <a:spcPct val="120000"/>
              </a:lnSpc>
              <a:buClr>
                <a:srgbClr val="FF0000"/>
              </a:buClr>
              <a:buSzPct val="60000"/>
              <a:buFont typeface="Wingdings" panose="05000000000000000000" pitchFamily="2" charset="2"/>
              <a:buChar char="l"/>
              <a:defRPr sz="21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120000"/>
              </a:lnSpc>
              <a:buClr>
                <a:srgbClr val="339933"/>
              </a:buClr>
              <a:buFont typeface="Wingdings" panose="05000000000000000000" pitchFamily="2" charset="2"/>
              <a:buChar char="ü"/>
              <a:defRPr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120000"/>
              </a:lnSpc>
              <a:buChar char="–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120000"/>
              </a:lnSpc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859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288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5717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29146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SzTx/>
              <a:buFontTx/>
              <a:buNone/>
              <a:defRPr/>
            </a:pPr>
            <a:fld id="{311E766A-2B2E-4F7F-91DE-51E171C8EAB0}" type="slidenum">
              <a:rPr lang="en-US" altLang="zh-CN" sz="1050">
                <a:solidFill>
                  <a:srgbClr val="FF3300"/>
                </a:solidFill>
                <a:ea typeface="宋体" panose="02010600030101010101" pitchFamily="2" charset="-122"/>
              </a:rPr>
              <a:pPr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t>2</a:t>
            </a:fld>
            <a:endParaRPr lang="en-US" altLang="zh-CN" sz="105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55" name="表格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778423"/>
              </p:ext>
            </p:extLst>
          </p:nvPr>
        </p:nvGraphicFramePr>
        <p:xfrm>
          <a:off x="335360" y="980728"/>
          <a:ext cx="10772934" cy="11139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72934">
                  <a:extLst>
                    <a:ext uri="{9D8B030D-6E8A-4147-A177-3AD203B41FA5}">
                      <a16:colId xmlns:a16="http://schemas.microsoft.com/office/drawing/2014/main" val="2069674837"/>
                    </a:ext>
                  </a:extLst>
                </a:gridCol>
              </a:tblGrid>
              <a:tr h="1113906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Option 1: Only 18-month SI in Rel-19.</a:t>
                      </a:r>
                    </a:p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Option 2: 12-month SI</a:t>
                      </a:r>
                      <a:r>
                        <a:rPr lang="en-US" altLang="zh-CN" sz="1600" b="1" kern="12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+</a:t>
                      </a:r>
                      <a:r>
                        <a:rPr lang="en-US" altLang="zh-CN" sz="1600" b="1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6-month WI in Rel-19.</a:t>
                      </a:r>
                      <a:endParaRPr lang="zh-CN" altLang="en-US" sz="1600" b="1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8006162"/>
                  </a:ext>
                </a:extLst>
              </a:tr>
            </a:tbl>
          </a:graphicData>
        </a:graphic>
      </p:graphicFrame>
      <p:sp>
        <p:nvSpPr>
          <p:cNvPr id="56" name="矩形 55"/>
          <p:cNvSpPr/>
          <p:nvPr/>
        </p:nvSpPr>
        <p:spPr>
          <a:xfrm>
            <a:off x="334433" y="2177987"/>
            <a:ext cx="11162167" cy="1357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Several standards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organizations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(IEEE) are </a:t>
            </a: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experimenting with potential passive </a:t>
            </a:r>
            <a:r>
              <a:rPr lang="en-US" altLang="zh-CN" sz="1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IoT</a:t>
            </a: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solutions, which will pose a threat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Existing communication methods such as Bluetooth and </a:t>
            </a:r>
            <a:r>
              <a:rPr lang="en-US" altLang="zh-CN" sz="1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LoRa</a:t>
            </a: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are expanding in the market</a:t>
            </a: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Current business needs are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clear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especially in factories, logistics,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Therefore, a WI in Rel-19 will be better to accelerate the business progress</a:t>
            </a:r>
            <a:endParaRPr lang="en-US" altLang="zh-CN" sz="1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1431" y="3618635"/>
            <a:ext cx="8420791" cy="2304418"/>
          </a:xfrm>
          <a:prstGeom prst="rect">
            <a:avLst/>
          </a:prstGeom>
        </p:spPr>
      </p:pic>
      <p:sp>
        <p:nvSpPr>
          <p:cNvPr id="58" name="文本框 57"/>
          <p:cNvSpPr txBox="1"/>
          <p:nvPr/>
        </p:nvSpPr>
        <p:spPr>
          <a:xfrm>
            <a:off x="333905" y="6093296"/>
            <a:ext cx="6913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1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Support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have a WI stage </a:t>
            </a:r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 Rel-19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09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文本框 42"/>
          <p:cNvSpPr txBox="1"/>
          <p:nvPr/>
        </p:nvSpPr>
        <p:spPr>
          <a:xfrm>
            <a:off x="346062" y="3015203"/>
            <a:ext cx="780024" cy="22983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transmit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24905" y="3011543"/>
            <a:ext cx="817119" cy="22983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noAutofit/>
          </a:bodyPr>
          <a:lstStyle/>
          <a:p>
            <a:r>
              <a:rPr lang="en-US" altLang="zh-CN" sz="1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receive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Potential objectives</a:t>
            </a:r>
            <a:endParaRPr lang="en-US" altLang="zh-CN" dirty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20000"/>
              </a:lnSpc>
              <a:buClr>
                <a:srgbClr val="3333FF"/>
              </a:buClr>
              <a:buSzPct val="80000"/>
              <a:buFont typeface="Wingdings" panose="05000000000000000000" pitchFamily="2" charset="2"/>
              <a:buChar char="Ø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57213" indent="-214313">
              <a:lnSpc>
                <a:spcPct val="120000"/>
              </a:lnSpc>
              <a:buClr>
                <a:srgbClr val="FF0000"/>
              </a:buClr>
              <a:buSzPct val="60000"/>
              <a:buFont typeface="Wingdings" panose="05000000000000000000" pitchFamily="2" charset="2"/>
              <a:buChar char="l"/>
              <a:defRPr sz="21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120000"/>
              </a:lnSpc>
              <a:buClr>
                <a:srgbClr val="339933"/>
              </a:buClr>
              <a:buFont typeface="Wingdings" panose="05000000000000000000" pitchFamily="2" charset="2"/>
              <a:buChar char="ü"/>
              <a:defRPr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120000"/>
              </a:lnSpc>
              <a:buChar char="–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120000"/>
              </a:lnSpc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859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288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5717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29146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SzTx/>
              <a:buFontTx/>
              <a:buNone/>
              <a:defRPr/>
            </a:pPr>
            <a:fld id="{311E766A-2B2E-4F7F-91DE-51E171C8EAB0}" type="slidenum">
              <a:rPr lang="en-US" altLang="zh-CN" sz="1050">
                <a:solidFill>
                  <a:srgbClr val="FF3300"/>
                </a:solidFill>
                <a:latin typeface="微软雅黑" panose="020B0503020204020204" pitchFamily="34" charset="-122"/>
              </a:rPr>
              <a:pPr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t>3</a:t>
            </a:fld>
            <a:endParaRPr lang="en-US" altLang="zh-CN" sz="1050">
              <a:solidFill>
                <a:srgbClr val="FF33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4374" y="4209241"/>
            <a:ext cx="58956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RFID design can be used as reference for device A/B, but hard to confirm a reference for device C target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Licensed FDD have better coverage performance and no need to consider slot conversion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issue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In-band with simple deployment, guard-band with low NR interference and standalone whose spectrum is hard to find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11" y="982533"/>
            <a:ext cx="1407432" cy="986809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6043342" y="2008032"/>
            <a:ext cx="16929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Topology </a:t>
            </a: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1, simple </a:t>
            </a:r>
            <a:r>
              <a:rPr lang="en-US" altLang="zh-CN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intuitive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0822" y="992522"/>
            <a:ext cx="2046319" cy="98436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9658834" y="2008032"/>
            <a:ext cx="211029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Topology 2, complex with the additional relay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401" y="1732127"/>
            <a:ext cx="1763320" cy="981387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7978506" y="2784286"/>
            <a:ext cx="20020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Topology 4, lower transmission power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11" y="2630767"/>
            <a:ext cx="1564333" cy="1036791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6101257" y="3719584"/>
            <a:ext cx="1734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Topology 3-1, complex structures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97360" y="2630767"/>
            <a:ext cx="1633240" cy="1067871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9846959" y="3719584"/>
            <a:ext cx="1734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2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Topology 3-2, complex structures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Picture 20" descr="https://img0.baidu.com/it/u=1291255093,298723308&amp;fm=253&amp;fmt=auto&amp;app=138&amp;f=JPEG?w=500&amp;h=5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180" y="961115"/>
            <a:ext cx="973600" cy="97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矩形 21"/>
          <p:cNvSpPr/>
          <p:nvPr/>
        </p:nvSpPr>
        <p:spPr>
          <a:xfrm>
            <a:off x="500182" y="1958525"/>
            <a:ext cx="13681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clear target for device A/B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Picture 5" descr="https://cf05.ickimg.com/sitecms/202311/b1367108e2d857db18761b1966dfd5f9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769" y="977189"/>
            <a:ext cx="1063885" cy="1015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矩形 23"/>
          <p:cNvSpPr/>
          <p:nvPr/>
        </p:nvSpPr>
        <p:spPr>
          <a:xfrm>
            <a:off x="2784471" y="1992568"/>
            <a:ext cx="17724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 target for device C is unknown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89531" y="2826180"/>
            <a:ext cx="1362359" cy="646116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2752902" y="3708319"/>
            <a:ext cx="18356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In-band, guard-band or standard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35"/>
          <p:cNvSpPr>
            <a:spLocks noChangeArrowheads="1"/>
          </p:cNvSpPr>
          <p:nvPr/>
        </p:nvSpPr>
        <p:spPr bwMode="auto">
          <a:xfrm>
            <a:off x="566621" y="3500678"/>
            <a:ext cx="317500" cy="144462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U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矩形 36"/>
          <p:cNvSpPr>
            <a:spLocks noChangeArrowheads="1"/>
          </p:cNvSpPr>
          <p:nvPr/>
        </p:nvSpPr>
        <p:spPr bwMode="auto">
          <a:xfrm>
            <a:off x="884121" y="3500678"/>
            <a:ext cx="317500" cy="144462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05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U</a:t>
            </a: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9" name="矩形 37"/>
          <p:cNvSpPr>
            <a:spLocks noChangeArrowheads="1"/>
          </p:cNvSpPr>
          <p:nvPr/>
        </p:nvSpPr>
        <p:spPr bwMode="auto">
          <a:xfrm>
            <a:off x="1201621" y="3500678"/>
            <a:ext cx="317500" cy="144462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05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U</a:t>
            </a:r>
            <a:endParaRPr lang="zh-CN" altLang="en-US" sz="105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38"/>
          <p:cNvSpPr>
            <a:spLocks noChangeArrowheads="1"/>
          </p:cNvSpPr>
          <p:nvPr/>
        </p:nvSpPr>
        <p:spPr bwMode="auto">
          <a:xfrm>
            <a:off x="1519121" y="3500678"/>
            <a:ext cx="317500" cy="144462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U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" name="矩形 39"/>
          <p:cNvSpPr>
            <a:spLocks noChangeArrowheads="1"/>
          </p:cNvSpPr>
          <p:nvPr/>
        </p:nvSpPr>
        <p:spPr bwMode="auto">
          <a:xfrm>
            <a:off x="1828684" y="3500678"/>
            <a:ext cx="317500" cy="144462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U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2" name="矩形 40"/>
          <p:cNvSpPr>
            <a:spLocks noChangeArrowheads="1"/>
          </p:cNvSpPr>
          <p:nvPr/>
        </p:nvSpPr>
        <p:spPr bwMode="auto">
          <a:xfrm>
            <a:off x="2146184" y="3500678"/>
            <a:ext cx="317500" cy="144462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U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矩形 35"/>
          <p:cNvSpPr>
            <a:spLocks noChangeArrowheads="1"/>
          </p:cNvSpPr>
          <p:nvPr/>
        </p:nvSpPr>
        <p:spPr bwMode="auto">
          <a:xfrm>
            <a:off x="578072" y="2681718"/>
            <a:ext cx="317500" cy="144462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" name="矩形 36"/>
          <p:cNvSpPr>
            <a:spLocks noChangeArrowheads="1"/>
          </p:cNvSpPr>
          <p:nvPr/>
        </p:nvSpPr>
        <p:spPr bwMode="auto">
          <a:xfrm>
            <a:off x="895572" y="2681718"/>
            <a:ext cx="317500" cy="144462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5" name="矩形 37"/>
          <p:cNvSpPr>
            <a:spLocks noChangeArrowheads="1"/>
          </p:cNvSpPr>
          <p:nvPr/>
        </p:nvSpPr>
        <p:spPr bwMode="auto">
          <a:xfrm>
            <a:off x="1213072" y="2681718"/>
            <a:ext cx="317500" cy="144462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矩形 38"/>
          <p:cNvSpPr>
            <a:spLocks noChangeArrowheads="1"/>
          </p:cNvSpPr>
          <p:nvPr/>
        </p:nvSpPr>
        <p:spPr bwMode="auto">
          <a:xfrm>
            <a:off x="1530572" y="2681718"/>
            <a:ext cx="317500" cy="144462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矩形 39"/>
          <p:cNvSpPr>
            <a:spLocks noChangeArrowheads="1"/>
          </p:cNvSpPr>
          <p:nvPr/>
        </p:nvSpPr>
        <p:spPr bwMode="auto">
          <a:xfrm>
            <a:off x="1840135" y="2681718"/>
            <a:ext cx="317500" cy="144462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 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8" name="矩形 40"/>
          <p:cNvSpPr>
            <a:spLocks noChangeArrowheads="1"/>
          </p:cNvSpPr>
          <p:nvPr/>
        </p:nvSpPr>
        <p:spPr bwMode="auto">
          <a:xfrm>
            <a:off x="2157635" y="2681718"/>
            <a:ext cx="317500" cy="144462"/>
          </a:xfrm>
          <a:prstGeom prst="rect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 anchor="ctr"/>
          <a:lstStyle>
            <a:lvl1pPr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39" name="直接连接符 38"/>
          <p:cNvCxnSpPr/>
          <p:nvPr/>
        </p:nvCxnSpPr>
        <p:spPr bwMode="auto">
          <a:xfrm flipH="1">
            <a:off x="1259841" y="2609933"/>
            <a:ext cx="216025" cy="288032"/>
          </a:xfrm>
          <a:prstGeom prst="line">
            <a:avLst/>
          </a:prstGeom>
          <a:noFill/>
          <a:ln w="317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直接连接符 39"/>
          <p:cNvCxnSpPr/>
          <p:nvPr/>
        </p:nvCxnSpPr>
        <p:spPr bwMode="auto">
          <a:xfrm>
            <a:off x="1259841" y="2609933"/>
            <a:ext cx="209959" cy="288032"/>
          </a:xfrm>
          <a:prstGeom prst="line">
            <a:avLst/>
          </a:prstGeom>
          <a:noFill/>
          <a:ln w="31750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直接箭头连接符 40"/>
          <p:cNvCxnSpPr/>
          <p:nvPr/>
        </p:nvCxnSpPr>
        <p:spPr>
          <a:xfrm flipH="1">
            <a:off x="732020" y="2856269"/>
            <a:ext cx="2622" cy="220228"/>
          </a:xfrm>
          <a:prstGeom prst="straightConnector1">
            <a:avLst/>
          </a:prstGeom>
          <a:ln>
            <a:solidFill>
              <a:schemeClr val="tx1"/>
            </a:solidFill>
            <a:prstDash val="solid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>
            <a:off x="732020" y="3258642"/>
            <a:ext cx="0" cy="20807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 flipH="1">
            <a:off x="1357749" y="2856269"/>
            <a:ext cx="2622" cy="220228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/>
          <p:cNvCxnSpPr/>
          <p:nvPr/>
        </p:nvCxnSpPr>
        <p:spPr>
          <a:xfrm>
            <a:off x="1357749" y="3258641"/>
            <a:ext cx="0" cy="208071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496153" y="3708319"/>
            <a:ext cx="18746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20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Licensed FDD, no slot conversion issue</a:t>
            </a:r>
            <a:endParaRPr lang="en-US" altLang="zh-CN" sz="12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41801" y="5567351"/>
            <a:ext cx="56917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Prioritize licensed FDD spectrum deployment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41801" y="5875128"/>
            <a:ext cx="56917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Prioritize studying on device A and B first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40843" y="6189382"/>
            <a:ext cx="56917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Further discussion is needed for spectrum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032558" y="4220071"/>
            <a:ext cx="625612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Topology 1 is the simplest scenario and closest to the target scenario deployment, which can be as a basis of research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Adding relay node requires a study of the relay system, which is slightly complex and can be considered as an enhancement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Coverage distance is not far enough due to lower power for Topology 4, which has little advantage compared with RFID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Adding an assisting node will increase network complexity, which should be low priority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032559" y="6002131"/>
            <a:ext cx="56917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5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Prioritize topology 1 as the baseline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78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Physical channel </a:t>
            </a:r>
            <a:endParaRPr lang="zh-CN" altLang="en-US" dirty="0" smtClean="0"/>
          </a:p>
        </p:txBody>
      </p:sp>
      <p:sp>
        <p:nvSpPr>
          <p:cNvPr id="30" name="文本框 29"/>
          <p:cNvSpPr txBox="1"/>
          <p:nvPr/>
        </p:nvSpPr>
        <p:spPr>
          <a:xfrm>
            <a:off x="623392" y="980728"/>
            <a:ext cx="4320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Confirm the potential DL and UL waveform 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902" y="1053418"/>
            <a:ext cx="156489" cy="156658"/>
          </a:xfrm>
          <a:prstGeom prst="rect">
            <a:avLst/>
          </a:prstGeom>
        </p:spPr>
      </p:pic>
      <p:pic>
        <p:nvPicPr>
          <p:cNvPr id="32" name="Picture 2" descr="https://img1.baidu.com/it/u=2775475212,2686761224&amp;fm=253&amp;fmt=auto&amp;app=138&amp;f=JPG?w=420&amp;h=43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815" y="1412776"/>
            <a:ext cx="1585395" cy="110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矩形 32"/>
          <p:cNvSpPr/>
          <p:nvPr/>
        </p:nvSpPr>
        <p:spPr>
          <a:xfrm>
            <a:off x="466902" y="2637390"/>
            <a:ext cx="26652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LP-WUS design can be referred to as DL waveform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Picture 4" descr="https://5b0988e595225.cdn.sohucs.com/images/20190324/30b9cbff434346238bdae7fc59828564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427" y="1412775"/>
            <a:ext cx="2271747" cy="1100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矩形 34"/>
          <p:cNvSpPr/>
          <p:nvPr/>
        </p:nvSpPr>
        <p:spPr>
          <a:xfrm>
            <a:off x="3132125" y="2639168"/>
            <a:ext cx="316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All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“ON”continuous carrier can be considered as UL waveform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902" y="3356992"/>
            <a:ext cx="156489" cy="156658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623392" y="3284881"/>
            <a:ext cx="4320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Confirm the channel design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椭圆 1"/>
          <p:cNvSpPr/>
          <p:nvPr/>
        </p:nvSpPr>
        <p:spPr bwMode="auto">
          <a:xfrm>
            <a:off x="623391" y="3789040"/>
            <a:ext cx="2304257" cy="936104"/>
          </a:xfrm>
          <a:prstGeom prst="ellipse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 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7675" y="3800738"/>
            <a:ext cx="9356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PDCCH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95400" y="4023433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PDSCH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87488" y="4151809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SSB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010401" y="4025838"/>
            <a:ext cx="11476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PUSCH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82236" y="4374826"/>
            <a:ext cx="1220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PUCCH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950806" y="4280147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箭头连接符 5"/>
          <p:cNvCxnSpPr/>
          <p:nvPr/>
        </p:nvCxnSpPr>
        <p:spPr bwMode="auto">
          <a:xfrm>
            <a:off x="3221745" y="4305157"/>
            <a:ext cx="504056" cy="3365"/>
          </a:xfrm>
          <a:prstGeom prst="straightConnector1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48" name="椭圆 47"/>
          <p:cNvSpPr/>
          <p:nvPr/>
        </p:nvSpPr>
        <p:spPr bwMode="auto">
          <a:xfrm>
            <a:off x="3996221" y="3837645"/>
            <a:ext cx="2027772" cy="936104"/>
          </a:xfrm>
          <a:prstGeom prst="ellipse">
            <a:avLst/>
          </a:prstGeom>
          <a:noFill/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</a:rPr>
              <a:t> 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254392" y="4149979"/>
            <a:ext cx="208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IoT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data channel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87073" y="4896776"/>
            <a:ext cx="59660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Only define a new data channel instead of legacy NR design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34433" y="5343680"/>
            <a:ext cx="5966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LP-WUS design can be referred to as DL waveform design mechanism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34433" y="5879769"/>
            <a:ext cx="5966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7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 new 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IoT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data channel should be defined instead of utilizing legacy NR design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6371" y="1050735"/>
            <a:ext cx="156489" cy="156658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6502861" y="978624"/>
            <a:ext cx="4320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Define the new “Frame”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2860" y="1829546"/>
            <a:ext cx="2323294" cy="266800"/>
          </a:xfrm>
          <a:prstGeom prst="rect">
            <a:avLst/>
          </a:prstGeom>
        </p:spPr>
      </p:pic>
      <p:sp>
        <p:nvSpPr>
          <p:cNvPr id="58" name="矩形 57"/>
          <p:cNvSpPr/>
          <p:nvPr/>
        </p:nvSpPr>
        <p:spPr>
          <a:xfrm>
            <a:off x="6525127" y="2745111"/>
            <a:ext cx="22736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An unified </a:t>
            </a:r>
            <a:r>
              <a:rPr lang="en-US" altLang="zh-CN" sz="1400" b="1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IoT</a:t>
            </a: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format 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64352" y="1426446"/>
            <a:ext cx="2688300" cy="1073000"/>
          </a:xfrm>
          <a:prstGeom prst="rect">
            <a:avLst/>
          </a:prstGeom>
        </p:spPr>
      </p:pic>
      <p:sp>
        <p:nvSpPr>
          <p:cNvPr id="60" name="矩形 59"/>
          <p:cNvSpPr/>
          <p:nvPr/>
        </p:nvSpPr>
        <p:spPr>
          <a:xfrm>
            <a:off x="9471674" y="2745111"/>
            <a:ext cx="22736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Information contained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6371" y="3359740"/>
            <a:ext cx="156489" cy="156658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6502861" y="3281432"/>
            <a:ext cx="4320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Define the unified channel coding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" name="Picture 2" descr="https://file.elecfans.com/web1/M00/E6/D2/pIYBAGBZnoeAaX07AADRbaN2J_E990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9"/>
          <a:stretch/>
        </p:blipFill>
        <p:spPr bwMode="auto">
          <a:xfrm>
            <a:off x="6646924" y="3730205"/>
            <a:ext cx="2030062" cy="113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" name="矩形 64"/>
          <p:cNvSpPr/>
          <p:nvPr/>
        </p:nvSpPr>
        <p:spPr>
          <a:xfrm>
            <a:off x="6328346" y="4894030"/>
            <a:ext cx="26672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Mainly</a:t>
            </a: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conside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 CRC for DL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20336" y="3868866"/>
            <a:ext cx="2798382" cy="870000"/>
          </a:xfrm>
          <a:prstGeom prst="rect">
            <a:avLst/>
          </a:prstGeom>
        </p:spPr>
      </p:pic>
      <p:sp>
        <p:nvSpPr>
          <p:cNvPr id="67" name="矩形 66"/>
          <p:cNvSpPr/>
          <p:nvPr/>
        </p:nvSpPr>
        <p:spPr>
          <a:xfrm>
            <a:off x="8923085" y="4894030"/>
            <a:ext cx="337083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Consider channel coding for UL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525126" y="5361037"/>
            <a:ext cx="5966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 new “Frame” structure should be defined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525126" y="5877051"/>
            <a:ext cx="5259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9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Consider CRC coding for DL, and consider potential channel coding for UL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81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Physical and higher layer</a:t>
            </a:r>
            <a:endParaRPr lang="zh-CN" altLang="en-US" dirty="0" smtClean="0"/>
          </a:p>
        </p:txBody>
      </p:sp>
      <p:sp>
        <p:nvSpPr>
          <p:cNvPr id="30" name="文本框 29"/>
          <p:cNvSpPr txBox="1"/>
          <p:nvPr/>
        </p:nvSpPr>
        <p:spPr>
          <a:xfrm>
            <a:off x="623392" y="980728"/>
            <a:ext cx="48965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Confirm the synchronization and access method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902" y="1053418"/>
            <a:ext cx="156489" cy="156658"/>
          </a:xfrm>
          <a:prstGeom prst="rect">
            <a:avLst/>
          </a:prstGeom>
        </p:spPr>
      </p:pic>
      <p:sp>
        <p:nvSpPr>
          <p:cNvPr id="33" name="矩形 32"/>
          <p:cNvSpPr/>
          <p:nvPr/>
        </p:nvSpPr>
        <p:spPr>
          <a:xfrm>
            <a:off x="466902" y="2643387"/>
            <a:ext cx="28927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Higher power and complexity for SSB measurement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41085" y="2640532"/>
            <a:ext cx="25504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Higher complexity for legacy NR random access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902" y="3356992"/>
            <a:ext cx="156489" cy="156658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623392" y="3284881"/>
            <a:ext cx="4320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Design combined with frame structure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34433" y="4895827"/>
            <a:ext cx="59660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Design corresponding procedure combined with frame structure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34433" y="5343680"/>
            <a:ext cx="5966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10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 new DL synchronization procedure should be considered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34433" y="5879769"/>
            <a:ext cx="59660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11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 new UL random access procedure should be considered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9550" y="3364105"/>
            <a:ext cx="156489" cy="156658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6456040" y="3284880"/>
            <a:ext cx="4320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Scheduler and “H-ARQ”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9550" y="1063343"/>
            <a:ext cx="156489" cy="156658"/>
          </a:xfrm>
          <a:prstGeom prst="rect">
            <a:avLst/>
          </a:prstGeom>
        </p:spPr>
      </p:pic>
      <p:sp>
        <p:nvSpPr>
          <p:cNvPr id="63" name="文本框 62"/>
          <p:cNvSpPr txBox="1"/>
          <p:nvPr/>
        </p:nvSpPr>
        <p:spPr>
          <a:xfrm>
            <a:off x="6456040" y="985035"/>
            <a:ext cx="4320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Define the specific scheduling content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6525126" y="5343680"/>
            <a:ext cx="59660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Consider corresponding higher layer design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6525126" y="5877051"/>
            <a:ext cx="5259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13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Consider corresponding “H-ARQ” like procedure for A-</a:t>
            </a:r>
            <a:r>
              <a:rPr lang="en-US" altLang="zh-CN" sz="14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IoT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8" name="Picture 9" descr="https://img-blog.csdnimg.cn/20190422221202382.png?x-oss-process=image/watermark,type_ZmFuZ3poZW5naGVpdGk,shadow_10,text_aHR0cHM6Ly9ibG9nLmNzZG4ubmV0L0JVUFRPY3RvcHVz,size_16,color_FFFFFF,t_7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1"/>
          <a:stretch/>
        </p:blipFill>
        <p:spPr bwMode="auto">
          <a:xfrm>
            <a:off x="725304" y="1480667"/>
            <a:ext cx="2244448" cy="93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9" name="对象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2755021"/>
              </p:ext>
            </p:extLst>
          </p:nvPr>
        </p:nvGraphicFramePr>
        <p:xfrm>
          <a:off x="4088927" y="1409583"/>
          <a:ext cx="1254747" cy="106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Visio" r:id="rId6" imgW="2133600" imgH="3086100" progId="Visio.Drawing.15">
                  <p:embed/>
                </p:oleObj>
              </mc:Choice>
              <mc:Fallback>
                <p:oleObj name="Visio" r:id="rId6" imgW="2133600" imgH="3086100" progId="Visio.Drawing.15">
                  <p:embed/>
                  <p:pic>
                    <p:nvPicPr>
                      <p:cNvPr id="7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8927" y="1409583"/>
                        <a:ext cx="1254747" cy="1061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0" name="Picture 11" descr="https://img2.baidu.com/it/u=1114784997,2223685194&amp;fm=253&amp;fmt=auto&amp;app=138&amp;f=JPEG?w=650&amp;h=298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86"/>
          <a:stretch/>
        </p:blipFill>
        <p:spPr bwMode="auto">
          <a:xfrm>
            <a:off x="1739516" y="3864046"/>
            <a:ext cx="2664296" cy="833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3785821"/>
            <a:ext cx="4273612" cy="990407"/>
          </a:xfrm>
          <a:prstGeom prst="rect">
            <a:avLst/>
          </a:prstGeom>
        </p:spPr>
      </p:pic>
      <p:pic>
        <p:nvPicPr>
          <p:cNvPr id="52" name="Picture 12" descr="https://p8.itc.cn/q_70/images03/20220429/7ff42217571f42b0afcc74b65361cc08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126" y="1498128"/>
            <a:ext cx="2217792" cy="891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8" descr="https://img1.baidu.com/it/u=3218877216,694734314&amp;fm=253&amp;fmt=auto&amp;app=138&amp;f=PNG?w=499&amp;h=326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84"/>
          <a:stretch/>
        </p:blipFill>
        <p:spPr bwMode="auto">
          <a:xfrm>
            <a:off x="9120336" y="1540766"/>
            <a:ext cx="2511723" cy="812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" name="矩形 61"/>
          <p:cNvSpPr/>
          <p:nvPr/>
        </p:nvSpPr>
        <p:spPr>
          <a:xfrm>
            <a:off x="6456039" y="2641332"/>
            <a:ext cx="28927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Corresponding signal bandwidth and subcarriers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9048327" y="2645807"/>
            <a:ext cx="28927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Corresponding higher layer data package structure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525126" y="4893008"/>
            <a:ext cx="538844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Similar “H-ARQ” procedure like RFID can be considered</a:t>
            </a:r>
            <a:endParaRPr lang="en-US" altLang="zh-CN" sz="1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647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Potential Scope and Objectives in Rel-19</a:t>
            </a:r>
            <a:endParaRPr lang="zh-CN" altLang="en-US" dirty="0" smtClean="0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120000"/>
              </a:lnSpc>
              <a:buClr>
                <a:srgbClr val="3333FF"/>
              </a:buClr>
              <a:buSzPct val="80000"/>
              <a:buFont typeface="Wingdings" panose="05000000000000000000" pitchFamily="2" charset="2"/>
              <a:buChar char="Ø"/>
              <a:defRPr sz="2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57213" indent="-214313">
              <a:lnSpc>
                <a:spcPct val="120000"/>
              </a:lnSpc>
              <a:buClr>
                <a:srgbClr val="FF0000"/>
              </a:buClr>
              <a:buSzPct val="60000"/>
              <a:buFont typeface="Wingdings" panose="05000000000000000000" pitchFamily="2" charset="2"/>
              <a:buChar char="l"/>
              <a:defRPr sz="21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>
              <a:lnSpc>
                <a:spcPct val="120000"/>
              </a:lnSpc>
              <a:buClr>
                <a:srgbClr val="339933"/>
              </a:buClr>
              <a:buFont typeface="Wingdings" panose="05000000000000000000" pitchFamily="2" charset="2"/>
              <a:buChar char="ü"/>
              <a:defRPr sz="18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>
              <a:lnSpc>
                <a:spcPct val="120000"/>
              </a:lnSpc>
              <a:buChar char="–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543050" indent="-171450">
              <a:lnSpc>
                <a:spcPct val="120000"/>
              </a:lnSpc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18859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2288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25717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2914650" indent="-17145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har char="»"/>
              <a:defRPr sz="15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00000"/>
              </a:lnSpc>
              <a:buClrTx/>
              <a:buSzTx/>
              <a:buFontTx/>
              <a:buNone/>
              <a:defRPr/>
            </a:pPr>
            <a:fld id="{311E766A-2B2E-4F7F-91DE-51E171C8EAB0}" type="slidenum">
              <a:rPr lang="en-US" altLang="zh-CN" sz="1050">
                <a:solidFill>
                  <a:srgbClr val="FF3300"/>
                </a:solidFill>
                <a:ea typeface="宋体" panose="02010600030101010101" pitchFamily="2" charset="-122"/>
              </a:rPr>
              <a:pPr>
                <a:lnSpc>
                  <a:spcPct val="100000"/>
                </a:lnSpc>
                <a:buClrTx/>
                <a:buSzTx/>
                <a:buFontTx/>
                <a:buNone/>
                <a:defRPr/>
              </a:pPr>
              <a:t>6</a:t>
            </a:fld>
            <a:endParaRPr lang="en-US" altLang="zh-CN" sz="105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0117" y="836712"/>
            <a:ext cx="1151338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Consider SI+WI procedure in Rel-19 A-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IoT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Focus on specific deployment scenarios in Rel-19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Prioritize FDD in the licensed spectrum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Prioritize Topology 1 as a baseline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Prioritize device A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 first in the Rel-19 stage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pectrum co-existence with legacy NR signal needs to be further discussed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Consider physical layer design on A-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IoT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Waveform, physical layer channel, channel coding and frame structure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DL synchronization, UL random access, “H-ARQ” like procedure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Consider higher layer design on A-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IoT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Control plane functionalities, including scheduling content and corresponding mechanism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User plane functionalities, including the content about the data channel and the data packet structure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Consider evaluation methods for A-</a:t>
            </a:r>
            <a:r>
              <a:rPr lang="en-US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IoT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Evaluation methodology and assumptions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Design target such as coverage range and power consumption</a:t>
            </a:r>
          </a:p>
        </p:txBody>
      </p:sp>
    </p:spTree>
    <p:extLst>
      <p:ext uri="{BB962C8B-B14F-4D97-AF65-F5344CB8AC3E}">
        <p14:creationId xmlns:p14="http://schemas.microsoft.com/office/powerpoint/2010/main" val="248995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3041650" y="3051176"/>
            <a:ext cx="6172200" cy="593725"/>
          </a:xfrm>
        </p:spPr>
        <p:txBody>
          <a:bodyPr/>
          <a:lstStyle/>
          <a:p>
            <a:pPr algn="ctr">
              <a:defRPr/>
            </a:pPr>
            <a:r>
              <a:rPr lang="en-US" altLang="zh-CN" sz="3600" dirty="0">
                <a:latin typeface="+mn-lt"/>
                <a:cs typeface="Calibri" pitchFamily="34" charset="0"/>
              </a:rPr>
              <a:t>Thank You!</a:t>
            </a:r>
            <a:endParaRPr lang="zh-CN" altLang="en-US" sz="3600" dirty="0">
              <a:latin typeface="+mn-lt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研究院PPT模板V2.1">
  <a:themeElements>
    <a:clrScheme name="研究院PPT模板V2.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研究院PPT模板V2.1">
      <a:majorFont>
        <a:latin typeface="Arial"/>
        <a:ea typeface="华文中宋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宋体" pitchFamily="2" charset="-122"/>
            <a:ea typeface="宋体" pitchFamily="2" charset="-122"/>
          </a:defRPr>
        </a:defPPr>
      </a:lstStyle>
    </a:lnDef>
  </a:objectDefaults>
  <a:extraClrSchemeLst>
    <a:extraClrScheme>
      <a:clrScheme name="研究院PPT模板V2.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2010年工作总结及2011年工作计划提纲20101206</Template>
  <TotalTime>34365</TotalTime>
  <Words>750</Words>
  <Application>Microsoft Office PowerPoint</Application>
  <PresentationFormat>宽屏</PresentationFormat>
  <Paragraphs>117</Paragraphs>
  <Slides>7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SimHei</vt:lpstr>
      <vt:lpstr>华文中宋</vt:lpstr>
      <vt:lpstr>宋体</vt:lpstr>
      <vt:lpstr>微软雅黑</vt:lpstr>
      <vt:lpstr>Arial</vt:lpstr>
      <vt:lpstr>Calibri</vt:lpstr>
      <vt:lpstr>Times New Roman</vt:lpstr>
      <vt:lpstr>Wingdings</vt:lpstr>
      <vt:lpstr>研究院PPT模板V2.1</vt:lpstr>
      <vt:lpstr>Visio</vt:lpstr>
      <vt:lpstr>Views on Rel-19 Ambient IoT</vt:lpstr>
      <vt:lpstr>Potential objectives</vt:lpstr>
      <vt:lpstr>Potential objectives</vt:lpstr>
      <vt:lpstr>Physical channel </vt:lpstr>
      <vt:lpstr>Physical and higher layer</vt:lpstr>
      <vt:lpstr>Potential Scope and Objectives in Rel-19</vt:lpstr>
      <vt:lpstr>Thank You!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LTE与移动专业课题汇报</dc:title>
  <dc:creator>王庆扬</dc:creator>
  <cp:lastModifiedBy>HP</cp:lastModifiedBy>
  <cp:revision>6619</cp:revision>
  <dcterms:created xsi:type="dcterms:W3CDTF">2010-12-07T04:13:38Z</dcterms:created>
  <dcterms:modified xsi:type="dcterms:W3CDTF">2023-12-04T01:57:10Z</dcterms:modified>
</cp:coreProperties>
</file>